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97" r:id="rId2"/>
    <p:sldId id="259" r:id="rId3"/>
    <p:sldId id="260" r:id="rId4"/>
    <p:sldId id="256" r:id="rId5"/>
    <p:sldId id="265" r:id="rId6"/>
    <p:sldId id="266" r:id="rId7"/>
    <p:sldId id="269" r:id="rId8"/>
    <p:sldId id="299" r:id="rId9"/>
    <p:sldId id="300" r:id="rId10"/>
    <p:sldId id="273" r:id="rId11"/>
    <p:sldId id="271" r:id="rId12"/>
    <p:sldId id="303" r:id="rId13"/>
    <p:sldId id="272" r:id="rId14"/>
    <p:sldId id="304" r:id="rId15"/>
    <p:sldId id="306" r:id="rId16"/>
    <p:sldId id="310" r:id="rId17"/>
    <p:sldId id="307" r:id="rId18"/>
    <p:sldId id="276" r:id="rId19"/>
    <p:sldId id="294" r:id="rId20"/>
    <p:sldId id="305" r:id="rId21"/>
    <p:sldId id="274" r:id="rId22"/>
    <p:sldId id="281" r:id="rId23"/>
    <p:sldId id="286" r:id="rId24"/>
    <p:sldId id="283" r:id="rId25"/>
    <p:sldId id="311"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51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4" d="100"/>
          <a:sy n="74" d="100"/>
        </p:scale>
        <p:origin x="54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g>
</file>

<file path=ppt/media/image10.png>
</file>

<file path=ppt/media/image11.jpeg>
</file>

<file path=ppt/media/image12.jpeg>
</file>

<file path=ppt/media/image13.jpeg>
</file>

<file path=ppt/media/image14.png>
</file>

<file path=ppt/media/image15.jpg>
</file>

<file path=ppt/media/image2.png>
</file>

<file path=ppt/media/image3.jpg>
</file>

<file path=ppt/media/image4.png>
</file>

<file path=ppt/media/image5.pn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277134-601B-4745-A332-D173F91F07B7}" type="datetimeFigureOut">
              <a:rPr lang="zh-CN" altLang="en-US" smtClean="0"/>
              <a:t>2017/11/30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150853-7E81-46AD-9F0C-5154D4F42D6A}" type="slidenum">
              <a:rPr lang="zh-CN" altLang="en-US" smtClean="0"/>
              <a:t>‹#›</a:t>
            </a:fld>
            <a:endParaRPr lang="zh-CN" altLang="en-US"/>
          </a:p>
        </p:txBody>
      </p:sp>
    </p:spTree>
    <p:extLst>
      <p:ext uri="{BB962C8B-B14F-4D97-AF65-F5344CB8AC3E}">
        <p14:creationId xmlns:p14="http://schemas.microsoft.com/office/powerpoint/2010/main" val="871833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a:t>
            </a:fld>
            <a:endParaRPr lang="zh-CN" altLang="en-US" dirty="0"/>
          </a:p>
        </p:txBody>
      </p:sp>
    </p:spTree>
    <p:extLst>
      <p:ext uri="{BB962C8B-B14F-4D97-AF65-F5344CB8AC3E}">
        <p14:creationId xmlns:p14="http://schemas.microsoft.com/office/powerpoint/2010/main" val="433648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10</a:t>
            </a:fld>
            <a:endParaRPr lang="zh-CN" altLang="en-US"/>
          </a:p>
        </p:txBody>
      </p:sp>
    </p:spTree>
    <p:extLst>
      <p:ext uri="{BB962C8B-B14F-4D97-AF65-F5344CB8AC3E}">
        <p14:creationId xmlns:p14="http://schemas.microsoft.com/office/powerpoint/2010/main" val="2460933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11</a:t>
            </a:fld>
            <a:endParaRPr lang="zh-CN" altLang="en-US"/>
          </a:p>
        </p:txBody>
      </p:sp>
    </p:spTree>
    <p:extLst>
      <p:ext uri="{BB962C8B-B14F-4D97-AF65-F5344CB8AC3E}">
        <p14:creationId xmlns:p14="http://schemas.microsoft.com/office/powerpoint/2010/main" val="1154365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12</a:t>
            </a:fld>
            <a:endParaRPr lang="zh-CN" altLang="en-US"/>
          </a:p>
        </p:txBody>
      </p:sp>
    </p:spTree>
    <p:extLst>
      <p:ext uri="{BB962C8B-B14F-4D97-AF65-F5344CB8AC3E}">
        <p14:creationId xmlns:p14="http://schemas.microsoft.com/office/powerpoint/2010/main" val="2882906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13</a:t>
            </a:fld>
            <a:endParaRPr lang="zh-CN" altLang="en-US"/>
          </a:p>
        </p:txBody>
      </p:sp>
    </p:spTree>
    <p:extLst>
      <p:ext uri="{BB962C8B-B14F-4D97-AF65-F5344CB8AC3E}">
        <p14:creationId xmlns:p14="http://schemas.microsoft.com/office/powerpoint/2010/main" val="32625891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14</a:t>
            </a:fld>
            <a:endParaRPr lang="zh-CN" altLang="en-US" dirty="0"/>
          </a:p>
        </p:txBody>
      </p:sp>
    </p:spTree>
    <p:extLst>
      <p:ext uri="{BB962C8B-B14F-4D97-AF65-F5344CB8AC3E}">
        <p14:creationId xmlns:p14="http://schemas.microsoft.com/office/powerpoint/2010/main" val="3526954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15</a:t>
            </a:fld>
            <a:endParaRPr lang="zh-CN" altLang="en-US"/>
          </a:p>
        </p:txBody>
      </p:sp>
    </p:spTree>
    <p:extLst>
      <p:ext uri="{BB962C8B-B14F-4D97-AF65-F5344CB8AC3E}">
        <p14:creationId xmlns:p14="http://schemas.microsoft.com/office/powerpoint/2010/main" val="747295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16</a:t>
            </a:fld>
            <a:endParaRPr lang="zh-CN" altLang="en-US"/>
          </a:p>
        </p:txBody>
      </p:sp>
    </p:spTree>
    <p:extLst>
      <p:ext uri="{BB962C8B-B14F-4D97-AF65-F5344CB8AC3E}">
        <p14:creationId xmlns:p14="http://schemas.microsoft.com/office/powerpoint/2010/main" val="3124360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17</a:t>
            </a:fld>
            <a:endParaRPr lang="zh-CN" altLang="en-US"/>
          </a:p>
        </p:txBody>
      </p:sp>
    </p:spTree>
    <p:extLst>
      <p:ext uri="{BB962C8B-B14F-4D97-AF65-F5344CB8AC3E}">
        <p14:creationId xmlns:p14="http://schemas.microsoft.com/office/powerpoint/2010/main" val="40756623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18</a:t>
            </a:fld>
            <a:endParaRPr lang="zh-CN" altLang="en-US"/>
          </a:p>
        </p:txBody>
      </p:sp>
    </p:spTree>
    <p:extLst>
      <p:ext uri="{BB962C8B-B14F-4D97-AF65-F5344CB8AC3E}">
        <p14:creationId xmlns:p14="http://schemas.microsoft.com/office/powerpoint/2010/main" val="20093064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19</a:t>
            </a:fld>
            <a:endParaRPr lang="zh-CN" altLang="en-US"/>
          </a:p>
        </p:txBody>
      </p:sp>
    </p:spTree>
    <p:extLst>
      <p:ext uri="{BB962C8B-B14F-4D97-AF65-F5344CB8AC3E}">
        <p14:creationId xmlns:p14="http://schemas.microsoft.com/office/powerpoint/2010/main" val="2192929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a:t>
            </a:fld>
            <a:endParaRPr lang="zh-CN" altLang="en-US" dirty="0"/>
          </a:p>
        </p:txBody>
      </p:sp>
    </p:spTree>
    <p:extLst>
      <p:ext uri="{BB962C8B-B14F-4D97-AF65-F5344CB8AC3E}">
        <p14:creationId xmlns:p14="http://schemas.microsoft.com/office/powerpoint/2010/main" val="13494916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20</a:t>
            </a:fld>
            <a:endParaRPr lang="zh-CN" altLang="en-US" dirty="0"/>
          </a:p>
        </p:txBody>
      </p:sp>
    </p:spTree>
    <p:extLst>
      <p:ext uri="{BB962C8B-B14F-4D97-AF65-F5344CB8AC3E}">
        <p14:creationId xmlns:p14="http://schemas.microsoft.com/office/powerpoint/2010/main" val="2818074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21</a:t>
            </a:fld>
            <a:endParaRPr lang="zh-CN" altLang="en-US"/>
          </a:p>
        </p:txBody>
      </p:sp>
    </p:spTree>
    <p:extLst>
      <p:ext uri="{BB962C8B-B14F-4D97-AF65-F5344CB8AC3E}">
        <p14:creationId xmlns:p14="http://schemas.microsoft.com/office/powerpoint/2010/main" val="32853203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22</a:t>
            </a:fld>
            <a:endParaRPr lang="zh-CN" altLang="en-US"/>
          </a:p>
        </p:txBody>
      </p:sp>
    </p:spTree>
    <p:extLst>
      <p:ext uri="{BB962C8B-B14F-4D97-AF65-F5344CB8AC3E}">
        <p14:creationId xmlns:p14="http://schemas.microsoft.com/office/powerpoint/2010/main" val="6571582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23</a:t>
            </a:fld>
            <a:endParaRPr lang="zh-CN" altLang="en-US"/>
          </a:p>
        </p:txBody>
      </p:sp>
    </p:spTree>
    <p:extLst>
      <p:ext uri="{BB962C8B-B14F-4D97-AF65-F5344CB8AC3E}">
        <p14:creationId xmlns:p14="http://schemas.microsoft.com/office/powerpoint/2010/main" val="39527494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24</a:t>
            </a:fld>
            <a:endParaRPr lang="zh-CN" altLang="en-US"/>
          </a:p>
        </p:txBody>
      </p:sp>
    </p:spTree>
    <p:extLst>
      <p:ext uri="{BB962C8B-B14F-4D97-AF65-F5344CB8AC3E}">
        <p14:creationId xmlns:p14="http://schemas.microsoft.com/office/powerpoint/2010/main" val="30415034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25</a:t>
            </a:fld>
            <a:endParaRPr lang="zh-CN" altLang="en-US" dirty="0"/>
          </a:p>
        </p:txBody>
      </p:sp>
    </p:spTree>
    <p:extLst>
      <p:ext uri="{BB962C8B-B14F-4D97-AF65-F5344CB8AC3E}">
        <p14:creationId xmlns:p14="http://schemas.microsoft.com/office/powerpoint/2010/main" val="448583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3</a:t>
            </a:fld>
            <a:endParaRPr lang="zh-CN" altLang="en-US" dirty="0"/>
          </a:p>
        </p:txBody>
      </p:sp>
    </p:spTree>
    <p:extLst>
      <p:ext uri="{BB962C8B-B14F-4D97-AF65-F5344CB8AC3E}">
        <p14:creationId xmlns:p14="http://schemas.microsoft.com/office/powerpoint/2010/main" val="3948163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4</a:t>
            </a:fld>
            <a:endParaRPr lang="zh-CN" altLang="en-US"/>
          </a:p>
        </p:txBody>
      </p:sp>
    </p:spTree>
    <p:extLst>
      <p:ext uri="{BB962C8B-B14F-4D97-AF65-F5344CB8AC3E}">
        <p14:creationId xmlns:p14="http://schemas.microsoft.com/office/powerpoint/2010/main" val="2763303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5</a:t>
            </a:fld>
            <a:endParaRPr lang="zh-CN" altLang="en-US"/>
          </a:p>
        </p:txBody>
      </p:sp>
    </p:spTree>
    <p:extLst>
      <p:ext uri="{BB962C8B-B14F-4D97-AF65-F5344CB8AC3E}">
        <p14:creationId xmlns:p14="http://schemas.microsoft.com/office/powerpoint/2010/main" val="859864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6</a:t>
            </a:fld>
            <a:endParaRPr lang="zh-CN" altLang="en-US"/>
          </a:p>
        </p:txBody>
      </p:sp>
    </p:spTree>
    <p:extLst>
      <p:ext uri="{BB962C8B-B14F-4D97-AF65-F5344CB8AC3E}">
        <p14:creationId xmlns:p14="http://schemas.microsoft.com/office/powerpoint/2010/main" val="2445313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7</a:t>
            </a:fld>
            <a:endParaRPr lang="zh-CN" altLang="en-US"/>
          </a:p>
        </p:txBody>
      </p:sp>
    </p:spTree>
    <p:extLst>
      <p:ext uri="{BB962C8B-B14F-4D97-AF65-F5344CB8AC3E}">
        <p14:creationId xmlns:p14="http://schemas.microsoft.com/office/powerpoint/2010/main" val="1693161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150853-7E81-46AD-9F0C-5154D4F42D6A}" type="slidenum">
              <a:rPr lang="zh-CN" altLang="en-US" smtClean="0"/>
              <a:t>8</a:t>
            </a:fld>
            <a:endParaRPr lang="zh-CN" altLang="en-US"/>
          </a:p>
        </p:txBody>
      </p:sp>
    </p:spTree>
    <p:extLst>
      <p:ext uri="{BB962C8B-B14F-4D97-AF65-F5344CB8AC3E}">
        <p14:creationId xmlns:p14="http://schemas.microsoft.com/office/powerpoint/2010/main" val="2735323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9</a:t>
            </a:fld>
            <a:endParaRPr lang="zh-CN" altLang="en-US" dirty="0"/>
          </a:p>
        </p:txBody>
      </p:sp>
    </p:spTree>
    <p:extLst>
      <p:ext uri="{BB962C8B-B14F-4D97-AF65-F5344CB8AC3E}">
        <p14:creationId xmlns:p14="http://schemas.microsoft.com/office/powerpoint/2010/main" val="386925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1256742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3886175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18911684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4973503"/>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7130262"/>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1446767"/>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2913391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1807125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346214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167377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1291263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2531104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2144931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299201F-8D6C-4EB1-B4D2-806D5E4CD5CD}" type="datetimeFigureOut">
              <a:rPr lang="zh-CN" altLang="en-US" smtClean="0"/>
              <a:t>2017/11/30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8A68083-2E47-43F7-A976-7AE43E5F3C49}" type="slidenum">
              <a:rPr lang="zh-CN" altLang="en-US" smtClean="0"/>
              <a:t>‹#›</a:t>
            </a:fld>
            <a:endParaRPr lang="zh-CN" altLang="en-US"/>
          </a:p>
        </p:txBody>
      </p:sp>
    </p:spTree>
    <p:extLst>
      <p:ext uri="{BB962C8B-B14F-4D97-AF65-F5344CB8AC3E}">
        <p14:creationId xmlns:p14="http://schemas.microsoft.com/office/powerpoint/2010/main" val="4270444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99201F-8D6C-4EB1-B4D2-806D5E4CD5CD}" type="datetimeFigureOut">
              <a:rPr lang="zh-CN" altLang="en-US" smtClean="0"/>
              <a:t>2017/11/30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A68083-2E47-43F7-A976-7AE43E5F3C49}" type="slidenum">
              <a:rPr lang="zh-CN" altLang="en-US" smtClean="0"/>
              <a:t>‹#›</a:t>
            </a:fld>
            <a:endParaRPr lang="zh-CN" altLang="en-US"/>
          </a:p>
        </p:txBody>
      </p:sp>
      <p:pic>
        <p:nvPicPr>
          <p:cNvPr id="7" name="Picture 4"/>
          <p:cNvPicPr>
            <a:picLocks noChangeAspect="1" noChangeArrowheads="1"/>
          </p:cNvPicPr>
          <p:nvPr userDrawn="1"/>
        </p:nvPicPr>
        <p:blipFill>
          <a:blip r:embed="rId16">
            <a:extLst>
              <a:ext uri="{28A0092B-C50C-407E-A947-70E740481C1C}">
                <a14:useLocalDpi xmlns:a14="http://schemas.microsoft.com/office/drawing/2010/main" val="0"/>
              </a:ext>
            </a:extLst>
          </a:blip>
          <a:stretch>
            <a:fillRect/>
          </a:stretch>
        </p:blipFill>
        <p:spPr bwMode="auto">
          <a:xfrm>
            <a:off x="0" y="11631"/>
            <a:ext cx="12192000" cy="6846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36222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www.shangwuppt.com/"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0B3B61A-4186-46B0-B8D4-64F0676EDCA9}"/>
              </a:ext>
            </a:extLst>
          </p:cNvPr>
          <p:cNvSpPr/>
          <p:nvPr/>
        </p:nvSpPr>
        <p:spPr>
          <a:xfrm>
            <a:off x="3472519" y="0"/>
            <a:ext cx="8719481" cy="6490252"/>
          </a:xfrm>
          <a:custGeom>
            <a:avLst/>
            <a:gdLst>
              <a:gd name="connsiteX0" fmla="*/ 0 w 4777409"/>
              <a:gd name="connsiteY0" fmla="*/ 0 h 5449923"/>
              <a:gd name="connsiteX1" fmla="*/ 4777409 w 4777409"/>
              <a:gd name="connsiteY1" fmla="*/ 0 h 5449923"/>
              <a:gd name="connsiteX2" fmla="*/ 4777409 w 4777409"/>
              <a:gd name="connsiteY2" fmla="*/ 5449923 h 5449923"/>
              <a:gd name="connsiteX3" fmla="*/ 0 w 4777409"/>
              <a:gd name="connsiteY3" fmla="*/ 5449923 h 5449923"/>
              <a:gd name="connsiteX4" fmla="*/ 0 w 4777409"/>
              <a:gd name="connsiteY4" fmla="*/ 0 h 5449923"/>
              <a:gd name="connsiteX0" fmla="*/ 0 w 4777409"/>
              <a:gd name="connsiteY0" fmla="*/ 0 h 5449923"/>
              <a:gd name="connsiteX1" fmla="*/ 4777409 w 4777409"/>
              <a:gd name="connsiteY1" fmla="*/ 0 h 5449923"/>
              <a:gd name="connsiteX2" fmla="*/ 4777409 w 4777409"/>
              <a:gd name="connsiteY2" fmla="*/ 5449923 h 5449923"/>
              <a:gd name="connsiteX3" fmla="*/ 725557 w 4777409"/>
              <a:gd name="connsiteY3" fmla="*/ 4128018 h 5449923"/>
              <a:gd name="connsiteX4" fmla="*/ 0 w 4777409"/>
              <a:gd name="connsiteY4" fmla="*/ 0 h 5449923"/>
              <a:gd name="connsiteX0" fmla="*/ 0 w 7321827"/>
              <a:gd name="connsiteY0" fmla="*/ 0 h 5449923"/>
              <a:gd name="connsiteX1" fmla="*/ 7321827 w 7321827"/>
              <a:gd name="connsiteY1" fmla="*/ 0 h 5449923"/>
              <a:gd name="connsiteX2" fmla="*/ 7321827 w 7321827"/>
              <a:gd name="connsiteY2" fmla="*/ 5449923 h 5449923"/>
              <a:gd name="connsiteX3" fmla="*/ 3269975 w 7321827"/>
              <a:gd name="connsiteY3" fmla="*/ 4128018 h 5449923"/>
              <a:gd name="connsiteX4" fmla="*/ 0 w 7321827"/>
              <a:gd name="connsiteY4" fmla="*/ 0 h 5449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21827" h="5449923">
                <a:moveTo>
                  <a:pt x="0" y="0"/>
                </a:moveTo>
                <a:lnTo>
                  <a:pt x="7321827" y="0"/>
                </a:lnTo>
                <a:lnTo>
                  <a:pt x="7321827" y="5449923"/>
                </a:lnTo>
                <a:lnTo>
                  <a:pt x="3269975" y="4128018"/>
                </a:lnTo>
                <a:lnTo>
                  <a:pt x="0" y="0"/>
                </a:lnTo>
                <a:close/>
              </a:path>
            </a:pathLst>
          </a:custGeom>
          <a:solidFill>
            <a:schemeClr val="accent5">
              <a:lumMod val="20000"/>
              <a:lumOff val="8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TextBox 59"/>
          <p:cNvSpPr txBox="1"/>
          <p:nvPr/>
        </p:nvSpPr>
        <p:spPr>
          <a:xfrm>
            <a:off x="6803896" y="3136612"/>
            <a:ext cx="5036956" cy="584775"/>
          </a:xfrm>
          <a:prstGeom prst="rect">
            <a:avLst/>
          </a:prstGeom>
          <a:noFill/>
        </p:spPr>
        <p:txBody>
          <a:bodyPr wrap="none" rtlCol="0">
            <a:spAutoFit/>
          </a:bodyPr>
          <a:lstStyle/>
          <a:p>
            <a:r>
              <a:rPr lang="en-US" altLang="zh-CN" sz="32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BUSINESS POWERPOINT</a:t>
            </a:r>
          </a:p>
        </p:txBody>
      </p:sp>
      <p:pic>
        <p:nvPicPr>
          <p:cNvPr id="43" name="李晓金 - The Dawn亡灵序曲">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99753" y="0"/>
            <a:ext cx="609600" cy="609600"/>
          </a:xfrm>
          <a:prstGeom prst="rect">
            <a:avLst/>
          </a:prstGeom>
        </p:spPr>
      </p:pic>
      <p:grpSp>
        <p:nvGrpSpPr>
          <p:cNvPr id="98" name="组合 97"/>
          <p:cNvGrpSpPr/>
          <p:nvPr/>
        </p:nvGrpSpPr>
        <p:grpSpPr>
          <a:xfrm>
            <a:off x="10049201" y="6193672"/>
            <a:ext cx="407529" cy="407525"/>
            <a:chOff x="5196486" y="5946187"/>
            <a:chExt cx="305647" cy="305644"/>
          </a:xfrm>
        </p:grpSpPr>
        <p:grpSp>
          <p:nvGrpSpPr>
            <p:cNvPr id="99" name="组合 98"/>
            <p:cNvGrpSpPr/>
            <p:nvPr/>
          </p:nvGrpSpPr>
          <p:grpSpPr>
            <a:xfrm>
              <a:off x="5196486" y="5946187"/>
              <a:ext cx="305647" cy="305644"/>
              <a:chOff x="1517330" y="1125257"/>
              <a:chExt cx="2204282" cy="2204282"/>
            </a:xfrm>
          </p:grpSpPr>
          <p:sp>
            <p:nvSpPr>
              <p:cNvPr id="101" name="椭圆 10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02" name="椭圆 101"/>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00" name="Freeform 44"/>
            <p:cNvSpPr>
              <a:spLocks noEditPoints="1"/>
            </p:cNvSpPr>
            <p:nvPr/>
          </p:nvSpPr>
          <p:spPr bwMode="auto">
            <a:xfrm>
              <a:off x="5276888"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03" name="组合 102"/>
          <p:cNvGrpSpPr/>
          <p:nvPr/>
        </p:nvGrpSpPr>
        <p:grpSpPr>
          <a:xfrm>
            <a:off x="10639064" y="6193672"/>
            <a:ext cx="407529" cy="407525"/>
            <a:chOff x="5638883" y="5946187"/>
            <a:chExt cx="305647" cy="305644"/>
          </a:xfrm>
        </p:grpSpPr>
        <p:grpSp>
          <p:nvGrpSpPr>
            <p:cNvPr id="104" name="组合 103"/>
            <p:cNvGrpSpPr/>
            <p:nvPr/>
          </p:nvGrpSpPr>
          <p:grpSpPr>
            <a:xfrm>
              <a:off x="5638883" y="5946187"/>
              <a:ext cx="305647" cy="305644"/>
              <a:chOff x="1517330" y="1125257"/>
              <a:chExt cx="2204282" cy="2204282"/>
            </a:xfrm>
          </p:grpSpPr>
          <p:sp>
            <p:nvSpPr>
              <p:cNvPr id="106" name="椭圆 105"/>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07" name="椭圆 106"/>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05" name="Freeform 6"/>
            <p:cNvSpPr>
              <a:spLocks noEditPoints="1"/>
            </p:cNvSpPr>
            <p:nvPr/>
          </p:nvSpPr>
          <p:spPr bwMode="auto">
            <a:xfrm>
              <a:off x="5694390" y="6035130"/>
              <a:ext cx="194632" cy="113061"/>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08" name="组合 107"/>
          <p:cNvGrpSpPr/>
          <p:nvPr/>
        </p:nvGrpSpPr>
        <p:grpSpPr>
          <a:xfrm>
            <a:off x="8853575" y="6193672"/>
            <a:ext cx="407529" cy="407525"/>
            <a:chOff x="4299766" y="5946187"/>
            <a:chExt cx="305647" cy="305644"/>
          </a:xfrm>
        </p:grpSpPr>
        <p:grpSp>
          <p:nvGrpSpPr>
            <p:cNvPr id="109" name="组合 108"/>
            <p:cNvGrpSpPr/>
            <p:nvPr/>
          </p:nvGrpSpPr>
          <p:grpSpPr>
            <a:xfrm>
              <a:off x="4299766" y="5946187"/>
              <a:ext cx="305647" cy="305644"/>
              <a:chOff x="1517330" y="1125257"/>
              <a:chExt cx="2204282" cy="2204282"/>
            </a:xfrm>
          </p:grpSpPr>
          <p:sp>
            <p:nvSpPr>
              <p:cNvPr id="111" name="椭圆 11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12" name="椭圆 111"/>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10"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13" name="组合 112"/>
          <p:cNvGrpSpPr/>
          <p:nvPr/>
        </p:nvGrpSpPr>
        <p:grpSpPr>
          <a:xfrm>
            <a:off x="9441073" y="6193672"/>
            <a:ext cx="407529" cy="407525"/>
            <a:chOff x="4740390" y="5946187"/>
            <a:chExt cx="305647" cy="305644"/>
          </a:xfrm>
        </p:grpSpPr>
        <p:grpSp>
          <p:nvGrpSpPr>
            <p:cNvPr id="114" name="组合 113"/>
            <p:cNvGrpSpPr/>
            <p:nvPr/>
          </p:nvGrpSpPr>
          <p:grpSpPr>
            <a:xfrm>
              <a:off x="4740390" y="5946187"/>
              <a:ext cx="305647" cy="305644"/>
              <a:chOff x="1517330" y="1125257"/>
              <a:chExt cx="2204282" cy="2204282"/>
            </a:xfrm>
          </p:grpSpPr>
          <p:sp>
            <p:nvSpPr>
              <p:cNvPr id="116" name="椭圆 115"/>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17" name="椭圆 116"/>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15"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61" name="TextBox 60"/>
          <p:cNvSpPr txBox="1"/>
          <p:nvPr/>
        </p:nvSpPr>
        <p:spPr>
          <a:xfrm>
            <a:off x="7598156" y="603579"/>
            <a:ext cx="3448437" cy="1733680"/>
          </a:xfrm>
          <a:prstGeom prst="rect">
            <a:avLst/>
          </a:prstGeom>
          <a:noFill/>
        </p:spPr>
        <p:txBody>
          <a:bodyPr wrap="square" rtlCol="0">
            <a:spAutoFit/>
          </a:bodyPr>
          <a:lstStyle/>
          <a:p>
            <a:pPr algn="ctr"/>
            <a:r>
              <a:rPr lang="en-US" altLang="zh-CN" sz="10666" b="1" spc="-400" dirty="0" smtClean="0">
                <a:solidFill>
                  <a:schemeClr val="accent5">
                    <a:lumMod val="75000"/>
                  </a:schemeClr>
                </a:solidFill>
                <a:latin typeface="微软雅黑" panose="020B0503020204020204" pitchFamily="34" charset="-122"/>
                <a:ea typeface="微软雅黑" panose="020B0503020204020204" pitchFamily="34" charset="-122"/>
              </a:rPr>
              <a:t>2018</a:t>
            </a:r>
            <a:endParaRPr lang="zh-CN" altLang="en-US" sz="10666" b="1" spc="-400"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62" name="TextBox 61"/>
          <p:cNvSpPr txBox="1"/>
          <p:nvPr/>
        </p:nvSpPr>
        <p:spPr>
          <a:xfrm>
            <a:off x="6396283" y="2206836"/>
            <a:ext cx="6069750" cy="707886"/>
          </a:xfrm>
          <a:prstGeom prst="rect">
            <a:avLst/>
          </a:prstGeom>
          <a:noFill/>
        </p:spPr>
        <p:txBody>
          <a:bodyPr wrap="square" rtlCol="0">
            <a:spAutoFit/>
          </a:bodyPr>
          <a:lstStyle/>
          <a:p>
            <a:r>
              <a:rPr lang="zh-CN" altLang="en-US" sz="4000" b="1" dirty="0">
                <a:solidFill>
                  <a:schemeClr val="accent5">
                    <a:lumMod val="75000"/>
                  </a:schemeClr>
                </a:solidFill>
                <a:latin typeface="微软雅黑" panose="020B0503020204020204" pitchFamily="34" charset="-122"/>
                <a:ea typeface="微软雅黑" panose="020B0503020204020204" pitchFamily="34" charset="-122"/>
              </a:rPr>
              <a:t>年度工作计划项目管理部</a:t>
            </a:r>
          </a:p>
        </p:txBody>
      </p:sp>
      <p:sp>
        <p:nvSpPr>
          <p:cNvPr id="3" name="文本框 2"/>
          <p:cNvSpPr txBox="1"/>
          <p:nvPr/>
        </p:nvSpPr>
        <p:spPr>
          <a:xfrm>
            <a:off x="8120274" y="5177306"/>
            <a:ext cx="3757760" cy="369332"/>
          </a:xfrm>
          <a:prstGeom prst="rect">
            <a:avLst/>
          </a:prstGeom>
          <a:noFill/>
        </p:spPr>
        <p:txBody>
          <a:bodyPr wrap="none" rtlCol="0">
            <a:spAutoFit/>
          </a:bodyPr>
          <a:lstStyle/>
          <a:p>
            <a:pPr algn="r"/>
            <a:r>
              <a:rPr lang="zh-CN" altLang="en-US"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汇报人：千库网   时间：</a:t>
            </a:r>
            <a:r>
              <a:rPr lang="en-US" altLang="zh-CN"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XX</a:t>
            </a:r>
            <a:r>
              <a:rPr lang="zh-CN" altLang="en-US"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r>
              <a:rPr lang="en-US" altLang="zh-CN"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XX</a:t>
            </a:r>
            <a:r>
              <a:rPr lang="zh-CN" altLang="en-US"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月</a:t>
            </a:r>
          </a:p>
        </p:txBody>
      </p:sp>
    </p:spTree>
    <p:extLst>
      <p:ext uri="{BB962C8B-B14F-4D97-AF65-F5344CB8AC3E}">
        <p14:creationId xmlns:p14="http://schemas.microsoft.com/office/powerpoint/2010/main" val="332301226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par>
                          <p:cTn id="7" fill="hold">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right)">
                                      <p:cBhvr>
                                        <p:cTn id="10" dur="500"/>
                                        <p:tgtEl>
                                          <p:spTgt spid="2"/>
                                        </p:tgtEl>
                                      </p:cBhvr>
                                    </p:animEffect>
                                  </p:childTnLst>
                                </p:cTn>
                              </p:par>
                            </p:childTnLst>
                          </p:cTn>
                        </p:par>
                        <p:par>
                          <p:cTn id="11" fill="hold">
                            <p:stCondLst>
                              <p:cond delay="500"/>
                            </p:stCondLst>
                            <p:childTnLst>
                              <p:par>
                                <p:cTn id="12" presetID="31" presetClass="entr" presetSubtype="0" fill="hold" grpId="0" nodeType="afterEffect">
                                  <p:stCondLst>
                                    <p:cond delay="0"/>
                                  </p:stCondLst>
                                  <p:iterate type="lt">
                                    <p:tmPct val="5000"/>
                                  </p:iterate>
                                  <p:childTnLst>
                                    <p:set>
                                      <p:cBhvr>
                                        <p:cTn id="13" dur="1" fill="hold">
                                          <p:stCondLst>
                                            <p:cond delay="0"/>
                                          </p:stCondLst>
                                        </p:cTn>
                                        <p:tgtEl>
                                          <p:spTgt spid="61"/>
                                        </p:tgtEl>
                                        <p:attrNameLst>
                                          <p:attrName>style.visibility</p:attrName>
                                        </p:attrNameLst>
                                      </p:cBhvr>
                                      <p:to>
                                        <p:strVal val="visible"/>
                                      </p:to>
                                    </p:set>
                                    <p:anim calcmode="lin" valueType="num">
                                      <p:cBhvr>
                                        <p:cTn id="14" dur="1000" fill="hold"/>
                                        <p:tgtEl>
                                          <p:spTgt spid="61"/>
                                        </p:tgtEl>
                                        <p:attrNameLst>
                                          <p:attrName>ppt_w</p:attrName>
                                        </p:attrNameLst>
                                      </p:cBhvr>
                                      <p:tavLst>
                                        <p:tav tm="0">
                                          <p:val>
                                            <p:fltVal val="0"/>
                                          </p:val>
                                        </p:tav>
                                        <p:tav tm="100000">
                                          <p:val>
                                            <p:strVal val="#ppt_w"/>
                                          </p:val>
                                        </p:tav>
                                      </p:tavLst>
                                    </p:anim>
                                    <p:anim calcmode="lin" valueType="num">
                                      <p:cBhvr>
                                        <p:cTn id="15" dur="1000" fill="hold"/>
                                        <p:tgtEl>
                                          <p:spTgt spid="61"/>
                                        </p:tgtEl>
                                        <p:attrNameLst>
                                          <p:attrName>ppt_h</p:attrName>
                                        </p:attrNameLst>
                                      </p:cBhvr>
                                      <p:tavLst>
                                        <p:tav tm="0">
                                          <p:val>
                                            <p:fltVal val="0"/>
                                          </p:val>
                                        </p:tav>
                                        <p:tav tm="100000">
                                          <p:val>
                                            <p:strVal val="#ppt_h"/>
                                          </p:val>
                                        </p:tav>
                                      </p:tavLst>
                                    </p:anim>
                                    <p:anim calcmode="lin" valueType="num">
                                      <p:cBhvr>
                                        <p:cTn id="16" dur="1000" fill="hold"/>
                                        <p:tgtEl>
                                          <p:spTgt spid="61"/>
                                        </p:tgtEl>
                                        <p:attrNameLst>
                                          <p:attrName>style.rotation</p:attrName>
                                        </p:attrNameLst>
                                      </p:cBhvr>
                                      <p:tavLst>
                                        <p:tav tm="0">
                                          <p:val>
                                            <p:fltVal val="90"/>
                                          </p:val>
                                        </p:tav>
                                        <p:tav tm="100000">
                                          <p:val>
                                            <p:fltVal val="0"/>
                                          </p:val>
                                        </p:tav>
                                      </p:tavLst>
                                    </p:anim>
                                    <p:animEffect transition="in" filter="fade">
                                      <p:cBhvr>
                                        <p:cTn id="17" dur="1000"/>
                                        <p:tgtEl>
                                          <p:spTgt spid="61"/>
                                        </p:tgtEl>
                                      </p:cBhvr>
                                    </p:animEffect>
                                  </p:childTnLst>
                                </p:cTn>
                              </p:par>
                            </p:childTnLst>
                          </p:cTn>
                        </p:par>
                        <p:par>
                          <p:cTn id="18" fill="hold">
                            <p:stCondLst>
                              <p:cond delay="165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2"/>
                                        </p:tgtEl>
                                        <p:attrNameLst>
                                          <p:attrName>style.visibility</p:attrName>
                                        </p:attrNameLst>
                                      </p:cBhvr>
                                      <p:to>
                                        <p:strVal val="visible"/>
                                      </p:to>
                                    </p:set>
                                    <p:anim calcmode="lin" valueType="num">
                                      <p:cBhvr>
                                        <p:cTn id="21"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2"/>
                                        </p:tgtEl>
                                        <p:attrNameLst>
                                          <p:attrName>ppt_y</p:attrName>
                                        </p:attrNameLst>
                                      </p:cBhvr>
                                      <p:tavLst>
                                        <p:tav tm="0">
                                          <p:val>
                                            <p:strVal val="#ppt_y"/>
                                          </p:val>
                                        </p:tav>
                                        <p:tav tm="100000">
                                          <p:val>
                                            <p:strVal val="#ppt_y"/>
                                          </p:val>
                                        </p:tav>
                                      </p:tavLst>
                                    </p:anim>
                                    <p:anim calcmode="lin" valueType="num">
                                      <p:cBhvr>
                                        <p:cTn id="23"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2"/>
                                        </p:tgtEl>
                                      </p:cBhvr>
                                    </p:animEffect>
                                  </p:childTnLst>
                                </p:cTn>
                              </p:par>
                            </p:childTnLst>
                          </p:cTn>
                        </p:par>
                        <p:par>
                          <p:cTn id="26" fill="hold">
                            <p:stCondLst>
                              <p:cond delay="2650"/>
                            </p:stCondLst>
                            <p:childTnLst>
                              <p:par>
                                <p:cTn id="27" presetID="12" presetClass="entr" presetSubtype="1" fill="hold" grpId="0" nodeType="afterEffect">
                                  <p:stCondLst>
                                    <p:cond delay="0"/>
                                  </p:stCondLst>
                                  <p:childTnLst>
                                    <p:set>
                                      <p:cBhvr>
                                        <p:cTn id="28" dur="1" fill="hold">
                                          <p:stCondLst>
                                            <p:cond delay="0"/>
                                          </p:stCondLst>
                                        </p:cTn>
                                        <p:tgtEl>
                                          <p:spTgt spid="60"/>
                                        </p:tgtEl>
                                        <p:attrNameLst>
                                          <p:attrName>style.visibility</p:attrName>
                                        </p:attrNameLst>
                                      </p:cBhvr>
                                      <p:to>
                                        <p:strVal val="visible"/>
                                      </p:to>
                                    </p:set>
                                    <p:anim calcmode="lin" valueType="num">
                                      <p:cBhvr additive="base">
                                        <p:cTn id="29" dur="800"/>
                                        <p:tgtEl>
                                          <p:spTgt spid="60"/>
                                        </p:tgtEl>
                                        <p:attrNameLst>
                                          <p:attrName>ppt_y</p:attrName>
                                        </p:attrNameLst>
                                      </p:cBhvr>
                                      <p:tavLst>
                                        <p:tav tm="0">
                                          <p:val>
                                            <p:strVal val="#ppt_y-#ppt_h*1.125000"/>
                                          </p:val>
                                        </p:tav>
                                        <p:tav tm="100000">
                                          <p:val>
                                            <p:strVal val="#ppt_y"/>
                                          </p:val>
                                        </p:tav>
                                      </p:tavLst>
                                    </p:anim>
                                    <p:animEffect transition="in" filter="wipe(down)">
                                      <p:cBhvr>
                                        <p:cTn id="30" dur="800"/>
                                        <p:tgtEl>
                                          <p:spTgt spid="60"/>
                                        </p:tgtEl>
                                      </p:cBhvr>
                                    </p:animEffect>
                                  </p:childTnLst>
                                </p:cTn>
                              </p:par>
                            </p:childTnLst>
                          </p:cTn>
                        </p:par>
                        <p:par>
                          <p:cTn id="31" fill="hold">
                            <p:stCondLst>
                              <p:cond delay="3450"/>
                            </p:stCondLst>
                            <p:childTnLst>
                              <p:par>
                                <p:cTn id="32" presetID="2" presetClass="entr" presetSubtype="2" fill="hold" nodeType="afterEffect">
                                  <p:stCondLst>
                                    <p:cond delay="0"/>
                                  </p:stCondLst>
                                  <p:childTnLst>
                                    <p:set>
                                      <p:cBhvr>
                                        <p:cTn id="33" dur="1" fill="hold">
                                          <p:stCondLst>
                                            <p:cond delay="0"/>
                                          </p:stCondLst>
                                        </p:cTn>
                                        <p:tgtEl>
                                          <p:spTgt spid="108"/>
                                        </p:tgtEl>
                                        <p:attrNameLst>
                                          <p:attrName>style.visibility</p:attrName>
                                        </p:attrNameLst>
                                      </p:cBhvr>
                                      <p:to>
                                        <p:strVal val="visible"/>
                                      </p:to>
                                    </p:set>
                                    <p:anim calcmode="lin" valueType="num">
                                      <p:cBhvr additive="base">
                                        <p:cTn id="34" dur="500" fill="hold"/>
                                        <p:tgtEl>
                                          <p:spTgt spid="108"/>
                                        </p:tgtEl>
                                        <p:attrNameLst>
                                          <p:attrName>ppt_x</p:attrName>
                                        </p:attrNameLst>
                                      </p:cBhvr>
                                      <p:tavLst>
                                        <p:tav tm="0">
                                          <p:val>
                                            <p:strVal val="1+#ppt_w/2"/>
                                          </p:val>
                                        </p:tav>
                                        <p:tav tm="100000">
                                          <p:val>
                                            <p:strVal val="#ppt_x"/>
                                          </p:val>
                                        </p:tav>
                                      </p:tavLst>
                                    </p:anim>
                                    <p:anim calcmode="lin" valueType="num">
                                      <p:cBhvr additive="base">
                                        <p:cTn id="35" dur="500" fill="hold"/>
                                        <p:tgtEl>
                                          <p:spTgt spid="108"/>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200"/>
                                  </p:stCondLst>
                                  <p:childTnLst>
                                    <p:set>
                                      <p:cBhvr>
                                        <p:cTn id="37" dur="1" fill="hold">
                                          <p:stCondLst>
                                            <p:cond delay="0"/>
                                          </p:stCondLst>
                                        </p:cTn>
                                        <p:tgtEl>
                                          <p:spTgt spid="113"/>
                                        </p:tgtEl>
                                        <p:attrNameLst>
                                          <p:attrName>style.visibility</p:attrName>
                                        </p:attrNameLst>
                                      </p:cBhvr>
                                      <p:to>
                                        <p:strVal val="visible"/>
                                      </p:to>
                                    </p:set>
                                    <p:anim calcmode="lin" valueType="num">
                                      <p:cBhvr additive="base">
                                        <p:cTn id="38" dur="500" fill="hold"/>
                                        <p:tgtEl>
                                          <p:spTgt spid="113"/>
                                        </p:tgtEl>
                                        <p:attrNameLst>
                                          <p:attrName>ppt_x</p:attrName>
                                        </p:attrNameLst>
                                      </p:cBhvr>
                                      <p:tavLst>
                                        <p:tav tm="0">
                                          <p:val>
                                            <p:strVal val="1+#ppt_w/2"/>
                                          </p:val>
                                        </p:tav>
                                        <p:tav tm="100000">
                                          <p:val>
                                            <p:strVal val="#ppt_x"/>
                                          </p:val>
                                        </p:tav>
                                      </p:tavLst>
                                    </p:anim>
                                    <p:anim calcmode="lin" valueType="num">
                                      <p:cBhvr additive="base">
                                        <p:cTn id="39" dur="500" fill="hold"/>
                                        <p:tgtEl>
                                          <p:spTgt spid="113"/>
                                        </p:tgtEl>
                                        <p:attrNameLst>
                                          <p:attrName>ppt_y</p:attrName>
                                        </p:attrNameLst>
                                      </p:cBhvr>
                                      <p:tavLst>
                                        <p:tav tm="0">
                                          <p:val>
                                            <p:strVal val="#ppt_y"/>
                                          </p:val>
                                        </p:tav>
                                        <p:tav tm="100000">
                                          <p:val>
                                            <p:strVal val="#ppt_y"/>
                                          </p:val>
                                        </p:tav>
                                      </p:tavLst>
                                    </p:anim>
                                  </p:childTnLst>
                                </p:cTn>
                              </p:par>
                              <p:par>
                                <p:cTn id="40" presetID="2" presetClass="entr" presetSubtype="2" fill="hold" nodeType="withEffect">
                                  <p:stCondLst>
                                    <p:cond delay="400"/>
                                  </p:stCondLst>
                                  <p:childTnLst>
                                    <p:set>
                                      <p:cBhvr>
                                        <p:cTn id="41" dur="1" fill="hold">
                                          <p:stCondLst>
                                            <p:cond delay="0"/>
                                          </p:stCondLst>
                                        </p:cTn>
                                        <p:tgtEl>
                                          <p:spTgt spid="98"/>
                                        </p:tgtEl>
                                        <p:attrNameLst>
                                          <p:attrName>style.visibility</p:attrName>
                                        </p:attrNameLst>
                                      </p:cBhvr>
                                      <p:to>
                                        <p:strVal val="visible"/>
                                      </p:to>
                                    </p:set>
                                    <p:anim calcmode="lin" valueType="num">
                                      <p:cBhvr additive="base">
                                        <p:cTn id="42" dur="500" fill="hold"/>
                                        <p:tgtEl>
                                          <p:spTgt spid="98"/>
                                        </p:tgtEl>
                                        <p:attrNameLst>
                                          <p:attrName>ppt_x</p:attrName>
                                        </p:attrNameLst>
                                      </p:cBhvr>
                                      <p:tavLst>
                                        <p:tav tm="0">
                                          <p:val>
                                            <p:strVal val="1+#ppt_w/2"/>
                                          </p:val>
                                        </p:tav>
                                        <p:tav tm="100000">
                                          <p:val>
                                            <p:strVal val="#ppt_x"/>
                                          </p:val>
                                        </p:tav>
                                      </p:tavLst>
                                    </p:anim>
                                    <p:anim calcmode="lin" valueType="num">
                                      <p:cBhvr additive="base">
                                        <p:cTn id="43" dur="500" fill="hold"/>
                                        <p:tgtEl>
                                          <p:spTgt spid="98"/>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600"/>
                                  </p:stCondLst>
                                  <p:childTnLst>
                                    <p:set>
                                      <p:cBhvr>
                                        <p:cTn id="45" dur="1" fill="hold">
                                          <p:stCondLst>
                                            <p:cond delay="0"/>
                                          </p:stCondLst>
                                        </p:cTn>
                                        <p:tgtEl>
                                          <p:spTgt spid="103"/>
                                        </p:tgtEl>
                                        <p:attrNameLst>
                                          <p:attrName>style.visibility</p:attrName>
                                        </p:attrNameLst>
                                      </p:cBhvr>
                                      <p:to>
                                        <p:strVal val="visible"/>
                                      </p:to>
                                    </p:set>
                                    <p:anim calcmode="lin" valueType="num">
                                      <p:cBhvr additive="base">
                                        <p:cTn id="46" dur="500" fill="hold"/>
                                        <p:tgtEl>
                                          <p:spTgt spid="103"/>
                                        </p:tgtEl>
                                        <p:attrNameLst>
                                          <p:attrName>ppt_x</p:attrName>
                                        </p:attrNameLst>
                                      </p:cBhvr>
                                      <p:tavLst>
                                        <p:tav tm="0">
                                          <p:val>
                                            <p:strVal val="1+#ppt_w/2"/>
                                          </p:val>
                                        </p:tav>
                                        <p:tav tm="100000">
                                          <p:val>
                                            <p:strVal val="#ppt_x"/>
                                          </p:val>
                                        </p:tav>
                                      </p:tavLst>
                                    </p:anim>
                                    <p:anim calcmode="lin" valueType="num">
                                      <p:cBhvr additive="base">
                                        <p:cTn id="47" dur="500" fill="hold"/>
                                        <p:tgtEl>
                                          <p:spTgt spid="1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remove" display="0">
                  <p:stCondLst>
                    <p:cond delay="indefinite"/>
                  </p:stCondLst>
                  <p:endCondLst>
                    <p:cond evt="onStopAudio" delay="0">
                      <p:tgtEl>
                        <p:sldTgt/>
                      </p:tgtEl>
                    </p:cond>
                  </p:endCondLst>
                </p:cTn>
                <p:tgtEl>
                  <p:spTgt spid="43"/>
                </p:tgtEl>
              </p:cMediaNode>
            </p:audio>
          </p:childTnLst>
        </p:cTn>
      </p:par>
    </p:tnLst>
    <p:bldLst>
      <p:bldP spid="2" grpId="0" animBg="1"/>
      <p:bldP spid="60" grpId="0"/>
      <p:bldP spid="61" grpId="0"/>
      <p:bldP spid="62" grpId="0"/>
    </p:bldLst>
  </p:timing>
  <p:extLst mod="1">
    <p:ext uri="{E180D4A7-C9FB-4DFB-919C-405C955672EB}">
      <p14:showEvtLst xmlns:p14="http://schemas.microsoft.com/office/powerpoint/2010/main">
        <p14:playEvt time="0"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29">
            <a:extLst>
              <a:ext uri="{FF2B5EF4-FFF2-40B4-BE49-F238E27FC236}">
                <a16:creationId xmlns:a16="http://schemas.microsoft.com/office/drawing/2014/main" id="{6A9AB01B-20DC-469E-B539-5ADDC2F54AFC}"/>
              </a:ext>
            </a:extLst>
          </p:cNvPr>
          <p:cNvSpPr txBox="1"/>
          <p:nvPr/>
        </p:nvSpPr>
        <p:spPr>
          <a:xfrm>
            <a:off x="763408" y="1704794"/>
            <a:ext cx="5331798" cy="1061829"/>
          </a:xfrm>
          <a:prstGeom prst="rect">
            <a:avLst/>
          </a:prstGeom>
          <a:noFill/>
        </p:spPr>
        <p:txBody>
          <a:bodyPr wrap="square" rtlCol="0">
            <a:spAutoFit/>
          </a:bodyPr>
          <a:lstStyle/>
          <a:p>
            <a:pPr>
              <a:lnSpc>
                <a:spcPct val="90000"/>
              </a:lnSpc>
            </a:pPr>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华文行楷" panose="02010800040101010101" pitchFamily="2" charset="-122"/>
              </a:rPr>
              <a:t>项目管理中心总体战略：</a:t>
            </a:r>
          </a:p>
          <a:p>
            <a:pPr>
              <a:lnSpc>
                <a:spcPct val="90000"/>
              </a:lnSpc>
            </a:pPr>
            <a:endParaRPr lang="zh-CN" altLang="en-US" sz="1200" b="1" dirty="0">
              <a:solidFill>
                <a:srgbClr val="000000"/>
              </a:solidFill>
              <a:latin typeface="微软雅黑" panose="020B0503020204020204" pitchFamily="34" charset="-122"/>
              <a:ea typeface="微软雅黑" panose="020B0503020204020204" pitchFamily="34" charset="-122"/>
              <a:sym typeface="华文行楷" panose="02010800040101010101" pitchFamily="2" charset="-122"/>
            </a:endParaRPr>
          </a:p>
          <a:p>
            <a:pPr>
              <a:lnSpc>
                <a:spcPct val="150000"/>
              </a:lnSpc>
            </a:pPr>
            <a:r>
              <a:rPr lang="zh-CN" altLang="en-US" sz="12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执行集团年度战略目标，以项目为核心，强化执行力，协调项目各要素，全面推进项目经营目标。</a:t>
            </a:r>
            <a:endParaRPr lang="zh-CN" altLang="en-US" sz="12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19" name="TextBox 157">
            <a:extLst>
              <a:ext uri="{FF2B5EF4-FFF2-40B4-BE49-F238E27FC236}">
                <a16:creationId xmlns:a16="http://schemas.microsoft.com/office/drawing/2014/main" id="{8076DEBB-3E96-46CB-9FA6-522DE90AEBDC}"/>
              </a:ext>
            </a:extLst>
          </p:cNvPr>
          <p:cNvSpPr txBox="1"/>
          <p:nvPr/>
        </p:nvSpPr>
        <p:spPr>
          <a:xfrm>
            <a:off x="7809957" y="2418296"/>
            <a:ext cx="1011815" cy="338554"/>
          </a:xfrm>
          <a:prstGeom prst="rect">
            <a:avLst/>
          </a:prstGeom>
          <a:noFill/>
        </p:spPr>
        <p:txBody>
          <a:bodyPr wrap="none" rtlCol="0">
            <a:spAutoFit/>
          </a:bodyPr>
          <a:lstStyle/>
          <a:p>
            <a:r>
              <a:rPr lang="zh-CN" altLang="en-US" sz="1600" b="1" dirty="0">
                <a:solidFill>
                  <a:schemeClr val="accent5">
                    <a:lumMod val="75000"/>
                  </a:schemeClr>
                </a:solidFill>
                <a:latin typeface="微软雅黑" panose="020B0503020204020204" pitchFamily="34" charset="-122"/>
                <a:ea typeface="微软雅黑" panose="020B0503020204020204" pitchFamily="34" charset="-122"/>
                <a:sym typeface="宋体" panose="02010600030101010101" pitchFamily="2" charset="-122"/>
              </a:rPr>
              <a:t>计划运营</a:t>
            </a:r>
            <a:endParaRPr lang="zh-CN" altLang="en-US" sz="16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20" name="TextBox 158">
            <a:extLst>
              <a:ext uri="{FF2B5EF4-FFF2-40B4-BE49-F238E27FC236}">
                <a16:creationId xmlns:a16="http://schemas.microsoft.com/office/drawing/2014/main" id="{755E8882-49F7-4C6D-89C3-BF1B24747D48}"/>
              </a:ext>
            </a:extLst>
          </p:cNvPr>
          <p:cNvSpPr txBox="1"/>
          <p:nvPr/>
        </p:nvSpPr>
        <p:spPr>
          <a:xfrm>
            <a:off x="7364530" y="2766623"/>
            <a:ext cx="3948524" cy="854080"/>
          </a:xfrm>
          <a:prstGeom prst="rect">
            <a:avLst/>
          </a:prstGeom>
          <a:noFill/>
        </p:spPr>
        <p:txBody>
          <a:bodyPr wrap="square" rtlCol="0">
            <a:spAutoFit/>
          </a:bodyPr>
          <a:lstStyle/>
          <a:p>
            <a:pPr lvl="1">
              <a:lnSpc>
                <a:spcPct val="150000"/>
              </a:lnSpc>
              <a:spcAft>
                <a:spcPct val="15000"/>
              </a:spcAft>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建立以营销为龙头的现金流管理平台，建立以设计、成本为优先的会议管理平台，建立以项目工程牵头的计划运营管理平台，完成集团制定经营目标。</a:t>
            </a:r>
          </a:p>
        </p:txBody>
      </p:sp>
      <p:sp>
        <p:nvSpPr>
          <p:cNvPr id="21" name="TextBox 159">
            <a:extLst>
              <a:ext uri="{FF2B5EF4-FFF2-40B4-BE49-F238E27FC236}">
                <a16:creationId xmlns:a16="http://schemas.microsoft.com/office/drawing/2014/main" id="{5D41E738-A6C4-4177-B15C-9F9292CB5DE1}"/>
              </a:ext>
            </a:extLst>
          </p:cNvPr>
          <p:cNvSpPr txBox="1"/>
          <p:nvPr/>
        </p:nvSpPr>
        <p:spPr>
          <a:xfrm>
            <a:off x="7809957" y="3872761"/>
            <a:ext cx="1011815" cy="313932"/>
          </a:xfrm>
          <a:prstGeom prst="rect">
            <a:avLst/>
          </a:prstGeom>
          <a:noFill/>
        </p:spPr>
        <p:txBody>
          <a:bodyPr wrap="none" rtlCol="0">
            <a:spAutoFit/>
          </a:bodyPr>
          <a:lstStyle/>
          <a:p>
            <a:pPr>
              <a:lnSpc>
                <a:spcPct val="90000"/>
              </a:lnSpc>
              <a:spcAft>
                <a:spcPct val="35000"/>
              </a:spcAft>
            </a:pPr>
            <a:r>
              <a:rPr lang="zh-CN" altLang="en-US" sz="1600" b="1" dirty="0">
                <a:solidFill>
                  <a:schemeClr val="accent5">
                    <a:lumMod val="75000"/>
                  </a:schemeClr>
                </a:solidFill>
                <a:latin typeface="微软雅黑" panose="020B0503020204020204" pitchFamily="34" charset="-122"/>
                <a:ea typeface="微软雅黑" panose="020B0503020204020204" pitchFamily="34" charset="-122"/>
                <a:sym typeface="宋体" panose="02010600030101010101" pitchFamily="2" charset="-122"/>
              </a:rPr>
              <a:t>工程管理</a:t>
            </a:r>
            <a:endParaRPr lang="zh-CN" altLang="en-US" sz="1600" dirty="0">
              <a:solidFill>
                <a:schemeClr val="accent5">
                  <a:lumMod val="75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2" name="TextBox 160">
            <a:extLst>
              <a:ext uri="{FF2B5EF4-FFF2-40B4-BE49-F238E27FC236}">
                <a16:creationId xmlns:a16="http://schemas.microsoft.com/office/drawing/2014/main" id="{CA458B6B-59A2-4C25-B71F-319972D1F04B}"/>
              </a:ext>
            </a:extLst>
          </p:cNvPr>
          <p:cNvSpPr txBox="1"/>
          <p:nvPr/>
        </p:nvSpPr>
        <p:spPr>
          <a:xfrm>
            <a:off x="7363286" y="4221088"/>
            <a:ext cx="3948524" cy="613694"/>
          </a:xfrm>
          <a:prstGeom prst="rect">
            <a:avLst/>
          </a:prstGeom>
          <a:noFill/>
        </p:spPr>
        <p:txBody>
          <a:bodyPr wrap="square" rtlCol="0">
            <a:spAutoFit/>
          </a:bodyPr>
          <a:lstStyle/>
          <a:p>
            <a:pPr lvl="1">
              <a:lnSpc>
                <a:spcPct val="150000"/>
              </a:lnSpc>
              <a:spcAft>
                <a:spcPct val="15000"/>
              </a:spcAft>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保证项目的工程进度、工程质量、工程安全文明施工在可控范围，全面提升工程管理水平。</a:t>
            </a:r>
          </a:p>
        </p:txBody>
      </p:sp>
      <p:sp>
        <p:nvSpPr>
          <p:cNvPr id="23" name="TextBox 161">
            <a:extLst>
              <a:ext uri="{FF2B5EF4-FFF2-40B4-BE49-F238E27FC236}">
                <a16:creationId xmlns:a16="http://schemas.microsoft.com/office/drawing/2014/main" id="{1A95B1C4-FDCE-4AAE-9689-86C68394B75B}"/>
              </a:ext>
            </a:extLst>
          </p:cNvPr>
          <p:cNvSpPr txBox="1"/>
          <p:nvPr/>
        </p:nvSpPr>
        <p:spPr>
          <a:xfrm>
            <a:off x="7809957" y="5384929"/>
            <a:ext cx="1011815" cy="338554"/>
          </a:xfrm>
          <a:prstGeom prst="rect">
            <a:avLst/>
          </a:prstGeom>
          <a:noFill/>
        </p:spPr>
        <p:txBody>
          <a:bodyPr wrap="none" rtlCol="0">
            <a:spAutoFit/>
          </a:bodyPr>
          <a:lstStyle/>
          <a:p>
            <a:r>
              <a:rPr lang="zh-CN" altLang="en-US" sz="1600" b="1" dirty="0">
                <a:solidFill>
                  <a:schemeClr val="accent5">
                    <a:lumMod val="75000"/>
                  </a:schemeClr>
                </a:solidFill>
                <a:latin typeface="微软雅黑" panose="020B0503020204020204" pitchFamily="34" charset="-122"/>
                <a:ea typeface="微软雅黑" panose="020B0503020204020204" pitchFamily="34" charset="-122"/>
                <a:sym typeface="宋体" panose="02010600030101010101" pitchFamily="2" charset="-122"/>
              </a:rPr>
              <a:t>成本管理</a:t>
            </a:r>
            <a:endParaRPr lang="zh-CN" altLang="en-US" sz="16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24" name="TextBox 162">
            <a:extLst>
              <a:ext uri="{FF2B5EF4-FFF2-40B4-BE49-F238E27FC236}">
                <a16:creationId xmlns:a16="http://schemas.microsoft.com/office/drawing/2014/main" id="{EB2D7C2A-85B6-4D61-8FF5-134F50DAC07C}"/>
              </a:ext>
            </a:extLst>
          </p:cNvPr>
          <p:cNvSpPr txBox="1"/>
          <p:nvPr/>
        </p:nvSpPr>
        <p:spPr>
          <a:xfrm>
            <a:off x="7363286" y="5733256"/>
            <a:ext cx="3948524" cy="613694"/>
          </a:xfrm>
          <a:prstGeom prst="rect">
            <a:avLst/>
          </a:prstGeom>
          <a:noFill/>
        </p:spPr>
        <p:txBody>
          <a:bodyPr wrap="square" rtlCol="0">
            <a:spAutoFit/>
          </a:bodyPr>
          <a:lstStyle/>
          <a:p>
            <a:pPr lvl="1">
              <a:lnSpc>
                <a:spcPct val="150000"/>
              </a:lnSpc>
              <a:spcAft>
                <a:spcPct val="15000"/>
              </a:spcAft>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全面提高成本管理及控制能力，全员全过程成本前置管控思路，确保开发项目成本目标的达成。</a:t>
            </a:r>
          </a:p>
        </p:txBody>
      </p:sp>
      <p:grpSp>
        <p:nvGrpSpPr>
          <p:cNvPr id="25" name="Group 577">
            <a:extLst>
              <a:ext uri="{FF2B5EF4-FFF2-40B4-BE49-F238E27FC236}">
                <a16:creationId xmlns:a16="http://schemas.microsoft.com/office/drawing/2014/main" id="{4ED1B5B8-DCB6-4F24-9C59-82386FC845A9}"/>
              </a:ext>
            </a:extLst>
          </p:cNvPr>
          <p:cNvGrpSpPr/>
          <p:nvPr/>
        </p:nvGrpSpPr>
        <p:grpSpPr>
          <a:xfrm>
            <a:off x="6945375" y="2479036"/>
            <a:ext cx="731330" cy="731330"/>
            <a:chOff x="858765" y="2076520"/>
            <a:chExt cx="731330" cy="731330"/>
          </a:xfrm>
          <a:effectLst>
            <a:outerShdw blurRad="254000" dist="127000" dir="5400000" algn="ctr" rotWithShape="0">
              <a:srgbClr val="000000">
                <a:alpha val="20000"/>
              </a:srgbClr>
            </a:outerShdw>
          </a:effectLst>
        </p:grpSpPr>
        <p:sp>
          <p:nvSpPr>
            <p:cNvPr id="26" name="Oval 578">
              <a:extLst>
                <a:ext uri="{FF2B5EF4-FFF2-40B4-BE49-F238E27FC236}">
                  <a16:creationId xmlns:a16="http://schemas.microsoft.com/office/drawing/2014/main" id="{E70D0F37-F56D-4125-82E9-2C12231FD12C}"/>
                </a:ext>
              </a:extLst>
            </p:cNvPr>
            <p:cNvSpPr/>
            <p:nvPr/>
          </p:nvSpPr>
          <p:spPr>
            <a:xfrm>
              <a:off x="858765" y="2076520"/>
              <a:ext cx="731330" cy="731330"/>
            </a:xfrm>
            <a:prstGeom prst="ellipse">
              <a:avLst/>
            </a:prstGeom>
            <a:solidFill>
              <a:schemeClr val="accent5">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微软雅黑"/>
                <a:cs typeface="+mn-ea"/>
                <a:sym typeface="+mn-lt"/>
              </a:endParaRPr>
            </a:p>
          </p:txBody>
        </p:sp>
        <p:grpSp>
          <p:nvGrpSpPr>
            <p:cNvPr id="27" name="Group 579">
              <a:extLst>
                <a:ext uri="{FF2B5EF4-FFF2-40B4-BE49-F238E27FC236}">
                  <a16:creationId xmlns:a16="http://schemas.microsoft.com/office/drawing/2014/main" id="{03FCC4C1-DE1B-45E9-A5DE-F32D073CEDEA}"/>
                </a:ext>
              </a:extLst>
            </p:cNvPr>
            <p:cNvGrpSpPr/>
            <p:nvPr/>
          </p:nvGrpSpPr>
          <p:grpSpPr>
            <a:xfrm>
              <a:off x="962086" y="2183481"/>
              <a:ext cx="517408" cy="517408"/>
              <a:chOff x="5978526" y="4030663"/>
              <a:chExt cx="239713" cy="239713"/>
            </a:xfrm>
            <a:solidFill>
              <a:sysClr val="window" lastClr="FFFFFF"/>
            </a:solidFill>
          </p:grpSpPr>
          <p:sp>
            <p:nvSpPr>
              <p:cNvPr id="28" name="Freeform 424">
                <a:extLst>
                  <a:ext uri="{FF2B5EF4-FFF2-40B4-BE49-F238E27FC236}">
                    <a16:creationId xmlns:a16="http://schemas.microsoft.com/office/drawing/2014/main" id="{F1940CD0-FC9B-4AA0-B88C-7FEBABDC0C60}"/>
                  </a:ext>
                </a:extLst>
              </p:cNvPr>
              <p:cNvSpPr>
                <a:spLocks/>
              </p:cNvSpPr>
              <p:nvPr/>
            </p:nvSpPr>
            <p:spPr bwMode="auto">
              <a:xfrm>
                <a:off x="6015038" y="4056063"/>
                <a:ext cx="26988" cy="26988"/>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29" name="Freeform 425">
                <a:extLst>
                  <a:ext uri="{FF2B5EF4-FFF2-40B4-BE49-F238E27FC236}">
                    <a16:creationId xmlns:a16="http://schemas.microsoft.com/office/drawing/2014/main" id="{DE9D105D-0298-4B3F-AEC4-D42FD2CA781A}"/>
                  </a:ext>
                </a:extLst>
              </p:cNvPr>
              <p:cNvSpPr>
                <a:spLocks/>
              </p:cNvSpPr>
              <p:nvPr/>
            </p:nvSpPr>
            <p:spPr bwMode="auto">
              <a:xfrm>
                <a:off x="5978526" y="4135438"/>
                <a:ext cx="28575" cy="14288"/>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0" name="Freeform 426">
                <a:extLst>
                  <a:ext uri="{FF2B5EF4-FFF2-40B4-BE49-F238E27FC236}">
                    <a16:creationId xmlns:a16="http://schemas.microsoft.com/office/drawing/2014/main" id="{3EEA83ED-7BD8-4277-AE66-42F4D4537001}"/>
                  </a:ext>
                </a:extLst>
              </p:cNvPr>
              <p:cNvSpPr>
                <a:spLocks/>
              </p:cNvSpPr>
              <p:nvPr/>
            </p:nvSpPr>
            <p:spPr bwMode="auto">
              <a:xfrm>
                <a:off x="6188076" y="4149725"/>
                <a:ext cx="30163" cy="1587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1" name="Freeform 427">
                <a:extLst>
                  <a:ext uri="{FF2B5EF4-FFF2-40B4-BE49-F238E27FC236}">
                    <a16:creationId xmlns:a16="http://schemas.microsoft.com/office/drawing/2014/main" id="{F780CBA2-FDF7-41DB-ACA1-9FAC20EC6505}"/>
                  </a:ext>
                </a:extLst>
              </p:cNvPr>
              <p:cNvSpPr>
                <a:spLocks/>
              </p:cNvSpPr>
              <p:nvPr/>
            </p:nvSpPr>
            <p:spPr bwMode="auto">
              <a:xfrm>
                <a:off x="6165851" y="4067175"/>
                <a:ext cx="25400" cy="26988"/>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2" name="Freeform 428">
                <a:extLst>
                  <a:ext uri="{FF2B5EF4-FFF2-40B4-BE49-F238E27FC236}">
                    <a16:creationId xmlns:a16="http://schemas.microsoft.com/office/drawing/2014/main" id="{9902D420-1625-4492-BBB2-11E769DA3F82}"/>
                  </a:ext>
                </a:extLst>
              </p:cNvPr>
              <p:cNvSpPr>
                <a:spLocks/>
              </p:cNvSpPr>
              <p:nvPr/>
            </p:nvSpPr>
            <p:spPr bwMode="auto">
              <a:xfrm>
                <a:off x="6097588" y="4030663"/>
                <a:ext cx="15875" cy="2857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3" name="Freeform 429">
                <a:extLst>
                  <a:ext uri="{FF2B5EF4-FFF2-40B4-BE49-F238E27FC236}">
                    <a16:creationId xmlns:a16="http://schemas.microsoft.com/office/drawing/2014/main" id="{E5E59D56-A2AE-4D0D-B3D7-FAA051D052FF}"/>
                  </a:ext>
                </a:extLst>
              </p:cNvPr>
              <p:cNvSpPr>
                <a:spLocks noEditPoints="1"/>
              </p:cNvSpPr>
              <p:nvPr/>
            </p:nvSpPr>
            <p:spPr bwMode="auto">
              <a:xfrm>
                <a:off x="6037263" y="4089400"/>
                <a:ext cx="120650" cy="136525"/>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4" name="Freeform 430">
                <a:extLst>
                  <a:ext uri="{FF2B5EF4-FFF2-40B4-BE49-F238E27FC236}">
                    <a16:creationId xmlns:a16="http://schemas.microsoft.com/office/drawing/2014/main" id="{C2C49273-7B32-41D5-8EA6-A213947ABEB3}"/>
                  </a:ext>
                </a:extLst>
              </p:cNvPr>
              <p:cNvSpPr>
                <a:spLocks/>
              </p:cNvSpPr>
              <p:nvPr/>
            </p:nvSpPr>
            <p:spPr bwMode="auto">
              <a:xfrm>
                <a:off x="6067426" y="4240213"/>
                <a:ext cx="60325" cy="30163"/>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grpSp>
      </p:grpSp>
      <p:grpSp>
        <p:nvGrpSpPr>
          <p:cNvPr id="35" name="Group 587">
            <a:extLst>
              <a:ext uri="{FF2B5EF4-FFF2-40B4-BE49-F238E27FC236}">
                <a16:creationId xmlns:a16="http://schemas.microsoft.com/office/drawing/2014/main" id="{F048BA8B-DD13-4AFA-8BDD-74027E68D5F1}"/>
              </a:ext>
            </a:extLst>
          </p:cNvPr>
          <p:cNvGrpSpPr/>
          <p:nvPr/>
        </p:nvGrpSpPr>
        <p:grpSpPr>
          <a:xfrm>
            <a:off x="6943573" y="5409231"/>
            <a:ext cx="731330" cy="731330"/>
            <a:chOff x="856963" y="4807884"/>
            <a:chExt cx="731330" cy="731330"/>
          </a:xfrm>
          <a:effectLst>
            <a:outerShdw blurRad="254000" dist="127000" dir="5400000" algn="ctr" rotWithShape="0">
              <a:srgbClr val="000000">
                <a:alpha val="20000"/>
              </a:srgbClr>
            </a:outerShdw>
          </a:effectLst>
        </p:grpSpPr>
        <p:sp>
          <p:nvSpPr>
            <p:cNvPr id="36" name="Oval 588">
              <a:extLst>
                <a:ext uri="{FF2B5EF4-FFF2-40B4-BE49-F238E27FC236}">
                  <a16:creationId xmlns:a16="http://schemas.microsoft.com/office/drawing/2014/main" id="{2996A48C-BA9C-4B56-A1A7-1093A3D2B986}"/>
                </a:ext>
              </a:extLst>
            </p:cNvPr>
            <p:cNvSpPr/>
            <p:nvPr/>
          </p:nvSpPr>
          <p:spPr>
            <a:xfrm>
              <a:off x="856963" y="4807884"/>
              <a:ext cx="731330" cy="731330"/>
            </a:xfrm>
            <a:prstGeom prst="ellipse">
              <a:avLst/>
            </a:prstGeom>
            <a:solidFill>
              <a:schemeClr val="accent5">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rial"/>
                <a:ea typeface="微软雅黑"/>
                <a:cs typeface="+mn-ea"/>
                <a:sym typeface="+mn-lt"/>
              </a:endParaRPr>
            </a:p>
          </p:txBody>
        </p:sp>
        <p:grpSp>
          <p:nvGrpSpPr>
            <p:cNvPr id="37" name="Group 589">
              <a:extLst>
                <a:ext uri="{FF2B5EF4-FFF2-40B4-BE49-F238E27FC236}">
                  <a16:creationId xmlns:a16="http://schemas.microsoft.com/office/drawing/2014/main" id="{12E66E69-9583-4964-88BB-754A54591EFD}"/>
                </a:ext>
              </a:extLst>
            </p:cNvPr>
            <p:cNvGrpSpPr/>
            <p:nvPr/>
          </p:nvGrpSpPr>
          <p:grpSpPr>
            <a:xfrm rot="2700000">
              <a:off x="1073864" y="4925676"/>
              <a:ext cx="287901" cy="501715"/>
              <a:chOff x="4732338" y="4783138"/>
              <a:chExt cx="703263" cy="1225550"/>
            </a:xfrm>
            <a:solidFill>
              <a:sysClr val="window" lastClr="FFFFFF"/>
            </a:solidFill>
          </p:grpSpPr>
          <p:sp>
            <p:nvSpPr>
              <p:cNvPr id="38" name="Freeform 30">
                <a:extLst>
                  <a:ext uri="{FF2B5EF4-FFF2-40B4-BE49-F238E27FC236}">
                    <a16:creationId xmlns:a16="http://schemas.microsoft.com/office/drawing/2014/main" id="{FD575178-1838-4E44-8E77-524DFC7FCE48}"/>
                  </a:ext>
                </a:extLst>
              </p:cNvPr>
              <p:cNvSpPr>
                <a:spLocks noEditPoints="1"/>
              </p:cNvSpPr>
              <p:nvPr/>
            </p:nvSpPr>
            <p:spPr bwMode="auto">
              <a:xfrm>
                <a:off x="4732338" y="4783138"/>
                <a:ext cx="703263" cy="1173163"/>
              </a:xfrm>
              <a:custGeom>
                <a:avLst/>
                <a:gdLst>
                  <a:gd name="T0" fmla="*/ 50 w 184"/>
                  <a:gd name="T1" fmla="*/ 310 h 310"/>
                  <a:gd name="T2" fmla="*/ 32 w 184"/>
                  <a:gd name="T3" fmla="*/ 282 h 310"/>
                  <a:gd name="T4" fmla="*/ 10 w 184"/>
                  <a:gd name="T5" fmla="*/ 199 h 310"/>
                  <a:gd name="T6" fmla="*/ 39 w 184"/>
                  <a:gd name="T7" fmla="*/ 171 h 310"/>
                  <a:gd name="T8" fmla="*/ 30 w 184"/>
                  <a:gd name="T9" fmla="*/ 116 h 310"/>
                  <a:gd name="T10" fmla="*/ 36 w 184"/>
                  <a:gd name="T11" fmla="*/ 73 h 310"/>
                  <a:gd name="T12" fmla="*/ 36 w 184"/>
                  <a:gd name="T13" fmla="*/ 72 h 310"/>
                  <a:gd name="T14" fmla="*/ 92 w 184"/>
                  <a:gd name="T15" fmla="*/ 0 h 310"/>
                  <a:gd name="T16" fmla="*/ 148 w 184"/>
                  <a:gd name="T17" fmla="*/ 72 h 310"/>
                  <a:gd name="T18" fmla="*/ 148 w 184"/>
                  <a:gd name="T19" fmla="*/ 73 h 310"/>
                  <a:gd name="T20" fmla="*/ 155 w 184"/>
                  <a:gd name="T21" fmla="*/ 116 h 310"/>
                  <a:gd name="T22" fmla="*/ 145 w 184"/>
                  <a:gd name="T23" fmla="*/ 171 h 310"/>
                  <a:gd name="T24" fmla="*/ 174 w 184"/>
                  <a:gd name="T25" fmla="*/ 199 h 310"/>
                  <a:gd name="T26" fmla="*/ 153 w 184"/>
                  <a:gd name="T27" fmla="*/ 282 h 310"/>
                  <a:gd name="T28" fmla="*/ 134 w 184"/>
                  <a:gd name="T29" fmla="*/ 310 h 310"/>
                  <a:gd name="T30" fmla="*/ 134 w 184"/>
                  <a:gd name="T31" fmla="*/ 276 h 310"/>
                  <a:gd name="T32" fmla="*/ 118 w 184"/>
                  <a:gd name="T33" fmla="*/ 239 h 310"/>
                  <a:gd name="T34" fmla="*/ 118 w 184"/>
                  <a:gd name="T35" fmla="*/ 240 h 310"/>
                  <a:gd name="T36" fmla="*/ 115 w 184"/>
                  <a:gd name="T37" fmla="*/ 246 h 310"/>
                  <a:gd name="T38" fmla="*/ 108 w 184"/>
                  <a:gd name="T39" fmla="*/ 245 h 310"/>
                  <a:gd name="T40" fmla="*/ 76 w 184"/>
                  <a:gd name="T41" fmla="*/ 245 h 310"/>
                  <a:gd name="T42" fmla="*/ 69 w 184"/>
                  <a:gd name="T43" fmla="*/ 246 h 310"/>
                  <a:gd name="T44" fmla="*/ 66 w 184"/>
                  <a:gd name="T45" fmla="*/ 240 h 310"/>
                  <a:gd name="T46" fmla="*/ 66 w 184"/>
                  <a:gd name="T47" fmla="*/ 239 h 310"/>
                  <a:gd name="T48" fmla="*/ 50 w 184"/>
                  <a:gd name="T49" fmla="*/ 276 h 310"/>
                  <a:gd name="T50" fmla="*/ 50 w 184"/>
                  <a:gd name="T51" fmla="*/ 310 h 310"/>
                  <a:gd name="T52" fmla="*/ 55 w 184"/>
                  <a:gd name="T53" fmla="*/ 79 h 310"/>
                  <a:gd name="T54" fmla="*/ 50 w 184"/>
                  <a:gd name="T55" fmla="*/ 116 h 310"/>
                  <a:gd name="T56" fmla="*/ 61 w 184"/>
                  <a:gd name="T57" fmla="*/ 174 h 310"/>
                  <a:gd name="T58" fmla="*/ 64 w 184"/>
                  <a:gd name="T59" fmla="*/ 184 h 310"/>
                  <a:gd name="T60" fmla="*/ 54 w 184"/>
                  <a:gd name="T61" fmla="*/ 187 h 310"/>
                  <a:gd name="T62" fmla="*/ 29 w 184"/>
                  <a:gd name="T63" fmla="*/ 205 h 310"/>
                  <a:gd name="T64" fmla="*/ 36 w 184"/>
                  <a:gd name="T65" fmla="*/ 247 h 310"/>
                  <a:gd name="T66" fmla="*/ 65 w 184"/>
                  <a:gd name="T67" fmla="*/ 215 h 310"/>
                  <a:gd name="T68" fmla="*/ 74 w 184"/>
                  <a:gd name="T69" fmla="*/ 209 h 310"/>
                  <a:gd name="T70" fmla="*/ 79 w 184"/>
                  <a:gd name="T71" fmla="*/ 219 h 310"/>
                  <a:gd name="T72" fmla="*/ 82 w 184"/>
                  <a:gd name="T73" fmla="*/ 225 h 310"/>
                  <a:gd name="T74" fmla="*/ 103 w 184"/>
                  <a:gd name="T75" fmla="*/ 225 h 310"/>
                  <a:gd name="T76" fmla="*/ 105 w 184"/>
                  <a:gd name="T77" fmla="*/ 219 h 310"/>
                  <a:gd name="T78" fmla="*/ 110 w 184"/>
                  <a:gd name="T79" fmla="*/ 209 h 310"/>
                  <a:gd name="T80" fmla="*/ 120 w 184"/>
                  <a:gd name="T81" fmla="*/ 215 h 310"/>
                  <a:gd name="T82" fmla="*/ 148 w 184"/>
                  <a:gd name="T83" fmla="*/ 247 h 310"/>
                  <a:gd name="T84" fmla="*/ 155 w 184"/>
                  <a:gd name="T85" fmla="*/ 205 h 310"/>
                  <a:gd name="T86" fmla="*/ 130 w 184"/>
                  <a:gd name="T87" fmla="*/ 187 h 310"/>
                  <a:gd name="T88" fmla="*/ 120 w 184"/>
                  <a:gd name="T89" fmla="*/ 184 h 310"/>
                  <a:gd name="T90" fmla="*/ 123 w 184"/>
                  <a:gd name="T91" fmla="*/ 174 h 310"/>
                  <a:gd name="T92" fmla="*/ 135 w 184"/>
                  <a:gd name="T93" fmla="*/ 116 h 310"/>
                  <a:gd name="T94" fmla="*/ 129 w 184"/>
                  <a:gd name="T95" fmla="*/ 79 h 310"/>
                  <a:gd name="T96" fmla="*/ 92 w 184"/>
                  <a:gd name="T97" fmla="*/ 21 h 310"/>
                  <a:gd name="T98" fmla="*/ 55 w 184"/>
                  <a:gd name="T99" fmla="*/ 7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4" h="310">
                    <a:moveTo>
                      <a:pt x="50" y="310"/>
                    </a:moveTo>
                    <a:cubicBezTo>
                      <a:pt x="32" y="282"/>
                      <a:pt x="32" y="282"/>
                      <a:pt x="32" y="282"/>
                    </a:cubicBezTo>
                    <a:cubicBezTo>
                      <a:pt x="28" y="276"/>
                      <a:pt x="0" y="230"/>
                      <a:pt x="10" y="199"/>
                    </a:cubicBezTo>
                    <a:cubicBezTo>
                      <a:pt x="14" y="187"/>
                      <a:pt x="24" y="178"/>
                      <a:pt x="39" y="171"/>
                    </a:cubicBezTo>
                    <a:cubicBezTo>
                      <a:pt x="33" y="151"/>
                      <a:pt x="30" y="132"/>
                      <a:pt x="30" y="116"/>
                    </a:cubicBezTo>
                    <a:cubicBezTo>
                      <a:pt x="30" y="102"/>
                      <a:pt x="32" y="87"/>
                      <a:pt x="36" y="73"/>
                    </a:cubicBezTo>
                    <a:cubicBezTo>
                      <a:pt x="36" y="72"/>
                      <a:pt x="36" y="72"/>
                      <a:pt x="36" y="72"/>
                    </a:cubicBezTo>
                    <a:cubicBezTo>
                      <a:pt x="50" y="35"/>
                      <a:pt x="77" y="0"/>
                      <a:pt x="92" y="0"/>
                    </a:cubicBezTo>
                    <a:cubicBezTo>
                      <a:pt x="107" y="0"/>
                      <a:pt x="134" y="35"/>
                      <a:pt x="148" y="72"/>
                    </a:cubicBezTo>
                    <a:cubicBezTo>
                      <a:pt x="148" y="73"/>
                      <a:pt x="148" y="73"/>
                      <a:pt x="148" y="73"/>
                    </a:cubicBezTo>
                    <a:cubicBezTo>
                      <a:pt x="152" y="87"/>
                      <a:pt x="155" y="102"/>
                      <a:pt x="155" y="116"/>
                    </a:cubicBezTo>
                    <a:cubicBezTo>
                      <a:pt x="155" y="132"/>
                      <a:pt x="152" y="151"/>
                      <a:pt x="145" y="171"/>
                    </a:cubicBezTo>
                    <a:cubicBezTo>
                      <a:pt x="160" y="178"/>
                      <a:pt x="170" y="187"/>
                      <a:pt x="174" y="199"/>
                    </a:cubicBezTo>
                    <a:cubicBezTo>
                      <a:pt x="184" y="230"/>
                      <a:pt x="156" y="276"/>
                      <a:pt x="153" y="282"/>
                    </a:cubicBezTo>
                    <a:cubicBezTo>
                      <a:pt x="134" y="310"/>
                      <a:pt x="134" y="310"/>
                      <a:pt x="134" y="310"/>
                    </a:cubicBezTo>
                    <a:cubicBezTo>
                      <a:pt x="134" y="276"/>
                      <a:pt x="134" y="276"/>
                      <a:pt x="134" y="276"/>
                    </a:cubicBezTo>
                    <a:cubicBezTo>
                      <a:pt x="134" y="262"/>
                      <a:pt x="128" y="248"/>
                      <a:pt x="118" y="239"/>
                    </a:cubicBezTo>
                    <a:cubicBezTo>
                      <a:pt x="118" y="239"/>
                      <a:pt x="118" y="239"/>
                      <a:pt x="118" y="240"/>
                    </a:cubicBezTo>
                    <a:cubicBezTo>
                      <a:pt x="115" y="246"/>
                      <a:pt x="115" y="246"/>
                      <a:pt x="115" y="246"/>
                    </a:cubicBezTo>
                    <a:cubicBezTo>
                      <a:pt x="108" y="245"/>
                      <a:pt x="108" y="245"/>
                      <a:pt x="108" y="245"/>
                    </a:cubicBezTo>
                    <a:cubicBezTo>
                      <a:pt x="98" y="245"/>
                      <a:pt x="87" y="245"/>
                      <a:pt x="76" y="245"/>
                    </a:cubicBezTo>
                    <a:cubicBezTo>
                      <a:pt x="69" y="246"/>
                      <a:pt x="69" y="246"/>
                      <a:pt x="69" y="246"/>
                    </a:cubicBezTo>
                    <a:cubicBezTo>
                      <a:pt x="66" y="240"/>
                      <a:pt x="66" y="240"/>
                      <a:pt x="66" y="240"/>
                    </a:cubicBezTo>
                    <a:cubicBezTo>
                      <a:pt x="66" y="239"/>
                      <a:pt x="66" y="239"/>
                      <a:pt x="66" y="239"/>
                    </a:cubicBezTo>
                    <a:cubicBezTo>
                      <a:pt x="56" y="249"/>
                      <a:pt x="50" y="262"/>
                      <a:pt x="50" y="276"/>
                    </a:cubicBezTo>
                    <a:lnTo>
                      <a:pt x="50" y="310"/>
                    </a:lnTo>
                    <a:close/>
                    <a:moveTo>
                      <a:pt x="55" y="79"/>
                    </a:moveTo>
                    <a:cubicBezTo>
                      <a:pt x="52" y="91"/>
                      <a:pt x="50" y="104"/>
                      <a:pt x="50" y="116"/>
                    </a:cubicBezTo>
                    <a:cubicBezTo>
                      <a:pt x="50" y="132"/>
                      <a:pt x="53" y="152"/>
                      <a:pt x="61" y="174"/>
                    </a:cubicBezTo>
                    <a:cubicBezTo>
                      <a:pt x="64" y="184"/>
                      <a:pt x="64" y="184"/>
                      <a:pt x="64" y="184"/>
                    </a:cubicBezTo>
                    <a:cubicBezTo>
                      <a:pt x="54" y="187"/>
                      <a:pt x="54" y="187"/>
                      <a:pt x="54" y="187"/>
                    </a:cubicBezTo>
                    <a:cubicBezTo>
                      <a:pt x="45" y="190"/>
                      <a:pt x="33" y="196"/>
                      <a:pt x="29" y="205"/>
                    </a:cubicBezTo>
                    <a:cubicBezTo>
                      <a:pt x="26" y="216"/>
                      <a:pt x="30" y="233"/>
                      <a:pt x="36" y="247"/>
                    </a:cubicBezTo>
                    <a:cubicBezTo>
                      <a:pt x="42" y="234"/>
                      <a:pt x="52" y="223"/>
                      <a:pt x="65" y="215"/>
                    </a:cubicBezTo>
                    <a:cubicBezTo>
                      <a:pt x="74" y="209"/>
                      <a:pt x="74" y="209"/>
                      <a:pt x="74" y="209"/>
                    </a:cubicBezTo>
                    <a:cubicBezTo>
                      <a:pt x="79" y="219"/>
                      <a:pt x="79" y="219"/>
                      <a:pt x="79" y="219"/>
                    </a:cubicBezTo>
                    <a:cubicBezTo>
                      <a:pt x="80" y="221"/>
                      <a:pt x="81" y="223"/>
                      <a:pt x="82" y="225"/>
                    </a:cubicBezTo>
                    <a:cubicBezTo>
                      <a:pt x="89" y="225"/>
                      <a:pt x="96" y="225"/>
                      <a:pt x="103" y="225"/>
                    </a:cubicBezTo>
                    <a:cubicBezTo>
                      <a:pt x="104" y="223"/>
                      <a:pt x="105" y="221"/>
                      <a:pt x="105" y="219"/>
                    </a:cubicBezTo>
                    <a:cubicBezTo>
                      <a:pt x="110" y="209"/>
                      <a:pt x="110" y="209"/>
                      <a:pt x="110" y="209"/>
                    </a:cubicBezTo>
                    <a:cubicBezTo>
                      <a:pt x="120" y="215"/>
                      <a:pt x="120" y="215"/>
                      <a:pt x="120" y="215"/>
                    </a:cubicBezTo>
                    <a:cubicBezTo>
                      <a:pt x="133" y="223"/>
                      <a:pt x="142" y="234"/>
                      <a:pt x="148" y="247"/>
                    </a:cubicBezTo>
                    <a:cubicBezTo>
                      <a:pt x="154" y="233"/>
                      <a:pt x="159" y="216"/>
                      <a:pt x="155" y="205"/>
                    </a:cubicBezTo>
                    <a:cubicBezTo>
                      <a:pt x="152" y="196"/>
                      <a:pt x="140" y="190"/>
                      <a:pt x="130" y="187"/>
                    </a:cubicBezTo>
                    <a:cubicBezTo>
                      <a:pt x="120" y="184"/>
                      <a:pt x="120" y="184"/>
                      <a:pt x="120" y="184"/>
                    </a:cubicBezTo>
                    <a:cubicBezTo>
                      <a:pt x="123" y="174"/>
                      <a:pt x="123" y="174"/>
                      <a:pt x="123" y="174"/>
                    </a:cubicBezTo>
                    <a:cubicBezTo>
                      <a:pt x="131" y="152"/>
                      <a:pt x="135" y="132"/>
                      <a:pt x="135" y="116"/>
                    </a:cubicBezTo>
                    <a:cubicBezTo>
                      <a:pt x="135" y="104"/>
                      <a:pt x="133" y="91"/>
                      <a:pt x="129" y="79"/>
                    </a:cubicBezTo>
                    <a:cubicBezTo>
                      <a:pt x="117" y="47"/>
                      <a:pt x="99" y="26"/>
                      <a:pt x="92" y="21"/>
                    </a:cubicBezTo>
                    <a:cubicBezTo>
                      <a:pt x="85" y="26"/>
                      <a:pt x="67" y="47"/>
                      <a:pt x="55"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39" name="Freeform 31">
                <a:extLst>
                  <a:ext uri="{FF2B5EF4-FFF2-40B4-BE49-F238E27FC236}">
                    <a16:creationId xmlns:a16="http://schemas.microsoft.com/office/drawing/2014/main" id="{047E2CDE-39B1-45BB-9D1F-9D184141F82C}"/>
                  </a:ext>
                </a:extLst>
              </p:cNvPr>
              <p:cNvSpPr>
                <a:spLocks noEditPoints="1"/>
              </p:cNvSpPr>
              <p:nvPr/>
            </p:nvSpPr>
            <p:spPr bwMode="auto">
              <a:xfrm>
                <a:off x="4960938" y="5127626"/>
                <a:ext cx="244475" cy="24130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12 h 64"/>
                  <a:gd name="T12" fmla="*/ 12 w 64"/>
                  <a:gd name="T13" fmla="*/ 32 h 64"/>
                  <a:gd name="T14" fmla="*/ 32 w 64"/>
                  <a:gd name="T15" fmla="*/ 52 h 64"/>
                  <a:gd name="T16" fmla="*/ 52 w 64"/>
                  <a:gd name="T17" fmla="*/ 32 h 64"/>
                  <a:gd name="T18" fmla="*/ 32 w 64"/>
                  <a:gd name="T19"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12"/>
                    </a:moveTo>
                    <a:cubicBezTo>
                      <a:pt x="21" y="12"/>
                      <a:pt x="12" y="21"/>
                      <a:pt x="12" y="32"/>
                    </a:cubicBezTo>
                    <a:cubicBezTo>
                      <a:pt x="12" y="43"/>
                      <a:pt x="21" y="52"/>
                      <a:pt x="32" y="52"/>
                    </a:cubicBezTo>
                    <a:cubicBezTo>
                      <a:pt x="43" y="52"/>
                      <a:pt x="52" y="43"/>
                      <a:pt x="52" y="32"/>
                    </a:cubicBezTo>
                    <a:cubicBezTo>
                      <a:pt x="52" y="21"/>
                      <a:pt x="43" y="12"/>
                      <a:pt x="3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40" name="Freeform 32">
                <a:extLst>
                  <a:ext uri="{FF2B5EF4-FFF2-40B4-BE49-F238E27FC236}">
                    <a16:creationId xmlns:a16="http://schemas.microsoft.com/office/drawing/2014/main" id="{C4725122-98E2-40DD-85CD-8351DF46B785}"/>
                  </a:ext>
                </a:extLst>
              </p:cNvPr>
              <p:cNvSpPr>
                <a:spLocks noEditPoints="1"/>
              </p:cNvSpPr>
              <p:nvPr/>
            </p:nvSpPr>
            <p:spPr bwMode="auto">
              <a:xfrm>
                <a:off x="4973638" y="5649913"/>
                <a:ext cx="225425" cy="358775"/>
              </a:xfrm>
              <a:custGeom>
                <a:avLst/>
                <a:gdLst>
                  <a:gd name="T0" fmla="*/ 29 w 59"/>
                  <a:gd name="T1" fmla="*/ 95 h 95"/>
                  <a:gd name="T2" fmla="*/ 24 w 59"/>
                  <a:gd name="T3" fmla="*/ 85 h 95"/>
                  <a:gd name="T4" fmla="*/ 0 w 59"/>
                  <a:gd name="T5" fmla="*/ 26 h 95"/>
                  <a:gd name="T6" fmla="*/ 29 w 59"/>
                  <a:gd name="T7" fmla="*/ 0 h 95"/>
                  <a:gd name="T8" fmla="*/ 59 w 59"/>
                  <a:gd name="T9" fmla="*/ 26 h 95"/>
                  <a:gd name="T10" fmla="*/ 34 w 59"/>
                  <a:gd name="T11" fmla="*/ 85 h 95"/>
                  <a:gd name="T12" fmla="*/ 29 w 59"/>
                  <a:gd name="T13" fmla="*/ 95 h 95"/>
                  <a:gd name="T14" fmla="*/ 29 w 59"/>
                  <a:gd name="T15" fmla="*/ 12 h 95"/>
                  <a:gd name="T16" fmla="*/ 12 w 59"/>
                  <a:gd name="T17" fmla="*/ 26 h 95"/>
                  <a:gd name="T18" fmla="*/ 29 w 59"/>
                  <a:gd name="T19" fmla="*/ 69 h 95"/>
                  <a:gd name="T20" fmla="*/ 47 w 59"/>
                  <a:gd name="T21" fmla="*/ 26 h 95"/>
                  <a:gd name="T22" fmla="*/ 29 w 59"/>
                  <a:gd name="T23" fmla="*/ 1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95">
                    <a:moveTo>
                      <a:pt x="29" y="95"/>
                    </a:moveTo>
                    <a:cubicBezTo>
                      <a:pt x="24" y="85"/>
                      <a:pt x="24" y="85"/>
                      <a:pt x="24" y="85"/>
                    </a:cubicBezTo>
                    <a:cubicBezTo>
                      <a:pt x="20" y="77"/>
                      <a:pt x="0" y="38"/>
                      <a:pt x="0" y="26"/>
                    </a:cubicBezTo>
                    <a:cubicBezTo>
                      <a:pt x="0" y="12"/>
                      <a:pt x="13" y="0"/>
                      <a:pt x="29" y="0"/>
                    </a:cubicBezTo>
                    <a:cubicBezTo>
                      <a:pt x="45" y="0"/>
                      <a:pt x="59" y="12"/>
                      <a:pt x="59" y="26"/>
                    </a:cubicBezTo>
                    <a:cubicBezTo>
                      <a:pt x="59" y="38"/>
                      <a:pt x="39" y="77"/>
                      <a:pt x="34" y="85"/>
                    </a:cubicBezTo>
                    <a:lnTo>
                      <a:pt x="29" y="95"/>
                    </a:lnTo>
                    <a:close/>
                    <a:moveTo>
                      <a:pt x="29" y="12"/>
                    </a:moveTo>
                    <a:cubicBezTo>
                      <a:pt x="19" y="12"/>
                      <a:pt x="12" y="18"/>
                      <a:pt x="12" y="26"/>
                    </a:cubicBezTo>
                    <a:cubicBezTo>
                      <a:pt x="12" y="31"/>
                      <a:pt x="20" y="50"/>
                      <a:pt x="29" y="69"/>
                    </a:cubicBezTo>
                    <a:cubicBezTo>
                      <a:pt x="38" y="50"/>
                      <a:pt x="47" y="31"/>
                      <a:pt x="47" y="26"/>
                    </a:cubicBezTo>
                    <a:cubicBezTo>
                      <a:pt x="47" y="18"/>
                      <a:pt x="39" y="12"/>
                      <a:pt x="2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grpSp>
      </p:grpSp>
      <p:grpSp>
        <p:nvGrpSpPr>
          <p:cNvPr id="41" name="Group 593">
            <a:extLst>
              <a:ext uri="{FF2B5EF4-FFF2-40B4-BE49-F238E27FC236}">
                <a16:creationId xmlns:a16="http://schemas.microsoft.com/office/drawing/2014/main" id="{B702FD90-97F0-4203-896F-C00EA841F31F}"/>
              </a:ext>
            </a:extLst>
          </p:cNvPr>
          <p:cNvGrpSpPr/>
          <p:nvPr/>
        </p:nvGrpSpPr>
        <p:grpSpPr>
          <a:xfrm>
            <a:off x="6943573" y="3929810"/>
            <a:ext cx="731330" cy="731330"/>
            <a:chOff x="856963" y="3442202"/>
            <a:chExt cx="731330" cy="731330"/>
          </a:xfrm>
          <a:effectLst>
            <a:outerShdw blurRad="254000" dist="127000" dir="5400000" algn="ctr" rotWithShape="0">
              <a:srgbClr val="000000">
                <a:alpha val="20000"/>
              </a:srgbClr>
            </a:outerShdw>
          </a:effectLst>
        </p:grpSpPr>
        <p:sp>
          <p:nvSpPr>
            <p:cNvPr id="42" name="Oval 594">
              <a:extLst>
                <a:ext uri="{FF2B5EF4-FFF2-40B4-BE49-F238E27FC236}">
                  <a16:creationId xmlns:a16="http://schemas.microsoft.com/office/drawing/2014/main" id="{73F1DB22-F802-447E-856D-4AECE4793F64}"/>
                </a:ext>
              </a:extLst>
            </p:cNvPr>
            <p:cNvSpPr/>
            <p:nvPr/>
          </p:nvSpPr>
          <p:spPr>
            <a:xfrm>
              <a:off x="856963" y="3442202"/>
              <a:ext cx="731330" cy="731330"/>
            </a:xfrm>
            <a:prstGeom prst="ellipse">
              <a:avLst/>
            </a:prstGeom>
            <a:solidFill>
              <a:schemeClr val="accent5">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rial"/>
                <a:ea typeface="微软雅黑"/>
                <a:cs typeface="+mn-ea"/>
                <a:sym typeface="+mn-lt"/>
              </a:endParaRPr>
            </a:p>
          </p:txBody>
        </p:sp>
        <p:grpSp>
          <p:nvGrpSpPr>
            <p:cNvPr id="43" name="Group 595">
              <a:extLst>
                <a:ext uri="{FF2B5EF4-FFF2-40B4-BE49-F238E27FC236}">
                  <a16:creationId xmlns:a16="http://schemas.microsoft.com/office/drawing/2014/main" id="{2F38A3BC-9169-41FA-B3DE-90BFA81A9195}"/>
                </a:ext>
              </a:extLst>
            </p:cNvPr>
            <p:cNvGrpSpPr/>
            <p:nvPr/>
          </p:nvGrpSpPr>
          <p:grpSpPr>
            <a:xfrm>
              <a:off x="1011116" y="3561803"/>
              <a:ext cx="417024" cy="475193"/>
              <a:chOff x="4616451" y="1741488"/>
              <a:chExt cx="2959100" cy="3371850"/>
            </a:xfrm>
            <a:solidFill>
              <a:sysClr val="window" lastClr="FFFFFF"/>
            </a:solidFill>
          </p:grpSpPr>
          <p:sp>
            <p:nvSpPr>
              <p:cNvPr id="44" name="Freeform 5">
                <a:extLst>
                  <a:ext uri="{FF2B5EF4-FFF2-40B4-BE49-F238E27FC236}">
                    <a16:creationId xmlns:a16="http://schemas.microsoft.com/office/drawing/2014/main" id="{899F4E91-6CBE-4FA3-82F0-9CB8488B551D}"/>
                  </a:ext>
                </a:extLst>
              </p:cNvPr>
              <p:cNvSpPr>
                <a:spLocks noEditPoints="1"/>
              </p:cNvSpPr>
              <p:nvPr/>
            </p:nvSpPr>
            <p:spPr bwMode="auto">
              <a:xfrm>
                <a:off x="4616451" y="1741488"/>
                <a:ext cx="2959100" cy="3371850"/>
              </a:xfrm>
              <a:custGeom>
                <a:avLst/>
                <a:gdLst>
                  <a:gd name="T0" fmla="*/ 578 w 786"/>
                  <a:gd name="T1" fmla="*/ 28 h 896"/>
                  <a:gd name="T2" fmla="*/ 205 w 786"/>
                  <a:gd name="T3" fmla="*/ 59 h 896"/>
                  <a:gd name="T4" fmla="*/ 67 w 786"/>
                  <a:gd name="T5" fmla="*/ 236 h 896"/>
                  <a:gd name="T6" fmla="*/ 68 w 786"/>
                  <a:gd name="T7" fmla="*/ 346 h 896"/>
                  <a:gd name="T8" fmla="*/ 70 w 786"/>
                  <a:gd name="T9" fmla="*/ 356 h 896"/>
                  <a:gd name="T10" fmla="*/ 39 w 786"/>
                  <a:gd name="T11" fmla="*/ 406 h 896"/>
                  <a:gd name="T12" fmla="*/ 14 w 786"/>
                  <a:gd name="T13" fmla="*/ 441 h 896"/>
                  <a:gd name="T14" fmla="*/ 14 w 786"/>
                  <a:gd name="T15" fmla="*/ 442 h 896"/>
                  <a:gd name="T16" fmla="*/ 36 w 786"/>
                  <a:gd name="T17" fmla="*/ 540 h 896"/>
                  <a:gd name="T18" fmla="*/ 50 w 786"/>
                  <a:gd name="T19" fmla="*/ 587 h 896"/>
                  <a:gd name="T20" fmla="*/ 75 w 786"/>
                  <a:gd name="T21" fmla="*/ 649 h 896"/>
                  <a:gd name="T22" fmla="*/ 74 w 786"/>
                  <a:gd name="T23" fmla="*/ 694 h 896"/>
                  <a:gd name="T24" fmla="*/ 169 w 786"/>
                  <a:gd name="T25" fmla="*/ 773 h 896"/>
                  <a:gd name="T26" fmla="*/ 244 w 786"/>
                  <a:gd name="T27" fmla="*/ 830 h 896"/>
                  <a:gd name="T28" fmla="*/ 618 w 786"/>
                  <a:gd name="T29" fmla="*/ 896 h 896"/>
                  <a:gd name="T30" fmla="*/ 686 w 786"/>
                  <a:gd name="T31" fmla="*/ 814 h 896"/>
                  <a:gd name="T32" fmla="*/ 664 w 786"/>
                  <a:gd name="T33" fmla="*/ 637 h 896"/>
                  <a:gd name="T34" fmla="*/ 777 w 786"/>
                  <a:gd name="T35" fmla="*/ 417 h 896"/>
                  <a:gd name="T36" fmla="*/ 706 w 786"/>
                  <a:gd name="T37" fmla="*/ 118 h 896"/>
                  <a:gd name="T38" fmla="*/ 627 w 786"/>
                  <a:gd name="T39" fmla="*/ 606 h 896"/>
                  <a:gd name="T40" fmla="*/ 639 w 786"/>
                  <a:gd name="T41" fmla="*/ 823 h 896"/>
                  <a:gd name="T42" fmla="*/ 618 w 786"/>
                  <a:gd name="T43" fmla="*/ 847 h 896"/>
                  <a:gd name="T44" fmla="*/ 292 w 786"/>
                  <a:gd name="T45" fmla="*/ 827 h 896"/>
                  <a:gd name="T46" fmla="*/ 260 w 786"/>
                  <a:gd name="T47" fmla="*/ 706 h 896"/>
                  <a:gd name="T48" fmla="*/ 169 w 786"/>
                  <a:gd name="T49" fmla="*/ 725 h 896"/>
                  <a:gd name="T50" fmla="*/ 101 w 786"/>
                  <a:gd name="T51" fmla="*/ 604 h 896"/>
                  <a:gd name="T52" fmla="*/ 110 w 786"/>
                  <a:gd name="T53" fmla="*/ 568 h 896"/>
                  <a:gd name="T54" fmla="*/ 86 w 786"/>
                  <a:gd name="T55" fmla="*/ 555 h 896"/>
                  <a:gd name="T56" fmla="*/ 94 w 786"/>
                  <a:gd name="T57" fmla="*/ 519 h 896"/>
                  <a:gd name="T58" fmla="*/ 65 w 786"/>
                  <a:gd name="T59" fmla="*/ 501 h 896"/>
                  <a:gd name="T60" fmla="*/ 55 w 786"/>
                  <a:gd name="T61" fmla="*/ 467 h 896"/>
                  <a:gd name="T62" fmla="*/ 112 w 786"/>
                  <a:gd name="T63" fmla="*/ 381 h 896"/>
                  <a:gd name="T64" fmla="*/ 115 w 786"/>
                  <a:gd name="T65" fmla="*/ 335 h 896"/>
                  <a:gd name="T66" fmla="*/ 114 w 786"/>
                  <a:gd name="T67" fmla="*/ 248 h 896"/>
                  <a:gd name="T68" fmla="*/ 729 w 786"/>
                  <a:gd name="T69" fmla="*/ 41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86" h="896">
                    <a:moveTo>
                      <a:pt x="706" y="118"/>
                    </a:moveTo>
                    <a:cubicBezTo>
                      <a:pt x="672" y="79"/>
                      <a:pt x="629" y="49"/>
                      <a:pt x="578" y="28"/>
                    </a:cubicBezTo>
                    <a:cubicBezTo>
                      <a:pt x="531" y="10"/>
                      <a:pt x="478" y="0"/>
                      <a:pt x="425" y="0"/>
                    </a:cubicBezTo>
                    <a:cubicBezTo>
                      <a:pt x="346" y="0"/>
                      <a:pt x="268" y="21"/>
                      <a:pt x="205" y="59"/>
                    </a:cubicBezTo>
                    <a:cubicBezTo>
                      <a:pt x="171" y="79"/>
                      <a:pt x="142" y="104"/>
                      <a:pt x="119" y="133"/>
                    </a:cubicBezTo>
                    <a:cubicBezTo>
                      <a:pt x="94" y="164"/>
                      <a:pt x="77" y="198"/>
                      <a:pt x="67" y="236"/>
                    </a:cubicBezTo>
                    <a:cubicBezTo>
                      <a:pt x="59" y="268"/>
                      <a:pt x="58" y="305"/>
                      <a:pt x="65" y="335"/>
                    </a:cubicBezTo>
                    <a:cubicBezTo>
                      <a:pt x="68" y="346"/>
                      <a:pt x="68" y="346"/>
                      <a:pt x="68" y="346"/>
                    </a:cubicBezTo>
                    <a:cubicBezTo>
                      <a:pt x="68" y="349"/>
                      <a:pt x="69" y="352"/>
                      <a:pt x="70" y="354"/>
                    </a:cubicBezTo>
                    <a:cubicBezTo>
                      <a:pt x="70" y="355"/>
                      <a:pt x="70" y="356"/>
                      <a:pt x="70" y="356"/>
                    </a:cubicBezTo>
                    <a:cubicBezTo>
                      <a:pt x="68" y="360"/>
                      <a:pt x="68" y="360"/>
                      <a:pt x="68" y="360"/>
                    </a:cubicBezTo>
                    <a:cubicBezTo>
                      <a:pt x="61" y="375"/>
                      <a:pt x="50" y="390"/>
                      <a:pt x="39" y="406"/>
                    </a:cubicBezTo>
                    <a:cubicBezTo>
                      <a:pt x="31" y="417"/>
                      <a:pt x="22" y="428"/>
                      <a:pt x="14" y="441"/>
                    </a:cubicBezTo>
                    <a:cubicBezTo>
                      <a:pt x="14" y="441"/>
                      <a:pt x="14" y="441"/>
                      <a:pt x="14" y="441"/>
                    </a:cubicBezTo>
                    <a:cubicBezTo>
                      <a:pt x="14" y="441"/>
                      <a:pt x="14" y="441"/>
                      <a:pt x="14" y="441"/>
                    </a:cubicBezTo>
                    <a:cubicBezTo>
                      <a:pt x="14" y="442"/>
                      <a:pt x="14" y="442"/>
                      <a:pt x="14" y="442"/>
                    </a:cubicBezTo>
                    <a:cubicBezTo>
                      <a:pt x="3" y="459"/>
                      <a:pt x="0" y="481"/>
                      <a:pt x="6" y="501"/>
                    </a:cubicBezTo>
                    <a:cubicBezTo>
                      <a:pt x="11" y="517"/>
                      <a:pt x="22" y="531"/>
                      <a:pt x="36" y="540"/>
                    </a:cubicBezTo>
                    <a:cubicBezTo>
                      <a:pt x="35" y="553"/>
                      <a:pt x="37" y="565"/>
                      <a:pt x="43" y="576"/>
                    </a:cubicBezTo>
                    <a:cubicBezTo>
                      <a:pt x="45" y="580"/>
                      <a:pt x="47" y="584"/>
                      <a:pt x="50" y="587"/>
                    </a:cubicBezTo>
                    <a:cubicBezTo>
                      <a:pt x="48" y="603"/>
                      <a:pt x="52" y="619"/>
                      <a:pt x="62" y="632"/>
                    </a:cubicBezTo>
                    <a:cubicBezTo>
                      <a:pt x="75" y="649"/>
                      <a:pt x="75" y="649"/>
                      <a:pt x="75" y="649"/>
                    </a:cubicBezTo>
                    <a:cubicBezTo>
                      <a:pt x="75" y="652"/>
                      <a:pt x="75" y="654"/>
                      <a:pt x="74" y="657"/>
                    </a:cubicBezTo>
                    <a:cubicBezTo>
                      <a:pt x="74" y="667"/>
                      <a:pt x="73" y="680"/>
                      <a:pt x="74" y="694"/>
                    </a:cubicBezTo>
                    <a:cubicBezTo>
                      <a:pt x="77" y="715"/>
                      <a:pt x="85" y="732"/>
                      <a:pt x="97" y="746"/>
                    </a:cubicBezTo>
                    <a:cubicBezTo>
                      <a:pt x="114" y="764"/>
                      <a:pt x="139" y="773"/>
                      <a:pt x="169" y="773"/>
                    </a:cubicBezTo>
                    <a:cubicBezTo>
                      <a:pt x="189" y="773"/>
                      <a:pt x="212" y="769"/>
                      <a:pt x="240" y="761"/>
                    </a:cubicBezTo>
                    <a:cubicBezTo>
                      <a:pt x="241" y="779"/>
                      <a:pt x="243" y="801"/>
                      <a:pt x="244" y="830"/>
                    </a:cubicBezTo>
                    <a:cubicBezTo>
                      <a:pt x="246" y="867"/>
                      <a:pt x="276" y="896"/>
                      <a:pt x="313" y="896"/>
                    </a:cubicBezTo>
                    <a:cubicBezTo>
                      <a:pt x="618" y="896"/>
                      <a:pt x="618" y="896"/>
                      <a:pt x="618" y="896"/>
                    </a:cubicBezTo>
                    <a:cubicBezTo>
                      <a:pt x="638" y="896"/>
                      <a:pt x="658" y="887"/>
                      <a:pt x="671" y="871"/>
                    </a:cubicBezTo>
                    <a:cubicBezTo>
                      <a:pt x="684" y="855"/>
                      <a:pt x="690" y="834"/>
                      <a:pt x="686" y="814"/>
                    </a:cubicBezTo>
                    <a:cubicBezTo>
                      <a:pt x="658" y="658"/>
                      <a:pt x="658" y="658"/>
                      <a:pt x="658" y="658"/>
                    </a:cubicBezTo>
                    <a:cubicBezTo>
                      <a:pt x="657" y="650"/>
                      <a:pt x="659" y="643"/>
                      <a:pt x="664" y="637"/>
                    </a:cubicBezTo>
                    <a:cubicBezTo>
                      <a:pt x="686" y="610"/>
                      <a:pt x="712" y="578"/>
                      <a:pt x="733" y="541"/>
                    </a:cubicBezTo>
                    <a:cubicBezTo>
                      <a:pt x="756" y="501"/>
                      <a:pt x="770" y="460"/>
                      <a:pt x="777" y="417"/>
                    </a:cubicBezTo>
                    <a:cubicBezTo>
                      <a:pt x="786" y="355"/>
                      <a:pt x="784" y="298"/>
                      <a:pt x="772" y="247"/>
                    </a:cubicBezTo>
                    <a:cubicBezTo>
                      <a:pt x="759" y="198"/>
                      <a:pt x="737" y="154"/>
                      <a:pt x="706" y="118"/>
                    </a:cubicBezTo>
                    <a:close/>
                    <a:moveTo>
                      <a:pt x="729" y="410"/>
                    </a:moveTo>
                    <a:cubicBezTo>
                      <a:pt x="717" y="491"/>
                      <a:pt x="674" y="550"/>
                      <a:pt x="627" y="606"/>
                    </a:cubicBezTo>
                    <a:cubicBezTo>
                      <a:pt x="613" y="622"/>
                      <a:pt x="607" y="645"/>
                      <a:pt x="611" y="666"/>
                    </a:cubicBezTo>
                    <a:cubicBezTo>
                      <a:pt x="639" y="823"/>
                      <a:pt x="639" y="823"/>
                      <a:pt x="639" y="823"/>
                    </a:cubicBezTo>
                    <a:cubicBezTo>
                      <a:pt x="640" y="829"/>
                      <a:pt x="638" y="835"/>
                      <a:pt x="634" y="840"/>
                    </a:cubicBezTo>
                    <a:cubicBezTo>
                      <a:pt x="630" y="845"/>
                      <a:pt x="624" y="847"/>
                      <a:pt x="618" y="847"/>
                    </a:cubicBezTo>
                    <a:cubicBezTo>
                      <a:pt x="313" y="847"/>
                      <a:pt x="313" y="847"/>
                      <a:pt x="313" y="847"/>
                    </a:cubicBezTo>
                    <a:cubicBezTo>
                      <a:pt x="302" y="847"/>
                      <a:pt x="293" y="839"/>
                      <a:pt x="292" y="827"/>
                    </a:cubicBezTo>
                    <a:cubicBezTo>
                      <a:pt x="290" y="774"/>
                      <a:pt x="286" y="742"/>
                      <a:pt x="284" y="724"/>
                    </a:cubicBezTo>
                    <a:cubicBezTo>
                      <a:pt x="284" y="715"/>
                      <a:pt x="272" y="706"/>
                      <a:pt x="260" y="706"/>
                    </a:cubicBezTo>
                    <a:cubicBezTo>
                      <a:pt x="258" y="706"/>
                      <a:pt x="256" y="706"/>
                      <a:pt x="254" y="707"/>
                    </a:cubicBezTo>
                    <a:cubicBezTo>
                      <a:pt x="216" y="720"/>
                      <a:pt x="189" y="725"/>
                      <a:pt x="169" y="725"/>
                    </a:cubicBezTo>
                    <a:cubicBezTo>
                      <a:pt x="95" y="725"/>
                      <a:pt x="134" y="648"/>
                      <a:pt x="120" y="629"/>
                    </a:cubicBezTo>
                    <a:cubicBezTo>
                      <a:pt x="101" y="604"/>
                      <a:pt x="101" y="604"/>
                      <a:pt x="101" y="604"/>
                    </a:cubicBezTo>
                    <a:cubicBezTo>
                      <a:pt x="96" y="597"/>
                      <a:pt x="96" y="589"/>
                      <a:pt x="100" y="583"/>
                    </a:cubicBezTo>
                    <a:cubicBezTo>
                      <a:pt x="110" y="568"/>
                      <a:pt x="110" y="568"/>
                      <a:pt x="110" y="568"/>
                    </a:cubicBezTo>
                    <a:cubicBezTo>
                      <a:pt x="98" y="565"/>
                      <a:pt x="98" y="565"/>
                      <a:pt x="98" y="565"/>
                    </a:cubicBezTo>
                    <a:cubicBezTo>
                      <a:pt x="93" y="563"/>
                      <a:pt x="89" y="560"/>
                      <a:pt x="86" y="555"/>
                    </a:cubicBezTo>
                    <a:cubicBezTo>
                      <a:pt x="84" y="550"/>
                      <a:pt x="84" y="545"/>
                      <a:pt x="86" y="540"/>
                    </a:cubicBezTo>
                    <a:cubicBezTo>
                      <a:pt x="94" y="519"/>
                      <a:pt x="94" y="519"/>
                      <a:pt x="94" y="519"/>
                    </a:cubicBezTo>
                    <a:cubicBezTo>
                      <a:pt x="95" y="517"/>
                      <a:pt x="94" y="514"/>
                      <a:pt x="92" y="513"/>
                    </a:cubicBezTo>
                    <a:cubicBezTo>
                      <a:pt x="65" y="501"/>
                      <a:pt x="65" y="501"/>
                      <a:pt x="65" y="501"/>
                    </a:cubicBezTo>
                    <a:cubicBezTo>
                      <a:pt x="59" y="499"/>
                      <a:pt x="54" y="493"/>
                      <a:pt x="52" y="487"/>
                    </a:cubicBezTo>
                    <a:cubicBezTo>
                      <a:pt x="50" y="480"/>
                      <a:pt x="51" y="473"/>
                      <a:pt x="55" y="467"/>
                    </a:cubicBezTo>
                    <a:cubicBezTo>
                      <a:pt x="55" y="466"/>
                      <a:pt x="55" y="466"/>
                      <a:pt x="55" y="466"/>
                    </a:cubicBezTo>
                    <a:cubicBezTo>
                      <a:pt x="73" y="438"/>
                      <a:pt x="97" y="412"/>
                      <a:pt x="112" y="381"/>
                    </a:cubicBezTo>
                    <a:cubicBezTo>
                      <a:pt x="118" y="368"/>
                      <a:pt x="118" y="368"/>
                      <a:pt x="118" y="368"/>
                    </a:cubicBezTo>
                    <a:cubicBezTo>
                      <a:pt x="122" y="359"/>
                      <a:pt x="117" y="345"/>
                      <a:pt x="115" y="335"/>
                    </a:cubicBezTo>
                    <a:cubicBezTo>
                      <a:pt x="112" y="325"/>
                      <a:pt x="112" y="325"/>
                      <a:pt x="112" y="325"/>
                    </a:cubicBezTo>
                    <a:cubicBezTo>
                      <a:pt x="107" y="301"/>
                      <a:pt x="108" y="271"/>
                      <a:pt x="114" y="248"/>
                    </a:cubicBezTo>
                    <a:cubicBezTo>
                      <a:pt x="146" y="120"/>
                      <a:pt x="286" y="48"/>
                      <a:pt x="425" y="48"/>
                    </a:cubicBezTo>
                    <a:cubicBezTo>
                      <a:pt x="597" y="48"/>
                      <a:pt x="767" y="158"/>
                      <a:pt x="729"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sp>
            <p:nvSpPr>
              <p:cNvPr id="45" name="Freeform 6">
                <a:extLst>
                  <a:ext uri="{FF2B5EF4-FFF2-40B4-BE49-F238E27FC236}">
                    <a16:creationId xmlns:a16="http://schemas.microsoft.com/office/drawing/2014/main" id="{F01414B0-9AC4-4744-935F-1CF1715CE2BF}"/>
                  </a:ext>
                </a:extLst>
              </p:cNvPr>
              <p:cNvSpPr>
                <a:spLocks/>
              </p:cNvSpPr>
              <p:nvPr/>
            </p:nvSpPr>
            <p:spPr bwMode="auto">
              <a:xfrm>
                <a:off x="5184776" y="2062163"/>
                <a:ext cx="2085975" cy="1700213"/>
              </a:xfrm>
              <a:custGeom>
                <a:avLst/>
                <a:gdLst>
                  <a:gd name="T0" fmla="*/ 367 w 554"/>
                  <a:gd name="T1" fmla="*/ 21 h 452"/>
                  <a:gd name="T2" fmla="*/ 325 w 554"/>
                  <a:gd name="T3" fmla="*/ 5 h 452"/>
                  <a:gd name="T4" fmla="*/ 298 w 554"/>
                  <a:gd name="T5" fmla="*/ 11 h 452"/>
                  <a:gd name="T6" fmla="*/ 267 w 554"/>
                  <a:gd name="T7" fmla="*/ 0 h 452"/>
                  <a:gd name="T8" fmla="*/ 243 w 554"/>
                  <a:gd name="T9" fmla="*/ 7 h 452"/>
                  <a:gd name="T10" fmla="*/ 223 w 554"/>
                  <a:gd name="T11" fmla="*/ 5 h 452"/>
                  <a:gd name="T12" fmla="*/ 168 w 554"/>
                  <a:gd name="T13" fmla="*/ 24 h 452"/>
                  <a:gd name="T14" fmla="*/ 163 w 554"/>
                  <a:gd name="T15" fmla="*/ 24 h 452"/>
                  <a:gd name="T16" fmla="*/ 96 w 554"/>
                  <a:gd name="T17" fmla="*/ 54 h 452"/>
                  <a:gd name="T18" fmla="*/ 38 w 554"/>
                  <a:gd name="T19" fmla="*/ 123 h 452"/>
                  <a:gd name="T20" fmla="*/ 15 w 554"/>
                  <a:gd name="T21" fmla="*/ 156 h 452"/>
                  <a:gd name="T22" fmla="*/ 15 w 554"/>
                  <a:gd name="T23" fmla="*/ 161 h 452"/>
                  <a:gd name="T24" fmla="*/ 0 w 554"/>
                  <a:gd name="T25" fmla="*/ 210 h 452"/>
                  <a:gd name="T26" fmla="*/ 39 w 554"/>
                  <a:gd name="T27" fmla="*/ 282 h 452"/>
                  <a:gd name="T28" fmla="*/ 103 w 554"/>
                  <a:gd name="T29" fmla="*/ 327 h 452"/>
                  <a:gd name="T30" fmla="*/ 135 w 554"/>
                  <a:gd name="T31" fmla="*/ 319 h 452"/>
                  <a:gd name="T32" fmla="*/ 177 w 554"/>
                  <a:gd name="T33" fmla="*/ 344 h 452"/>
                  <a:gd name="T34" fmla="*/ 260 w 554"/>
                  <a:gd name="T35" fmla="*/ 403 h 452"/>
                  <a:gd name="T36" fmla="*/ 296 w 554"/>
                  <a:gd name="T37" fmla="*/ 395 h 452"/>
                  <a:gd name="T38" fmla="*/ 391 w 554"/>
                  <a:gd name="T39" fmla="*/ 452 h 452"/>
                  <a:gd name="T40" fmla="*/ 492 w 554"/>
                  <a:gd name="T41" fmla="*/ 382 h 452"/>
                  <a:gd name="T42" fmla="*/ 549 w 554"/>
                  <a:gd name="T43" fmla="*/ 287 h 452"/>
                  <a:gd name="T44" fmla="*/ 547 w 554"/>
                  <a:gd name="T45" fmla="*/ 267 h 452"/>
                  <a:gd name="T46" fmla="*/ 554 w 554"/>
                  <a:gd name="T47" fmla="*/ 235 h 452"/>
                  <a:gd name="T48" fmla="*/ 536 w 554"/>
                  <a:gd name="T49" fmla="*/ 185 h 452"/>
                  <a:gd name="T50" fmla="*/ 537 w 554"/>
                  <a:gd name="T51" fmla="*/ 174 h 452"/>
                  <a:gd name="T52" fmla="*/ 493 w 554"/>
                  <a:gd name="T53" fmla="*/ 106 h 452"/>
                  <a:gd name="T54" fmla="*/ 367 w 554"/>
                  <a:gd name="T55" fmla="*/ 2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54" h="452">
                    <a:moveTo>
                      <a:pt x="367" y="21"/>
                    </a:moveTo>
                    <a:cubicBezTo>
                      <a:pt x="356" y="11"/>
                      <a:pt x="341" y="5"/>
                      <a:pt x="325" y="5"/>
                    </a:cubicBezTo>
                    <a:cubicBezTo>
                      <a:pt x="315" y="5"/>
                      <a:pt x="306" y="7"/>
                      <a:pt x="298" y="11"/>
                    </a:cubicBezTo>
                    <a:cubicBezTo>
                      <a:pt x="289" y="4"/>
                      <a:pt x="279" y="0"/>
                      <a:pt x="267" y="0"/>
                    </a:cubicBezTo>
                    <a:cubicBezTo>
                      <a:pt x="258" y="0"/>
                      <a:pt x="250" y="3"/>
                      <a:pt x="243" y="7"/>
                    </a:cubicBezTo>
                    <a:cubicBezTo>
                      <a:pt x="237" y="5"/>
                      <a:pt x="230" y="5"/>
                      <a:pt x="223" y="5"/>
                    </a:cubicBezTo>
                    <a:cubicBezTo>
                      <a:pt x="203" y="5"/>
                      <a:pt x="183" y="12"/>
                      <a:pt x="168" y="24"/>
                    </a:cubicBezTo>
                    <a:cubicBezTo>
                      <a:pt x="166" y="24"/>
                      <a:pt x="165" y="24"/>
                      <a:pt x="163" y="24"/>
                    </a:cubicBezTo>
                    <a:cubicBezTo>
                      <a:pt x="136" y="24"/>
                      <a:pt x="112" y="36"/>
                      <a:pt x="96" y="54"/>
                    </a:cubicBezTo>
                    <a:cubicBezTo>
                      <a:pt x="63" y="60"/>
                      <a:pt x="38" y="89"/>
                      <a:pt x="38" y="123"/>
                    </a:cubicBezTo>
                    <a:cubicBezTo>
                      <a:pt x="24" y="128"/>
                      <a:pt x="15" y="141"/>
                      <a:pt x="15" y="156"/>
                    </a:cubicBezTo>
                    <a:cubicBezTo>
                      <a:pt x="15" y="158"/>
                      <a:pt x="15" y="159"/>
                      <a:pt x="15" y="161"/>
                    </a:cubicBezTo>
                    <a:cubicBezTo>
                      <a:pt x="6" y="175"/>
                      <a:pt x="0" y="192"/>
                      <a:pt x="0" y="210"/>
                    </a:cubicBezTo>
                    <a:cubicBezTo>
                      <a:pt x="0" y="240"/>
                      <a:pt x="16" y="266"/>
                      <a:pt x="39" y="282"/>
                    </a:cubicBezTo>
                    <a:cubicBezTo>
                      <a:pt x="48" y="308"/>
                      <a:pt x="74" y="327"/>
                      <a:pt x="103" y="327"/>
                    </a:cubicBezTo>
                    <a:cubicBezTo>
                      <a:pt x="115" y="327"/>
                      <a:pt x="126" y="324"/>
                      <a:pt x="135" y="319"/>
                    </a:cubicBezTo>
                    <a:cubicBezTo>
                      <a:pt x="145" y="332"/>
                      <a:pt x="160" y="341"/>
                      <a:pt x="177" y="344"/>
                    </a:cubicBezTo>
                    <a:cubicBezTo>
                      <a:pt x="189" y="378"/>
                      <a:pt x="222" y="403"/>
                      <a:pt x="260" y="403"/>
                    </a:cubicBezTo>
                    <a:cubicBezTo>
                      <a:pt x="273" y="403"/>
                      <a:pt x="285" y="400"/>
                      <a:pt x="296" y="395"/>
                    </a:cubicBezTo>
                    <a:cubicBezTo>
                      <a:pt x="314" y="429"/>
                      <a:pt x="350" y="452"/>
                      <a:pt x="391" y="452"/>
                    </a:cubicBezTo>
                    <a:cubicBezTo>
                      <a:pt x="437" y="452"/>
                      <a:pt x="477" y="423"/>
                      <a:pt x="492" y="382"/>
                    </a:cubicBezTo>
                    <a:cubicBezTo>
                      <a:pt x="526" y="364"/>
                      <a:pt x="549" y="328"/>
                      <a:pt x="549" y="287"/>
                    </a:cubicBezTo>
                    <a:cubicBezTo>
                      <a:pt x="549" y="280"/>
                      <a:pt x="548" y="274"/>
                      <a:pt x="547" y="267"/>
                    </a:cubicBezTo>
                    <a:cubicBezTo>
                      <a:pt x="552" y="257"/>
                      <a:pt x="554" y="246"/>
                      <a:pt x="554" y="235"/>
                    </a:cubicBezTo>
                    <a:cubicBezTo>
                      <a:pt x="554" y="216"/>
                      <a:pt x="547" y="199"/>
                      <a:pt x="536" y="185"/>
                    </a:cubicBezTo>
                    <a:cubicBezTo>
                      <a:pt x="536" y="182"/>
                      <a:pt x="537" y="178"/>
                      <a:pt x="537" y="174"/>
                    </a:cubicBezTo>
                    <a:cubicBezTo>
                      <a:pt x="537" y="144"/>
                      <a:pt x="519" y="118"/>
                      <a:pt x="493" y="106"/>
                    </a:cubicBezTo>
                    <a:cubicBezTo>
                      <a:pt x="472" y="57"/>
                      <a:pt x="423" y="22"/>
                      <a:pt x="36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white"/>
                  </a:solidFill>
                  <a:effectLst/>
                  <a:uLnTx/>
                  <a:uFillTx/>
                  <a:latin typeface="Arial"/>
                  <a:ea typeface="微软雅黑"/>
                  <a:cs typeface="+mn-ea"/>
                  <a:sym typeface="+mn-lt"/>
                </a:endParaRPr>
              </a:p>
            </p:txBody>
          </p:sp>
        </p:grpSp>
      </p:grpSp>
      <p:pic>
        <p:nvPicPr>
          <p:cNvPr id="46" name="图片 45">
            <a:extLst>
              <a:ext uri="{FF2B5EF4-FFF2-40B4-BE49-F238E27FC236}">
                <a16:creationId xmlns:a16="http://schemas.microsoft.com/office/drawing/2014/main" id="{63822E9E-C979-44DF-9B25-38B98ED14A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7632" y="2836111"/>
            <a:ext cx="5090460" cy="3393640"/>
          </a:xfrm>
          <a:prstGeom prst="rect">
            <a:avLst/>
          </a:prstGeom>
        </p:spPr>
      </p:pic>
      <p:grpSp>
        <p:nvGrpSpPr>
          <p:cNvPr id="51" name="组合 50">
            <a:extLst>
              <a:ext uri="{FF2B5EF4-FFF2-40B4-BE49-F238E27FC236}">
                <a16:creationId xmlns:a16="http://schemas.microsoft.com/office/drawing/2014/main" id="{EAA12BF3-F3E1-407A-B1BE-8C6545C954BA}"/>
              </a:ext>
            </a:extLst>
          </p:cNvPr>
          <p:cNvGrpSpPr/>
          <p:nvPr/>
        </p:nvGrpSpPr>
        <p:grpSpPr>
          <a:xfrm>
            <a:off x="0" y="159023"/>
            <a:ext cx="3088603" cy="587860"/>
            <a:chOff x="0" y="159023"/>
            <a:chExt cx="3088603" cy="587860"/>
          </a:xfrm>
        </p:grpSpPr>
        <p:sp>
          <p:nvSpPr>
            <p:cNvPr id="52" name="TextBox 76">
              <a:extLst>
                <a:ext uri="{FF2B5EF4-FFF2-40B4-BE49-F238E27FC236}">
                  <a16:creationId xmlns:a16="http://schemas.microsoft.com/office/drawing/2014/main" id="{32F5F551-37CF-4481-8317-3BACC7259E7D}"/>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计划运营篇</a:t>
              </a:r>
            </a:p>
          </p:txBody>
        </p:sp>
        <p:sp>
          <p:nvSpPr>
            <p:cNvPr id="53" name="矩形 52">
              <a:extLst>
                <a:ext uri="{FF2B5EF4-FFF2-40B4-BE49-F238E27FC236}">
                  <a16:creationId xmlns:a16="http://schemas.microsoft.com/office/drawing/2014/main" id="{6B3A5ED5-5520-427D-8932-5D0B3BAAC94A}"/>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54" name="矩形 53">
              <a:extLst>
                <a:ext uri="{FF2B5EF4-FFF2-40B4-BE49-F238E27FC236}">
                  <a16:creationId xmlns:a16="http://schemas.microsoft.com/office/drawing/2014/main" id="{9AC78BBA-D173-47C7-B056-0943FBEC0F7C}"/>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200729181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ppt_y</p:attrName>
                                        </p:attrNameLst>
                                      </p:cBhvr>
                                      <p:tavLst>
                                        <p:tav tm="0">
                                          <p:val>
                                            <p:strVal val="#ppt_y+#ppt_h*1.125000"/>
                                          </p:val>
                                        </p:tav>
                                        <p:tav tm="100000">
                                          <p:val>
                                            <p:strVal val="#ppt_y"/>
                                          </p:val>
                                        </p:tav>
                                      </p:tavLst>
                                    </p:anim>
                                    <p:animEffect transition="in" filter="wipe(up)">
                                      <p:cBhvr>
                                        <p:cTn id="8" dur="500"/>
                                        <p:tgtEl>
                                          <p:spTgt spid="18"/>
                                        </p:tgtEl>
                                      </p:cBhvr>
                                    </p:animEffect>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p:cTn id="16" dur="500" fill="hold"/>
                                        <p:tgtEl>
                                          <p:spTgt spid="25"/>
                                        </p:tgtEl>
                                        <p:attrNameLst>
                                          <p:attrName>ppt_w</p:attrName>
                                        </p:attrNameLst>
                                      </p:cBhvr>
                                      <p:tavLst>
                                        <p:tav tm="0">
                                          <p:val>
                                            <p:fltVal val="0"/>
                                          </p:val>
                                        </p:tav>
                                        <p:tav tm="100000">
                                          <p:val>
                                            <p:strVal val="#ppt_w"/>
                                          </p:val>
                                        </p:tav>
                                      </p:tavLst>
                                    </p:anim>
                                    <p:anim calcmode="lin" valueType="num">
                                      <p:cBhvr>
                                        <p:cTn id="17" dur="500" fill="hold"/>
                                        <p:tgtEl>
                                          <p:spTgt spid="25"/>
                                        </p:tgtEl>
                                        <p:attrNameLst>
                                          <p:attrName>ppt_h</p:attrName>
                                        </p:attrNameLst>
                                      </p:cBhvr>
                                      <p:tavLst>
                                        <p:tav tm="0">
                                          <p:val>
                                            <p:fltVal val="0"/>
                                          </p:val>
                                        </p:tav>
                                        <p:tav tm="100000">
                                          <p:val>
                                            <p:strVal val="#ppt_h"/>
                                          </p:val>
                                        </p:tav>
                                      </p:tavLst>
                                    </p:anim>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cBhvr>
                                        <p:cTn id="28" dur="500" fill="hold"/>
                                        <p:tgtEl>
                                          <p:spTgt spid="41"/>
                                        </p:tgtEl>
                                        <p:attrNameLst>
                                          <p:attrName>ppt_w</p:attrName>
                                        </p:attrNameLst>
                                      </p:cBhvr>
                                      <p:tavLst>
                                        <p:tav tm="0">
                                          <p:val>
                                            <p:fltVal val="0"/>
                                          </p:val>
                                        </p:tav>
                                        <p:tav tm="100000">
                                          <p:val>
                                            <p:strVal val="#ppt_w"/>
                                          </p:val>
                                        </p:tav>
                                      </p:tavLst>
                                    </p:anim>
                                    <p:anim calcmode="lin" valueType="num">
                                      <p:cBhvr>
                                        <p:cTn id="29" dur="500" fill="hold"/>
                                        <p:tgtEl>
                                          <p:spTgt spid="41"/>
                                        </p:tgtEl>
                                        <p:attrNameLst>
                                          <p:attrName>ppt_h</p:attrName>
                                        </p:attrNameLst>
                                      </p:cBhvr>
                                      <p:tavLst>
                                        <p:tav tm="0">
                                          <p:val>
                                            <p:fltVal val="0"/>
                                          </p:val>
                                        </p:tav>
                                        <p:tav tm="100000">
                                          <p:val>
                                            <p:strVal val="#ppt_h"/>
                                          </p:val>
                                        </p:tav>
                                      </p:tavLst>
                                    </p:anim>
                                    <p:animEffect transition="in" filter="fade">
                                      <p:cBhvr>
                                        <p:cTn id="30" dur="500"/>
                                        <p:tgtEl>
                                          <p:spTgt spid="4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childTnLst>
                          </p:cTn>
                        </p:par>
                        <p:par>
                          <p:cTn id="37" fill="hold">
                            <p:stCondLst>
                              <p:cond delay="2000"/>
                            </p:stCondLst>
                            <p:childTnLst>
                              <p:par>
                                <p:cTn id="38" presetID="53" presetClass="entr" presetSubtype="16" fill="hold" nodeType="after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p:cTn id="40" dur="500" fill="hold"/>
                                        <p:tgtEl>
                                          <p:spTgt spid="35"/>
                                        </p:tgtEl>
                                        <p:attrNameLst>
                                          <p:attrName>ppt_w</p:attrName>
                                        </p:attrNameLst>
                                      </p:cBhvr>
                                      <p:tavLst>
                                        <p:tav tm="0">
                                          <p:val>
                                            <p:fltVal val="0"/>
                                          </p:val>
                                        </p:tav>
                                        <p:tav tm="100000">
                                          <p:val>
                                            <p:strVal val="#ppt_w"/>
                                          </p:val>
                                        </p:tav>
                                      </p:tavLst>
                                    </p:anim>
                                    <p:anim calcmode="lin" valueType="num">
                                      <p:cBhvr>
                                        <p:cTn id="41" dur="500" fill="hold"/>
                                        <p:tgtEl>
                                          <p:spTgt spid="35"/>
                                        </p:tgtEl>
                                        <p:attrNameLst>
                                          <p:attrName>ppt_h</p:attrName>
                                        </p:attrNameLst>
                                      </p:cBhvr>
                                      <p:tavLst>
                                        <p:tav tm="0">
                                          <p:val>
                                            <p:fltVal val="0"/>
                                          </p:val>
                                        </p:tav>
                                        <p:tav tm="100000">
                                          <p:val>
                                            <p:strVal val="#ppt_h"/>
                                          </p:val>
                                        </p:tav>
                                      </p:tavLst>
                                    </p:anim>
                                    <p:animEffect transition="in" filter="fade">
                                      <p:cBhvr>
                                        <p:cTn id="42" dur="500"/>
                                        <p:tgtEl>
                                          <p:spTgt spid="3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6"/>
          <p:cNvSpPr txBox="1"/>
          <p:nvPr/>
        </p:nvSpPr>
        <p:spPr>
          <a:xfrm>
            <a:off x="1206312" y="4581129"/>
            <a:ext cx="1879137" cy="285078"/>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b="1" dirty="0">
                <a:solidFill>
                  <a:schemeClr val="accent5">
                    <a:lumMod val="75000"/>
                  </a:schemeClr>
                </a:solidFill>
                <a:sym typeface="微软雅黑" panose="020B0503020204020204" pitchFamily="34" charset="-122"/>
              </a:rPr>
              <a:t>体系建设及梳理</a:t>
            </a:r>
            <a:endParaRPr lang="en-US" altLang="zh-CN" sz="1333" dirty="0">
              <a:solidFill>
                <a:schemeClr val="accent5">
                  <a:lumMod val="75000"/>
                </a:schemeClr>
              </a:solidFill>
            </a:endParaRPr>
          </a:p>
        </p:txBody>
      </p:sp>
      <p:sp>
        <p:nvSpPr>
          <p:cNvPr id="6" name="TextBox 27"/>
          <p:cNvSpPr txBox="1"/>
          <p:nvPr/>
        </p:nvSpPr>
        <p:spPr>
          <a:xfrm>
            <a:off x="3883346" y="4581129"/>
            <a:ext cx="1879137" cy="931409"/>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b="1" dirty="0">
                <a:solidFill>
                  <a:schemeClr val="accent5">
                    <a:lumMod val="75000"/>
                  </a:schemeClr>
                </a:solidFill>
                <a:sym typeface="微软雅黑" panose="020B0503020204020204" pitchFamily="34" charset="-122"/>
              </a:rPr>
              <a:t>体系制度、流程落地运营的不断修正、调整、完善。</a:t>
            </a:r>
            <a:endParaRPr lang="en-US" altLang="zh-CN" sz="1333" dirty="0">
              <a:solidFill>
                <a:schemeClr val="accent5">
                  <a:lumMod val="75000"/>
                </a:schemeClr>
              </a:solidFill>
            </a:endParaRPr>
          </a:p>
        </p:txBody>
      </p:sp>
      <p:sp>
        <p:nvSpPr>
          <p:cNvPr id="7" name="TextBox 28"/>
          <p:cNvSpPr txBox="1"/>
          <p:nvPr/>
        </p:nvSpPr>
        <p:spPr>
          <a:xfrm>
            <a:off x="6542816" y="4591749"/>
            <a:ext cx="1879137" cy="931409"/>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b="1" dirty="0">
                <a:solidFill>
                  <a:schemeClr val="accent5">
                    <a:lumMod val="75000"/>
                  </a:schemeClr>
                </a:solidFill>
                <a:sym typeface="微软雅黑" panose="020B0503020204020204" pitchFamily="34" charset="-122"/>
              </a:rPr>
              <a:t>构建完成泛华扁平化的二级管理体系，做到标准化、精细化、规范化。</a:t>
            </a:r>
            <a:endParaRPr lang="en-US" altLang="zh-CN" sz="1333" dirty="0">
              <a:solidFill>
                <a:schemeClr val="accent5">
                  <a:lumMod val="75000"/>
                </a:schemeClr>
              </a:solidFill>
            </a:endParaRPr>
          </a:p>
        </p:txBody>
      </p:sp>
      <p:sp>
        <p:nvSpPr>
          <p:cNvPr id="8" name="TextBox 29"/>
          <p:cNvSpPr txBox="1"/>
          <p:nvPr/>
        </p:nvSpPr>
        <p:spPr>
          <a:xfrm>
            <a:off x="9160506" y="4591749"/>
            <a:ext cx="1879137" cy="608243"/>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itchFamily="34" charset="-122"/>
                <a:ea typeface="微软雅黑" pitchFamily="34" charset="-122"/>
              </a:defRPr>
            </a:lvl1pPr>
          </a:lstStyle>
          <a:p>
            <a:r>
              <a:rPr lang="zh-CN" altLang="en-US" sz="1400" b="1" dirty="0">
                <a:solidFill>
                  <a:schemeClr val="accent5">
                    <a:lumMod val="75000"/>
                  </a:schemeClr>
                </a:solidFill>
                <a:sym typeface="微软雅黑" panose="020B0503020204020204" pitchFamily="34" charset="-122"/>
              </a:rPr>
              <a:t>高效、合理、健康的二级管控体系运行。</a:t>
            </a:r>
            <a:endParaRPr lang="en-US" altLang="zh-CN" sz="1333" dirty="0">
              <a:solidFill>
                <a:schemeClr val="accent5">
                  <a:lumMod val="75000"/>
                </a:schemeClr>
              </a:solidFill>
            </a:endParaRPr>
          </a:p>
        </p:txBody>
      </p:sp>
      <p:sp>
        <p:nvSpPr>
          <p:cNvPr id="9" name="燕尾形箭头 8"/>
          <p:cNvSpPr/>
          <p:nvPr/>
        </p:nvSpPr>
        <p:spPr>
          <a:xfrm>
            <a:off x="623392" y="3044957"/>
            <a:ext cx="10945216" cy="304800"/>
          </a:xfrm>
          <a:prstGeom prst="notched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defTabSz="1219079">
              <a:defRPr/>
            </a:pPr>
            <a:endParaRPr lang="zh-CN" altLang="en-US" sz="3319">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0" name="组合 9"/>
          <p:cNvGrpSpPr/>
          <p:nvPr/>
        </p:nvGrpSpPr>
        <p:grpSpPr>
          <a:xfrm>
            <a:off x="1044102" y="1988841"/>
            <a:ext cx="2263180" cy="2263180"/>
            <a:chOff x="1278794" y="3334906"/>
            <a:chExt cx="914014" cy="914014"/>
          </a:xfrm>
        </p:grpSpPr>
        <p:grpSp>
          <p:nvGrpSpPr>
            <p:cNvPr id="11" name="组合 10"/>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4" name="椭圆 1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12" name="TextBox 33"/>
            <p:cNvSpPr txBox="1"/>
            <p:nvPr/>
          </p:nvSpPr>
          <p:spPr>
            <a:xfrm>
              <a:off x="1480012" y="3742514"/>
              <a:ext cx="509628" cy="211309"/>
            </a:xfrm>
            <a:prstGeom prst="rect">
              <a:avLst/>
            </a:prstGeom>
            <a:noFill/>
          </p:spPr>
          <p:txBody>
            <a:bodyPr wrap="none" rtlCol="0">
              <a:spAutoFit/>
            </a:bodyPr>
            <a:lstStyle/>
            <a:p>
              <a:pPr algn="ct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第一年</a:t>
              </a:r>
            </a:p>
          </p:txBody>
        </p:sp>
      </p:grpSp>
      <p:grpSp>
        <p:nvGrpSpPr>
          <p:cNvPr id="15" name="组合 14"/>
          <p:cNvGrpSpPr/>
          <p:nvPr/>
        </p:nvGrpSpPr>
        <p:grpSpPr>
          <a:xfrm>
            <a:off x="3661513" y="1993787"/>
            <a:ext cx="2263180" cy="2263180"/>
            <a:chOff x="1278794" y="3334906"/>
            <a:chExt cx="914014" cy="914014"/>
          </a:xfrm>
        </p:grpSpPr>
        <p:grpSp>
          <p:nvGrpSpPr>
            <p:cNvPr id="16" name="组合 15"/>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17" name="TextBox 38"/>
            <p:cNvSpPr txBox="1"/>
            <p:nvPr/>
          </p:nvSpPr>
          <p:spPr>
            <a:xfrm>
              <a:off x="1480012" y="3740516"/>
              <a:ext cx="509628" cy="211309"/>
            </a:xfrm>
            <a:prstGeom prst="rect">
              <a:avLst/>
            </a:prstGeom>
            <a:noFill/>
          </p:spPr>
          <p:txBody>
            <a:bodyPr wrap="none" rtlCol="0">
              <a:spAutoFit/>
            </a:bodyPr>
            <a:lstStyle/>
            <a:p>
              <a:pPr algn="ct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第二年</a:t>
              </a:r>
            </a:p>
          </p:txBody>
        </p:sp>
      </p:grpSp>
      <p:grpSp>
        <p:nvGrpSpPr>
          <p:cNvPr id="20" name="组合 19"/>
          <p:cNvGrpSpPr/>
          <p:nvPr/>
        </p:nvGrpSpPr>
        <p:grpSpPr>
          <a:xfrm>
            <a:off x="6251355" y="1988841"/>
            <a:ext cx="2263180" cy="2263180"/>
            <a:chOff x="1278794" y="3334906"/>
            <a:chExt cx="914014" cy="914014"/>
          </a:xfrm>
        </p:grpSpPr>
        <p:grpSp>
          <p:nvGrpSpPr>
            <p:cNvPr id="21" name="组合 20"/>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3" name="同心圆 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24" name="椭圆 2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22" name="TextBox 43"/>
            <p:cNvSpPr txBox="1"/>
            <p:nvPr/>
          </p:nvSpPr>
          <p:spPr>
            <a:xfrm>
              <a:off x="1480012" y="3742514"/>
              <a:ext cx="509628" cy="211309"/>
            </a:xfrm>
            <a:prstGeom prst="rect">
              <a:avLst/>
            </a:prstGeom>
            <a:noFill/>
          </p:spPr>
          <p:txBody>
            <a:bodyPr wrap="none" rtlCol="0">
              <a:spAutoFit/>
            </a:bodyPr>
            <a:lstStyle/>
            <a:p>
              <a:pPr algn="ct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第三年</a:t>
              </a:r>
            </a:p>
          </p:txBody>
        </p:sp>
      </p:grpSp>
      <p:grpSp>
        <p:nvGrpSpPr>
          <p:cNvPr id="25" name="组合 24"/>
          <p:cNvGrpSpPr/>
          <p:nvPr/>
        </p:nvGrpSpPr>
        <p:grpSpPr>
          <a:xfrm>
            <a:off x="8825375" y="1998007"/>
            <a:ext cx="2263180" cy="2263180"/>
            <a:chOff x="1278794" y="3334906"/>
            <a:chExt cx="914014" cy="914014"/>
          </a:xfrm>
        </p:grpSpPr>
        <p:grpSp>
          <p:nvGrpSpPr>
            <p:cNvPr id="26" name="组合 25"/>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29" name="椭圆 2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27" name="TextBox 48"/>
            <p:cNvSpPr txBox="1"/>
            <p:nvPr/>
          </p:nvSpPr>
          <p:spPr>
            <a:xfrm>
              <a:off x="1480012" y="3738812"/>
              <a:ext cx="509628" cy="211309"/>
            </a:xfrm>
            <a:prstGeom prst="rect">
              <a:avLst/>
            </a:prstGeom>
            <a:noFill/>
          </p:spPr>
          <p:txBody>
            <a:bodyPr wrap="none" rtlCol="0">
              <a:spAutoFit/>
            </a:bodyPr>
            <a:lstStyle/>
            <a:p>
              <a:pPr algn="ctr"/>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第四年</a:t>
              </a:r>
            </a:p>
          </p:txBody>
        </p:sp>
      </p:grpSp>
      <p:sp>
        <p:nvSpPr>
          <p:cNvPr id="30" name="椭圆 29"/>
          <p:cNvSpPr/>
          <p:nvPr/>
        </p:nvSpPr>
        <p:spPr>
          <a:xfrm>
            <a:off x="1099036" y="1796819"/>
            <a:ext cx="860485" cy="860485"/>
          </a:xfrm>
          <a:prstGeom prst="ellipse">
            <a:avLst/>
          </a:prstGeom>
          <a:solidFill>
            <a:schemeClr val="accent5">
              <a:lumMod val="7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anose="020B0503020204020204" pitchFamily="34" charset="-122"/>
              <a:ea typeface="微软雅黑" panose="020B0503020204020204" pitchFamily="34" charset="-122"/>
            </a:endParaRPr>
          </a:p>
        </p:txBody>
      </p:sp>
      <p:sp>
        <p:nvSpPr>
          <p:cNvPr id="31" name="椭圆 30"/>
          <p:cNvSpPr/>
          <p:nvPr/>
        </p:nvSpPr>
        <p:spPr>
          <a:xfrm>
            <a:off x="3710907" y="1796819"/>
            <a:ext cx="860485" cy="860485"/>
          </a:xfrm>
          <a:prstGeom prst="ellipse">
            <a:avLst/>
          </a:prstGeom>
          <a:solidFill>
            <a:schemeClr val="accent5">
              <a:lumMod val="7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anose="020B0503020204020204" pitchFamily="34" charset="-122"/>
              <a:ea typeface="微软雅黑" panose="020B0503020204020204" pitchFamily="34" charset="-122"/>
            </a:endParaRPr>
          </a:p>
        </p:txBody>
      </p:sp>
      <p:sp>
        <p:nvSpPr>
          <p:cNvPr id="32" name="椭圆 31"/>
          <p:cNvSpPr/>
          <p:nvPr/>
        </p:nvSpPr>
        <p:spPr>
          <a:xfrm>
            <a:off x="6347366" y="1805546"/>
            <a:ext cx="860485" cy="860485"/>
          </a:xfrm>
          <a:prstGeom prst="ellipse">
            <a:avLst/>
          </a:prstGeom>
          <a:solidFill>
            <a:schemeClr val="accent5">
              <a:lumMod val="7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anose="020B0503020204020204" pitchFamily="34" charset="-122"/>
              <a:ea typeface="微软雅黑" panose="020B0503020204020204" pitchFamily="34" charset="-122"/>
            </a:endParaRPr>
          </a:p>
        </p:txBody>
      </p:sp>
      <p:sp>
        <p:nvSpPr>
          <p:cNvPr id="33" name="椭圆 32"/>
          <p:cNvSpPr/>
          <p:nvPr/>
        </p:nvSpPr>
        <p:spPr>
          <a:xfrm>
            <a:off x="8942771" y="1805546"/>
            <a:ext cx="860485" cy="860485"/>
          </a:xfrm>
          <a:prstGeom prst="ellipse">
            <a:avLst/>
          </a:prstGeom>
          <a:solidFill>
            <a:schemeClr val="accent5">
              <a:lumMod val="7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anose="020B0503020204020204" pitchFamily="34" charset="-122"/>
              <a:ea typeface="微软雅黑" panose="020B0503020204020204" pitchFamily="34" charset="-122"/>
            </a:endParaRPr>
          </a:p>
        </p:txBody>
      </p:sp>
      <p:sp>
        <p:nvSpPr>
          <p:cNvPr id="34" name="Freeform 34"/>
          <p:cNvSpPr>
            <a:spLocks noEditPoints="1"/>
          </p:cNvSpPr>
          <p:nvPr/>
        </p:nvSpPr>
        <p:spPr bwMode="auto">
          <a:xfrm>
            <a:off x="1334441" y="1998007"/>
            <a:ext cx="445676" cy="457405"/>
          </a:xfrm>
          <a:custGeom>
            <a:avLst/>
            <a:gdLst>
              <a:gd name="T0" fmla="*/ 261 w 447"/>
              <a:gd name="T1" fmla="*/ 25 h 460"/>
              <a:gd name="T2" fmla="*/ 286 w 447"/>
              <a:gd name="T3" fmla="*/ 99 h 460"/>
              <a:gd name="T4" fmla="*/ 310 w 447"/>
              <a:gd name="T5" fmla="*/ 25 h 460"/>
              <a:gd name="T6" fmla="*/ 124 w 447"/>
              <a:gd name="T7" fmla="*/ 3 h 460"/>
              <a:gd name="T8" fmla="*/ 100 w 447"/>
              <a:gd name="T9" fmla="*/ 28 h 460"/>
              <a:gd name="T10" fmla="*/ 125 w 447"/>
              <a:gd name="T11" fmla="*/ 103 h 460"/>
              <a:gd name="T12" fmla="*/ 149 w 447"/>
              <a:gd name="T13" fmla="*/ 28 h 460"/>
              <a:gd name="T14" fmla="*/ 31 w 447"/>
              <a:gd name="T15" fmla="*/ 70 h 460"/>
              <a:gd name="T16" fmla="*/ 7 w 447"/>
              <a:gd name="T17" fmla="*/ 82 h 460"/>
              <a:gd name="T18" fmla="*/ 0 w 447"/>
              <a:gd name="T19" fmla="*/ 401 h 460"/>
              <a:gd name="T20" fmla="*/ 31 w 447"/>
              <a:gd name="T21" fmla="*/ 436 h 460"/>
              <a:gd name="T22" fmla="*/ 237 w 447"/>
              <a:gd name="T23" fmla="*/ 397 h 460"/>
              <a:gd name="T24" fmla="*/ 153 w 447"/>
              <a:gd name="T25" fmla="*/ 302 h 460"/>
              <a:gd name="T26" fmla="*/ 241 w 447"/>
              <a:gd name="T27" fmla="*/ 314 h 460"/>
              <a:gd name="T28" fmla="*/ 265 w 447"/>
              <a:gd name="T29" fmla="*/ 278 h 460"/>
              <a:gd name="T30" fmla="*/ 359 w 447"/>
              <a:gd name="T31" fmla="*/ 174 h 460"/>
              <a:gd name="T32" fmla="*/ 399 w 447"/>
              <a:gd name="T33" fmla="*/ 267 h 460"/>
              <a:gd name="T34" fmla="*/ 392 w 447"/>
              <a:gd name="T35" fmla="*/ 82 h 460"/>
              <a:gd name="T36" fmla="*/ 325 w 447"/>
              <a:gd name="T37" fmla="*/ 70 h 460"/>
              <a:gd name="T38" fmla="*/ 313 w 447"/>
              <a:gd name="T39" fmla="*/ 108 h 460"/>
              <a:gd name="T40" fmla="*/ 256 w 447"/>
              <a:gd name="T41" fmla="*/ 108 h 460"/>
              <a:gd name="T42" fmla="*/ 245 w 447"/>
              <a:gd name="T43" fmla="*/ 70 h 460"/>
              <a:gd name="T44" fmla="*/ 165 w 447"/>
              <a:gd name="T45" fmla="*/ 91 h 460"/>
              <a:gd name="T46" fmla="*/ 125 w 447"/>
              <a:gd name="T47" fmla="*/ 115 h 460"/>
              <a:gd name="T48" fmla="*/ 85 w 447"/>
              <a:gd name="T49" fmla="*/ 91 h 460"/>
              <a:gd name="T50" fmla="*/ 31 w 447"/>
              <a:gd name="T51" fmla="*/ 70 h 460"/>
              <a:gd name="T52" fmla="*/ 40 w 447"/>
              <a:gd name="T53" fmla="*/ 174 h 460"/>
              <a:gd name="T54" fmla="*/ 129 w 447"/>
              <a:gd name="T55" fmla="*/ 278 h 460"/>
              <a:gd name="T56" fmla="*/ 40 w 447"/>
              <a:gd name="T57" fmla="*/ 174 h 460"/>
              <a:gd name="T58" fmla="*/ 153 w 447"/>
              <a:gd name="T59" fmla="*/ 174 h 460"/>
              <a:gd name="T60" fmla="*/ 241 w 447"/>
              <a:gd name="T61" fmla="*/ 278 h 460"/>
              <a:gd name="T62" fmla="*/ 153 w 447"/>
              <a:gd name="T63" fmla="*/ 174 h 460"/>
              <a:gd name="T64" fmla="*/ 352 w 447"/>
              <a:gd name="T65" fmla="*/ 281 h 460"/>
              <a:gd name="T66" fmla="*/ 357 w 447"/>
              <a:gd name="T67" fmla="*/ 460 h 460"/>
              <a:gd name="T68" fmla="*/ 357 w 447"/>
              <a:gd name="T69" fmla="*/ 281 h 460"/>
              <a:gd name="T70" fmla="*/ 40 w 447"/>
              <a:gd name="T71" fmla="*/ 302 h 460"/>
              <a:gd name="T72" fmla="*/ 129 w 447"/>
              <a:gd name="T73" fmla="*/ 302 h 460"/>
              <a:gd name="T74" fmla="*/ 40 w 447"/>
              <a:gd name="T75" fmla="*/ 397 h 460"/>
              <a:gd name="T76" fmla="*/ 319 w 447"/>
              <a:gd name="T77" fmla="*/ 316 h 460"/>
              <a:gd name="T78" fmla="*/ 414 w 447"/>
              <a:gd name="T79" fmla="*/ 316 h 460"/>
              <a:gd name="T80" fmla="*/ 364 w 447"/>
              <a:gd name="T81" fmla="*/ 432 h 460"/>
              <a:gd name="T82" fmla="*/ 371 w 447"/>
              <a:gd name="T83" fmla="*/ 345 h 460"/>
              <a:gd name="T84" fmla="*/ 352 w 447"/>
              <a:gd name="T85" fmla="*/ 345 h 460"/>
              <a:gd name="T86" fmla="*/ 316 w 447"/>
              <a:gd name="T87" fmla="*/ 346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7" h="460">
                <a:moveTo>
                  <a:pt x="285" y="0"/>
                </a:moveTo>
                <a:cubicBezTo>
                  <a:pt x="272" y="0"/>
                  <a:pt x="261" y="12"/>
                  <a:pt x="261" y="25"/>
                </a:cubicBezTo>
                <a:lnTo>
                  <a:pt x="261" y="75"/>
                </a:lnTo>
                <a:cubicBezTo>
                  <a:pt x="261" y="88"/>
                  <a:pt x="273" y="99"/>
                  <a:pt x="286" y="99"/>
                </a:cubicBezTo>
                <a:cubicBezTo>
                  <a:pt x="298" y="99"/>
                  <a:pt x="310" y="88"/>
                  <a:pt x="310" y="75"/>
                </a:cubicBezTo>
                <a:lnTo>
                  <a:pt x="310" y="25"/>
                </a:lnTo>
                <a:cubicBezTo>
                  <a:pt x="310" y="12"/>
                  <a:pt x="298" y="0"/>
                  <a:pt x="285" y="0"/>
                </a:cubicBezTo>
                <a:close/>
                <a:moveTo>
                  <a:pt x="124" y="3"/>
                </a:moveTo>
                <a:lnTo>
                  <a:pt x="124" y="3"/>
                </a:lnTo>
                <a:cubicBezTo>
                  <a:pt x="111" y="3"/>
                  <a:pt x="100" y="15"/>
                  <a:pt x="100" y="28"/>
                </a:cubicBezTo>
                <a:lnTo>
                  <a:pt x="100" y="78"/>
                </a:lnTo>
                <a:cubicBezTo>
                  <a:pt x="100" y="91"/>
                  <a:pt x="112" y="103"/>
                  <a:pt x="125" y="103"/>
                </a:cubicBezTo>
                <a:cubicBezTo>
                  <a:pt x="138" y="103"/>
                  <a:pt x="149" y="91"/>
                  <a:pt x="149" y="78"/>
                </a:cubicBezTo>
                <a:lnTo>
                  <a:pt x="149" y="28"/>
                </a:lnTo>
                <a:cubicBezTo>
                  <a:pt x="150" y="15"/>
                  <a:pt x="138" y="3"/>
                  <a:pt x="124" y="3"/>
                </a:cubicBezTo>
                <a:close/>
                <a:moveTo>
                  <a:pt x="31" y="70"/>
                </a:moveTo>
                <a:lnTo>
                  <a:pt x="31" y="70"/>
                </a:lnTo>
                <a:cubicBezTo>
                  <a:pt x="21" y="70"/>
                  <a:pt x="13" y="75"/>
                  <a:pt x="7" y="82"/>
                </a:cubicBezTo>
                <a:cubicBezTo>
                  <a:pt x="2" y="89"/>
                  <a:pt x="0" y="97"/>
                  <a:pt x="0" y="105"/>
                </a:cubicBezTo>
                <a:lnTo>
                  <a:pt x="0" y="401"/>
                </a:lnTo>
                <a:cubicBezTo>
                  <a:pt x="0" y="410"/>
                  <a:pt x="2" y="418"/>
                  <a:pt x="7" y="424"/>
                </a:cubicBezTo>
                <a:cubicBezTo>
                  <a:pt x="13" y="431"/>
                  <a:pt x="21" y="436"/>
                  <a:pt x="31" y="436"/>
                </a:cubicBezTo>
                <a:lnTo>
                  <a:pt x="262" y="436"/>
                </a:lnTo>
                <a:cubicBezTo>
                  <a:pt x="251" y="425"/>
                  <a:pt x="243" y="412"/>
                  <a:pt x="237" y="397"/>
                </a:cubicBezTo>
                <a:lnTo>
                  <a:pt x="153" y="397"/>
                </a:lnTo>
                <a:lnTo>
                  <a:pt x="153" y="302"/>
                </a:lnTo>
                <a:lnTo>
                  <a:pt x="241" y="302"/>
                </a:lnTo>
                <a:lnTo>
                  <a:pt x="241" y="314"/>
                </a:lnTo>
                <a:cubicBezTo>
                  <a:pt x="247" y="301"/>
                  <a:pt x="256" y="288"/>
                  <a:pt x="267" y="278"/>
                </a:cubicBezTo>
                <a:lnTo>
                  <a:pt x="265" y="278"/>
                </a:lnTo>
                <a:lnTo>
                  <a:pt x="265" y="174"/>
                </a:lnTo>
                <a:lnTo>
                  <a:pt x="359" y="174"/>
                </a:lnTo>
                <a:lnTo>
                  <a:pt x="359" y="251"/>
                </a:lnTo>
                <a:cubicBezTo>
                  <a:pt x="374" y="254"/>
                  <a:pt x="387" y="259"/>
                  <a:pt x="399" y="267"/>
                </a:cubicBezTo>
                <a:lnTo>
                  <a:pt x="399" y="105"/>
                </a:lnTo>
                <a:cubicBezTo>
                  <a:pt x="399" y="97"/>
                  <a:pt x="397" y="89"/>
                  <a:pt x="392" y="82"/>
                </a:cubicBezTo>
                <a:cubicBezTo>
                  <a:pt x="386" y="75"/>
                  <a:pt x="377" y="70"/>
                  <a:pt x="367" y="70"/>
                </a:cubicBezTo>
                <a:lnTo>
                  <a:pt x="325" y="70"/>
                </a:lnTo>
                <a:lnTo>
                  <a:pt x="325" y="91"/>
                </a:lnTo>
                <a:cubicBezTo>
                  <a:pt x="325" y="97"/>
                  <a:pt x="321" y="103"/>
                  <a:pt x="313" y="108"/>
                </a:cubicBezTo>
                <a:cubicBezTo>
                  <a:pt x="306" y="112"/>
                  <a:pt x="295" y="115"/>
                  <a:pt x="285" y="115"/>
                </a:cubicBezTo>
                <a:cubicBezTo>
                  <a:pt x="274" y="115"/>
                  <a:pt x="264" y="112"/>
                  <a:pt x="256" y="108"/>
                </a:cubicBezTo>
                <a:cubicBezTo>
                  <a:pt x="249" y="103"/>
                  <a:pt x="245" y="97"/>
                  <a:pt x="245" y="91"/>
                </a:cubicBezTo>
                <a:lnTo>
                  <a:pt x="245" y="70"/>
                </a:lnTo>
                <a:lnTo>
                  <a:pt x="165" y="70"/>
                </a:lnTo>
                <a:lnTo>
                  <a:pt x="165" y="91"/>
                </a:lnTo>
                <a:cubicBezTo>
                  <a:pt x="165" y="97"/>
                  <a:pt x="161" y="103"/>
                  <a:pt x="153" y="108"/>
                </a:cubicBezTo>
                <a:cubicBezTo>
                  <a:pt x="146" y="112"/>
                  <a:pt x="135" y="115"/>
                  <a:pt x="125" y="115"/>
                </a:cubicBezTo>
                <a:cubicBezTo>
                  <a:pt x="114" y="115"/>
                  <a:pt x="104" y="112"/>
                  <a:pt x="96" y="108"/>
                </a:cubicBezTo>
                <a:cubicBezTo>
                  <a:pt x="89" y="103"/>
                  <a:pt x="85" y="97"/>
                  <a:pt x="85" y="91"/>
                </a:cubicBezTo>
                <a:lnTo>
                  <a:pt x="85" y="70"/>
                </a:lnTo>
                <a:lnTo>
                  <a:pt x="31" y="70"/>
                </a:lnTo>
                <a:close/>
                <a:moveTo>
                  <a:pt x="40" y="174"/>
                </a:moveTo>
                <a:lnTo>
                  <a:pt x="40" y="174"/>
                </a:lnTo>
                <a:lnTo>
                  <a:pt x="129" y="174"/>
                </a:lnTo>
                <a:lnTo>
                  <a:pt x="129" y="278"/>
                </a:lnTo>
                <a:lnTo>
                  <a:pt x="40" y="278"/>
                </a:lnTo>
                <a:lnTo>
                  <a:pt x="40" y="174"/>
                </a:lnTo>
                <a:close/>
                <a:moveTo>
                  <a:pt x="153" y="174"/>
                </a:moveTo>
                <a:lnTo>
                  <a:pt x="153" y="174"/>
                </a:lnTo>
                <a:lnTo>
                  <a:pt x="241" y="174"/>
                </a:lnTo>
                <a:lnTo>
                  <a:pt x="241" y="278"/>
                </a:lnTo>
                <a:lnTo>
                  <a:pt x="153" y="278"/>
                </a:lnTo>
                <a:lnTo>
                  <a:pt x="153" y="174"/>
                </a:lnTo>
                <a:close/>
                <a:moveTo>
                  <a:pt x="352" y="281"/>
                </a:moveTo>
                <a:lnTo>
                  <a:pt x="352" y="281"/>
                </a:lnTo>
                <a:cubicBezTo>
                  <a:pt x="305" y="283"/>
                  <a:pt x="267" y="322"/>
                  <a:pt x="267" y="370"/>
                </a:cubicBezTo>
                <a:cubicBezTo>
                  <a:pt x="267" y="420"/>
                  <a:pt x="307" y="460"/>
                  <a:pt x="357" y="460"/>
                </a:cubicBezTo>
                <a:cubicBezTo>
                  <a:pt x="407" y="460"/>
                  <a:pt x="447" y="420"/>
                  <a:pt x="447" y="370"/>
                </a:cubicBezTo>
                <a:cubicBezTo>
                  <a:pt x="447" y="321"/>
                  <a:pt x="407" y="281"/>
                  <a:pt x="357" y="281"/>
                </a:cubicBezTo>
                <a:cubicBezTo>
                  <a:pt x="355" y="281"/>
                  <a:pt x="354" y="281"/>
                  <a:pt x="352" y="281"/>
                </a:cubicBezTo>
                <a:close/>
                <a:moveTo>
                  <a:pt x="40" y="302"/>
                </a:moveTo>
                <a:lnTo>
                  <a:pt x="40" y="302"/>
                </a:lnTo>
                <a:lnTo>
                  <a:pt x="129" y="302"/>
                </a:lnTo>
                <a:lnTo>
                  <a:pt x="129" y="397"/>
                </a:lnTo>
                <a:lnTo>
                  <a:pt x="40" y="397"/>
                </a:lnTo>
                <a:lnTo>
                  <a:pt x="40" y="302"/>
                </a:lnTo>
                <a:close/>
                <a:moveTo>
                  <a:pt x="319" y="316"/>
                </a:moveTo>
                <a:lnTo>
                  <a:pt x="319" y="316"/>
                </a:lnTo>
                <a:lnTo>
                  <a:pt x="414" y="316"/>
                </a:lnTo>
                <a:lnTo>
                  <a:pt x="414" y="330"/>
                </a:lnTo>
                <a:lnTo>
                  <a:pt x="364" y="432"/>
                </a:lnTo>
                <a:lnTo>
                  <a:pt x="329" y="432"/>
                </a:lnTo>
                <a:lnTo>
                  <a:pt x="371" y="345"/>
                </a:lnTo>
                <a:cubicBezTo>
                  <a:pt x="371" y="345"/>
                  <a:pt x="365" y="345"/>
                  <a:pt x="362" y="345"/>
                </a:cubicBezTo>
                <a:cubicBezTo>
                  <a:pt x="359" y="345"/>
                  <a:pt x="355" y="345"/>
                  <a:pt x="352" y="345"/>
                </a:cubicBezTo>
                <a:cubicBezTo>
                  <a:pt x="348" y="345"/>
                  <a:pt x="345" y="345"/>
                  <a:pt x="341" y="345"/>
                </a:cubicBezTo>
                <a:cubicBezTo>
                  <a:pt x="334" y="346"/>
                  <a:pt x="325" y="346"/>
                  <a:pt x="316" y="346"/>
                </a:cubicBezTo>
                <a:lnTo>
                  <a:pt x="319" y="316"/>
                </a:ln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000">
              <a:latin typeface="微软雅黑" panose="020B0503020204020204" pitchFamily="34" charset="-122"/>
              <a:ea typeface="微软雅黑" panose="020B0503020204020204" pitchFamily="34" charset="-122"/>
            </a:endParaRPr>
          </a:p>
        </p:txBody>
      </p:sp>
      <p:sp>
        <p:nvSpPr>
          <p:cNvPr id="35" name="Freeform 26"/>
          <p:cNvSpPr>
            <a:spLocks noEditPoints="1"/>
          </p:cNvSpPr>
          <p:nvPr/>
        </p:nvSpPr>
        <p:spPr bwMode="auto">
          <a:xfrm>
            <a:off x="3937291" y="2025673"/>
            <a:ext cx="407717" cy="402776"/>
          </a:xfrm>
          <a:custGeom>
            <a:avLst/>
            <a:gdLst>
              <a:gd name="T0" fmla="*/ 351 w 389"/>
              <a:gd name="T1" fmla="*/ 332 h 385"/>
              <a:gd name="T2" fmla="*/ 311 w 389"/>
              <a:gd name="T3" fmla="*/ 332 h 385"/>
              <a:gd name="T4" fmla="*/ 255 w 389"/>
              <a:gd name="T5" fmla="*/ 224 h 385"/>
              <a:gd name="T6" fmla="*/ 249 w 389"/>
              <a:gd name="T7" fmla="*/ 245 h 385"/>
              <a:gd name="T8" fmla="*/ 218 w 389"/>
              <a:gd name="T9" fmla="*/ 269 h 385"/>
              <a:gd name="T10" fmla="*/ 319 w 389"/>
              <a:gd name="T11" fmla="*/ 380 h 385"/>
              <a:gd name="T12" fmla="*/ 384 w 389"/>
              <a:gd name="T13" fmla="*/ 337 h 385"/>
              <a:gd name="T14" fmla="*/ 336 w 389"/>
              <a:gd name="T15" fmla="*/ 287 h 385"/>
              <a:gd name="T16" fmla="*/ 265 w 389"/>
              <a:gd name="T17" fmla="*/ 229 h 385"/>
              <a:gd name="T18" fmla="*/ 140 w 389"/>
              <a:gd name="T19" fmla="*/ 137 h 385"/>
              <a:gd name="T20" fmla="*/ 162 w 389"/>
              <a:gd name="T21" fmla="*/ 131 h 385"/>
              <a:gd name="T22" fmla="*/ 167 w 389"/>
              <a:gd name="T23" fmla="*/ 110 h 385"/>
              <a:gd name="T24" fmla="*/ 172 w 389"/>
              <a:gd name="T25" fmla="*/ 90 h 385"/>
              <a:gd name="T26" fmla="*/ 75 w 389"/>
              <a:gd name="T27" fmla="*/ 9 h 385"/>
              <a:gd name="T28" fmla="*/ 61 w 389"/>
              <a:gd name="T29" fmla="*/ 109 h 385"/>
              <a:gd name="T30" fmla="*/ 0 w 389"/>
              <a:gd name="T31" fmla="*/ 84 h 385"/>
              <a:gd name="T32" fmla="*/ 115 w 389"/>
              <a:gd name="T33" fmla="*/ 166 h 385"/>
              <a:gd name="T34" fmla="*/ 130 w 389"/>
              <a:gd name="T35" fmla="*/ 147 h 385"/>
              <a:gd name="T36" fmla="*/ 375 w 389"/>
              <a:gd name="T37" fmla="*/ 37 h 385"/>
              <a:gd name="T38" fmla="*/ 322 w 389"/>
              <a:gd name="T39" fmla="*/ 0 h 385"/>
              <a:gd name="T40" fmla="*/ 183 w 389"/>
              <a:gd name="T41" fmla="*/ 125 h 385"/>
              <a:gd name="T42" fmla="*/ 163 w 389"/>
              <a:gd name="T43" fmla="*/ 154 h 385"/>
              <a:gd name="T44" fmla="*/ 146 w 389"/>
              <a:gd name="T45" fmla="*/ 162 h 385"/>
              <a:gd name="T46" fmla="*/ 147 w 389"/>
              <a:gd name="T47" fmla="*/ 215 h 385"/>
              <a:gd name="T48" fmla="*/ 34 w 389"/>
              <a:gd name="T49" fmla="*/ 313 h 385"/>
              <a:gd name="T50" fmla="*/ 22 w 389"/>
              <a:gd name="T51" fmla="*/ 385 h 385"/>
              <a:gd name="T52" fmla="*/ 80 w 389"/>
              <a:gd name="T53" fmla="*/ 327 h 385"/>
              <a:gd name="T54" fmla="*/ 172 w 389"/>
              <a:gd name="T55" fmla="*/ 240 h 385"/>
              <a:gd name="T56" fmla="*/ 224 w 389"/>
              <a:gd name="T57" fmla="*/ 240 h 385"/>
              <a:gd name="T58" fmla="*/ 238 w 389"/>
              <a:gd name="T59" fmla="*/ 208 h 385"/>
              <a:gd name="T60" fmla="*/ 261 w 389"/>
              <a:gd name="T61" fmla="*/ 203 h 385"/>
              <a:gd name="T62" fmla="*/ 375 w 389"/>
              <a:gd name="T63" fmla="*/ 3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9" h="385">
                <a:moveTo>
                  <a:pt x="331" y="312"/>
                </a:moveTo>
                <a:cubicBezTo>
                  <a:pt x="342" y="312"/>
                  <a:pt x="351" y="321"/>
                  <a:pt x="351" y="332"/>
                </a:cubicBezTo>
                <a:cubicBezTo>
                  <a:pt x="351" y="343"/>
                  <a:pt x="342" y="352"/>
                  <a:pt x="331" y="352"/>
                </a:cubicBezTo>
                <a:cubicBezTo>
                  <a:pt x="320" y="352"/>
                  <a:pt x="311" y="343"/>
                  <a:pt x="311" y="332"/>
                </a:cubicBezTo>
                <a:cubicBezTo>
                  <a:pt x="311" y="321"/>
                  <a:pt x="320" y="312"/>
                  <a:pt x="331" y="312"/>
                </a:cubicBezTo>
                <a:close/>
                <a:moveTo>
                  <a:pt x="255" y="224"/>
                </a:moveTo>
                <a:lnTo>
                  <a:pt x="260" y="234"/>
                </a:lnTo>
                <a:lnTo>
                  <a:pt x="249" y="245"/>
                </a:lnTo>
                <a:lnTo>
                  <a:pt x="239" y="255"/>
                </a:lnTo>
                <a:cubicBezTo>
                  <a:pt x="233" y="261"/>
                  <a:pt x="226" y="266"/>
                  <a:pt x="218" y="269"/>
                </a:cubicBezTo>
                <a:lnTo>
                  <a:pt x="286" y="337"/>
                </a:lnTo>
                <a:lnTo>
                  <a:pt x="319" y="380"/>
                </a:lnTo>
                <a:lnTo>
                  <a:pt x="336" y="385"/>
                </a:lnTo>
                <a:lnTo>
                  <a:pt x="384" y="337"/>
                </a:lnTo>
                <a:lnTo>
                  <a:pt x="379" y="319"/>
                </a:lnTo>
                <a:lnTo>
                  <a:pt x="336" y="287"/>
                </a:lnTo>
                <a:lnTo>
                  <a:pt x="271" y="223"/>
                </a:lnTo>
                <a:lnTo>
                  <a:pt x="265" y="229"/>
                </a:lnTo>
                <a:lnTo>
                  <a:pt x="255" y="224"/>
                </a:lnTo>
                <a:close/>
                <a:moveTo>
                  <a:pt x="140" y="137"/>
                </a:moveTo>
                <a:lnTo>
                  <a:pt x="151" y="126"/>
                </a:lnTo>
                <a:lnTo>
                  <a:pt x="162" y="131"/>
                </a:lnTo>
                <a:lnTo>
                  <a:pt x="156" y="121"/>
                </a:lnTo>
                <a:lnTo>
                  <a:pt x="167" y="110"/>
                </a:lnTo>
                <a:lnTo>
                  <a:pt x="168" y="109"/>
                </a:lnTo>
                <a:cubicBezTo>
                  <a:pt x="171" y="102"/>
                  <a:pt x="172" y="96"/>
                  <a:pt x="172" y="90"/>
                </a:cubicBezTo>
                <a:cubicBezTo>
                  <a:pt x="172" y="44"/>
                  <a:pt x="129" y="0"/>
                  <a:pt x="83" y="1"/>
                </a:cubicBezTo>
                <a:cubicBezTo>
                  <a:pt x="83" y="1"/>
                  <a:pt x="78" y="6"/>
                  <a:pt x="75" y="9"/>
                </a:cubicBezTo>
                <a:cubicBezTo>
                  <a:pt x="111" y="45"/>
                  <a:pt x="108" y="39"/>
                  <a:pt x="108" y="62"/>
                </a:cubicBezTo>
                <a:cubicBezTo>
                  <a:pt x="108" y="80"/>
                  <a:pt x="79" y="109"/>
                  <a:pt x="61" y="109"/>
                </a:cubicBezTo>
                <a:cubicBezTo>
                  <a:pt x="38" y="109"/>
                  <a:pt x="46" y="113"/>
                  <a:pt x="8" y="75"/>
                </a:cubicBezTo>
                <a:cubicBezTo>
                  <a:pt x="5" y="78"/>
                  <a:pt x="0" y="83"/>
                  <a:pt x="0" y="84"/>
                </a:cubicBezTo>
                <a:cubicBezTo>
                  <a:pt x="1" y="129"/>
                  <a:pt x="44" y="173"/>
                  <a:pt x="90" y="173"/>
                </a:cubicBezTo>
                <a:cubicBezTo>
                  <a:pt x="98" y="173"/>
                  <a:pt x="107" y="170"/>
                  <a:pt x="115" y="166"/>
                </a:cubicBezTo>
                <a:lnTo>
                  <a:pt x="117" y="168"/>
                </a:lnTo>
                <a:cubicBezTo>
                  <a:pt x="120" y="160"/>
                  <a:pt x="124" y="153"/>
                  <a:pt x="130" y="147"/>
                </a:cubicBezTo>
                <a:lnTo>
                  <a:pt x="140" y="137"/>
                </a:lnTo>
                <a:close/>
                <a:moveTo>
                  <a:pt x="375" y="37"/>
                </a:moveTo>
                <a:lnTo>
                  <a:pt x="348" y="11"/>
                </a:lnTo>
                <a:cubicBezTo>
                  <a:pt x="341" y="4"/>
                  <a:pt x="332" y="0"/>
                  <a:pt x="322" y="0"/>
                </a:cubicBezTo>
                <a:cubicBezTo>
                  <a:pt x="313" y="0"/>
                  <a:pt x="304" y="4"/>
                  <a:pt x="297" y="11"/>
                </a:cubicBezTo>
                <a:lnTo>
                  <a:pt x="183" y="125"/>
                </a:lnTo>
                <a:cubicBezTo>
                  <a:pt x="186" y="132"/>
                  <a:pt x="183" y="142"/>
                  <a:pt x="178" y="147"/>
                </a:cubicBezTo>
                <a:cubicBezTo>
                  <a:pt x="174" y="151"/>
                  <a:pt x="168" y="154"/>
                  <a:pt x="163" y="154"/>
                </a:cubicBezTo>
                <a:cubicBezTo>
                  <a:pt x="160" y="154"/>
                  <a:pt x="158" y="153"/>
                  <a:pt x="156" y="152"/>
                </a:cubicBezTo>
                <a:lnTo>
                  <a:pt x="146" y="162"/>
                </a:lnTo>
                <a:cubicBezTo>
                  <a:pt x="131" y="176"/>
                  <a:pt x="131" y="199"/>
                  <a:pt x="145" y="213"/>
                </a:cubicBezTo>
                <a:lnTo>
                  <a:pt x="147" y="215"/>
                </a:lnTo>
                <a:lnTo>
                  <a:pt x="58" y="304"/>
                </a:lnTo>
                <a:lnTo>
                  <a:pt x="34" y="313"/>
                </a:lnTo>
                <a:lnTo>
                  <a:pt x="0" y="363"/>
                </a:lnTo>
                <a:lnTo>
                  <a:pt x="22" y="385"/>
                </a:lnTo>
                <a:lnTo>
                  <a:pt x="71" y="351"/>
                </a:lnTo>
                <a:lnTo>
                  <a:pt x="80" y="327"/>
                </a:lnTo>
                <a:lnTo>
                  <a:pt x="170" y="237"/>
                </a:lnTo>
                <a:lnTo>
                  <a:pt x="172" y="240"/>
                </a:lnTo>
                <a:cubicBezTo>
                  <a:pt x="179" y="247"/>
                  <a:pt x="189" y="251"/>
                  <a:pt x="198" y="251"/>
                </a:cubicBezTo>
                <a:cubicBezTo>
                  <a:pt x="207" y="251"/>
                  <a:pt x="216" y="247"/>
                  <a:pt x="224" y="240"/>
                </a:cubicBezTo>
                <a:lnTo>
                  <a:pt x="234" y="230"/>
                </a:lnTo>
                <a:cubicBezTo>
                  <a:pt x="230" y="223"/>
                  <a:pt x="233" y="213"/>
                  <a:pt x="238" y="208"/>
                </a:cubicBezTo>
                <a:cubicBezTo>
                  <a:pt x="242" y="204"/>
                  <a:pt x="248" y="202"/>
                  <a:pt x="254" y="202"/>
                </a:cubicBezTo>
                <a:cubicBezTo>
                  <a:pt x="256" y="202"/>
                  <a:pt x="258" y="202"/>
                  <a:pt x="261" y="203"/>
                </a:cubicBezTo>
                <a:lnTo>
                  <a:pt x="375" y="89"/>
                </a:lnTo>
                <a:cubicBezTo>
                  <a:pt x="389" y="75"/>
                  <a:pt x="389" y="52"/>
                  <a:pt x="375" y="37"/>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000">
              <a:latin typeface="微软雅黑" panose="020B0503020204020204" pitchFamily="34" charset="-122"/>
              <a:ea typeface="微软雅黑" panose="020B0503020204020204" pitchFamily="34" charset="-122"/>
            </a:endParaRPr>
          </a:p>
        </p:txBody>
      </p:sp>
      <p:sp>
        <p:nvSpPr>
          <p:cNvPr id="36" name="Freeform 35"/>
          <p:cNvSpPr>
            <a:spLocks noEditPoints="1"/>
          </p:cNvSpPr>
          <p:nvPr/>
        </p:nvSpPr>
        <p:spPr bwMode="auto">
          <a:xfrm>
            <a:off x="9194379" y="2047402"/>
            <a:ext cx="392087" cy="424052"/>
          </a:xfrm>
          <a:custGeom>
            <a:avLst/>
            <a:gdLst>
              <a:gd name="T0" fmla="*/ 29 w 433"/>
              <a:gd name="T1" fmla="*/ 29 h 469"/>
              <a:gd name="T2" fmla="*/ 115 w 433"/>
              <a:gd name="T3" fmla="*/ 28 h 469"/>
              <a:gd name="T4" fmla="*/ 208 w 433"/>
              <a:gd name="T5" fmla="*/ 3 h 469"/>
              <a:gd name="T6" fmla="*/ 216 w 433"/>
              <a:gd name="T7" fmla="*/ 0 h 469"/>
              <a:gd name="T8" fmla="*/ 225 w 433"/>
              <a:gd name="T9" fmla="*/ 3 h 469"/>
              <a:gd name="T10" fmla="*/ 318 w 433"/>
              <a:gd name="T11" fmla="*/ 28 h 469"/>
              <a:gd name="T12" fmla="*/ 404 w 433"/>
              <a:gd name="T13" fmla="*/ 29 h 469"/>
              <a:gd name="T14" fmla="*/ 433 w 433"/>
              <a:gd name="T15" fmla="*/ 25 h 469"/>
              <a:gd name="T16" fmla="*/ 433 w 433"/>
              <a:gd name="T17" fmla="*/ 58 h 469"/>
              <a:gd name="T18" fmla="*/ 372 w 433"/>
              <a:gd name="T19" fmla="*/ 355 h 469"/>
              <a:gd name="T20" fmla="*/ 222 w 433"/>
              <a:gd name="T21" fmla="*/ 468 h 469"/>
              <a:gd name="T22" fmla="*/ 216 w 433"/>
              <a:gd name="T23" fmla="*/ 469 h 469"/>
              <a:gd name="T24" fmla="*/ 210 w 433"/>
              <a:gd name="T25" fmla="*/ 468 h 469"/>
              <a:gd name="T26" fmla="*/ 61 w 433"/>
              <a:gd name="T27" fmla="*/ 355 h 469"/>
              <a:gd name="T28" fmla="*/ 0 w 433"/>
              <a:gd name="T29" fmla="*/ 58 h 469"/>
              <a:gd name="T30" fmla="*/ 0 w 433"/>
              <a:gd name="T31" fmla="*/ 25 h 469"/>
              <a:gd name="T32" fmla="*/ 29 w 433"/>
              <a:gd name="T33" fmla="*/ 29 h 469"/>
              <a:gd name="T34" fmla="*/ 216 w 433"/>
              <a:gd name="T35" fmla="*/ 239 h 469"/>
              <a:gd name="T36" fmla="*/ 216 w 433"/>
              <a:gd name="T37" fmla="*/ 239 h 469"/>
              <a:gd name="T38" fmla="*/ 361 w 433"/>
              <a:gd name="T39" fmla="*/ 239 h 469"/>
              <a:gd name="T40" fmla="*/ 380 w 433"/>
              <a:gd name="T41" fmla="*/ 90 h 469"/>
              <a:gd name="T42" fmla="*/ 311 w 433"/>
              <a:gd name="T43" fmla="*/ 86 h 469"/>
              <a:gd name="T44" fmla="*/ 216 w 433"/>
              <a:gd name="T45" fmla="*/ 62 h 469"/>
              <a:gd name="T46" fmla="*/ 216 w 433"/>
              <a:gd name="T47" fmla="*/ 239 h 469"/>
              <a:gd name="T48" fmla="*/ 216 w 433"/>
              <a:gd name="T49" fmla="*/ 409 h 469"/>
              <a:gd name="T50" fmla="*/ 216 w 433"/>
              <a:gd name="T51" fmla="*/ 409 h 469"/>
              <a:gd name="T52" fmla="*/ 216 w 433"/>
              <a:gd name="T53" fmla="*/ 239 h 469"/>
              <a:gd name="T54" fmla="*/ 72 w 433"/>
              <a:gd name="T55" fmla="*/ 239 h 469"/>
              <a:gd name="T56" fmla="*/ 105 w 433"/>
              <a:gd name="T57" fmla="*/ 323 h 469"/>
              <a:gd name="T58" fmla="*/ 216 w 433"/>
              <a:gd name="T59" fmla="*/ 40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3" h="469">
                <a:moveTo>
                  <a:pt x="29" y="29"/>
                </a:moveTo>
                <a:cubicBezTo>
                  <a:pt x="57" y="32"/>
                  <a:pt x="85" y="32"/>
                  <a:pt x="115" y="28"/>
                </a:cubicBezTo>
                <a:cubicBezTo>
                  <a:pt x="145" y="24"/>
                  <a:pt x="176" y="16"/>
                  <a:pt x="208" y="3"/>
                </a:cubicBezTo>
                <a:lnTo>
                  <a:pt x="216" y="0"/>
                </a:lnTo>
                <a:lnTo>
                  <a:pt x="225" y="3"/>
                </a:lnTo>
                <a:cubicBezTo>
                  <a:pt x="257" y="16"/>
                  <a:pt x="288" y="24"/>
                  <a:pt x="318" y="28"/>
                </a:cubicBezTo>
                <a:cubicBezTo>
                  <a:pt x="347" y="32"/>
                  <a:pt x="376" y="32"/>
                  <a:pt x="404" y="29"/>
                </a:cubicBezTo>
                <a:lnTo>
                  <a:pt x="433" y="25"/>
                </a:lnTo>
                <a:lnTo>
                  <a:pt x="433" y="58"/>
                </a:lnTo>
                <a:cubicBezTo>
                  <a:pt x="431" y="199"/>
                  <a:pt x="409" y="293"/>
                  <a:pt x="372" y="355"/>
                </a:cubicBezTo>
                <a:cubicBezTo>
                  <a:pt x="334" y="421"/>
                  <a:pt x="281" y="452"/>
                  <a:pt x="222" y="468"/>
                </a:cubicBezTo>
                <a:lnTo>
                  <a:pt x="216" y="469"/>
                </a:lnTo>
                <a:lnTo>
                  <a:pt x="210" y="468"/>
                </a:lnTo>
                <a:cubicBezTo>
                  <a:pt x="151" y="452"/>
                  <a:pt x="99" y="421"/>
                  <a:pt x="61" y="355"/>
                </a:cubicBezTo>
                <a:cubicBezTo>
                  <a:pt x="24" y="293"/>
                  <a:pt x="1" y="199"/>
                  <a:pt x="0" y="58"/>
                </a:cubicBezTo>
                <a:lnTo>
                  <a:pt x="0" y="25"/>
                </a:lnTo>
                <a:lnTo>
                  <a:pt x="29" y="29"/>
                </a:lnTo>
                <a:close/>
                <a:moveTo>
                  <a:pt x="216" y="239"/>
                </a:moveTo>
                <a:lnTo>
                  <a:pt x="216" y="239"/>
                </a:lnTo>
                <a:lnTo>
                  <a:pt x="361" y="239"/>
                </a:lnTo>
                <a:cubicBezTo>
                  <a:pt x="371" y="198"/>
                  <a:pt x="377" y="149"/>
                  <a:pt x="380" y="90"/>
                </a:cubicBezTo>
                <a:cubicBezTo>
                  <a:pt x="357" y="91"/>
                  <a:pt x="335" y="90"/>
                  <a:pt x="311" y="86"/>
                </a:cubicBezTo>
                <a:cubicBezTo>
                  <a:pt x="281" y="82"/>
                  <a:pt x="249" y="74"/>
                  <a:pt x="216" y="62"/>
                </a:cubicBezTo>
                <a:lnTo>
                  <a:pt x="216" y="239"/>
                </a:lnTo>
                <a:close/>
                <a:moveTo>
                  <a:pt x="216" y="409"/>
                </a:moveTo>
                <a:lnTo>
                  <a:pt x="216" y="409"/>
                </a:lnTo>
                <a:lnTo>
                  <a:pt x="216" y="239"/>
                </a:lnTo>
                <a:lnTo>
                  <a:pt x="72" y="239"/>
                </a:lnTo>
                <a:cubicBezTo>
                  <a:pt x="80" y="273"/>
                  <a:pt x="92" y="301"/>
                  <a:pt x="105" y="323"/>
                </a:cubicBezTo>
                <a:cubicBezTo>
                  <a:pt x="133" y="372"/>
                  <a:pt x="172" y="396"/>
                  <a:pt x="216" y="409"/>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000">
              <a:latin typeface="微软雅黑" panose="020B0503020204020204" pitchFamily="34" charset="-122"/>
              <a:ea typeface="微软雅黑" panose="020B0503020204020204" pitchFamily="34" charset="-122"/>
            </a:endParaRPr>
          </a:p>
        </p:txBody>
      </p:sp>
      <p:sp>
        <p:nvSpPr>
          <p:cNvPr id="37" name="Freeform 20"/>
          <p:cNvSpPr>
            <a:spLocks noEditPoints="1"/>
          </p:cNvSpPr>
          <p:nvPr/>
        </p:nvSpPr>
        <p:spPr bwMode="auto">
          <a:xfrm>
            <a:off x="6599997" y="1988840"/>
            <a:ext cx="383552" cy="482613"/>
          </a:xfrm>
          <a:custGeom>
            <a:avLst/>
            <a:gdLst>
              <a:gd name="T0" fmla="*/ 41 w 355"/>
              <a:gd name="T1" fmla="*/ 121 h 447"/>
              <a:gd name="T2" fmla="*/ 60 w 355"/>
              <a:gd name="T3" fmla="*/ 238 h 447"/>
              <a:gd name="T4" fmla="*/ 174 w 355"/>
              <a:gd name="T5" fmla="*/ 22 h 447"/>
              <a:gd name="T6" fmla="*/ 291 w 355"/>
              <a:gd name="T7" fmla="*/ 235 h 447"/>
              <a:gd name="T8" fmla="*/ 213 w 355"/>
              <a:gd name="T9" fmla="*/ 296 h 447"/>
              <a:gd name="T10" fmla="*/ 217 w 355"/>
              <a:gd name="T11" fmla="*/ 310 h 447"/>
              <a:gd name="T12" fmla="*/ 304 w 355"/>
              <a:gd name="T13" fmla="*/ 236 h 447"/>
              <a:gd name="T14" fmla="*/ 312 w 355"/>
              <a:gd name="T15" fmla="*/ 122 h 447"/>
              <a:gd name="T16" fmla="*/ 167 w 355"/>
              <a:gd name="T17" fmla="*/ 0 h 447"/>
              <a:gd name="T18" fmla="*/ 175 w 355"/>
              <a:gd name="T19" fmla="*/ 57 h 447"/>
              <a:gd name="T20" fmla="*/ 213 w 355"/>
              <a:gd name="T21" fmla="*/ 96 h 447"/>
              <a:gd name="T22" fmla="*/ 175 w 355"/>
              <a:gd name="T23" fmla="*/ 57 h 447"/>
              <a:gd name="T24" fmla="*/ 132 w 355"/>
              <a:gd name="T25" fmla="*/ 173 h 447"/>
              <a:gd name="T26" fmla="*/ 132 w 355"/>
              <a:gd name="T27" fmla="*/ 209 h 447"/>
              <a:gd name="T28" fmla="*/ 132 w 355"/>
              <a:gd name="T29" fmla="*/ 173 h 447"/>
              <a:gd name="T30" fmla="*/ 223 w 355"/>
              <a:gd name="T31" fmla="*/ 173 h 447"/>
              <a:gd name="T32" fmla="*/ 223 w 355"/>
              <a:gd name="T33" fmla="*/ 209 h 447"/>
              <a:gd name="T34" fmla="*/ 223 w 355"/>
              <a:gd name="T35" fmla="*/ 173 h 447"/>
              <a:gd name="T36" fmla="*/ 190 w 355"/>
              <a:gd name="T37" fmla="*/ 292 h 447"/>
              <a:gd name="T38" fmla="*/ 157 w 355"/>
              <a:gd name="T39" fmla="*/ 303 h 447"/>
              <a:gd name="T40" fmla="*/ 171 w 355"/>
              <a:gd name="T41" fmla="*/ 325 h 447"/>
              <a:gd name="T42" fmla="*/ 204 w 355"/>
              <a:gd name="T43" fmla="*/ 313 h 447"/>
              <a:gd name="T44" fmla="*/ 190 w 355"/>
              <a:gd name="T45" fmla="*/ 292 h 447"/>
              <a:gd name="T46" fmla="*/ 252 w 355"/>
              <a:gd name="T47" fmla="*/ 312 h 447"/>
              <a:gd name="T48" fmla="*/ 223 w 355"/>
              <a:gd name="T49" fmla="*/ 447 h 447"/>
              <a:gd name="T50" fmla="*/ 252 w 355"/>
              <a:gd name="T51" fmla="*/ 312 h 447"/>
              <a:gd name="T52" fmla="*/ 108 w 355"/>
              <a:gd name="T53" fmla="*/ 315 h 447"/>
              <a:gd name="T54" fmla="*/ 132 w 355"/>
              <a:gd name="T55" fmla="*/ 447 h 447"/>
              <a:gd name="T56" fmla="*/ 108 w 355"/>
              <a:gd name="T57" fmla="*/ 315 h 447"/>
              <a:gd name="T58" fmla="*/ 156 w 355"/>
              <a:gd name="T59" fmla="*/ 341 h 447"/>
              <a:gd name="T60" fmla="*/ 157 w 355"/>
              <a:gd name="T61" fmla="*/ 447 h 447"/>
              <a:gd name="T62" fmla="*/ 205 w 355"/>
              <a:gd name="T63" fmla="*/ 344 h 447"/>
              <a:gd name="T64" fmla="*/ 156 w 355"/>
              <a:gd name="T65" fmla="*/ 341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5" h="447">
                <a:moveTo>
                  <a:pt x="167" y="0"/>
                </a:moveTo>
                <a:cubicBezTo>
                  <a:pt x="95" y="2"/>
                  <a:pt x="46" y="57"/>
                  <a:pt x="41" y="121"/>
                </a:cubicBezTo>
                <a:cubicBezTo>
                  <a:pt x="18" y="130"/>
                  <a:pt x="1" y="152"/>
                  <a:pt x="2" y="178"/>
                </a:cubicBezTo>
                <a:cubicBezTo>
                  <a:pt x="4" y="237"/>
                  <a:pt x="28" y="238"/>
                  <a:pt x="60" y="238"/>
                </a:cubicBezTo>
                <a:lnTo>
                  <a:pt x="60" y="125"/>
                </a:lnTo>
                <a:cubicBezTo>
                  <a:pt x="60" y="76"/>
                  <a:pt x="108" y="22"/>
                  <a:pt x="174" y="22"/>
                </a:cubicBezTo>
                <a:cubicBezTo>
                  <a:pt x="239" y="22"/>
                  <a:pt x="275" y="73"/>
                  <a:pt x="291" y="118"/>
                </a:cubicBezTo>
                <a:lnTo>
                  <a:pt x="291" y="235"/>
                </a:lnTo>
                <a:cubicBezTo>
                  <a:pt x="288" y="242"/>
                  <a:pt x="279" y="251"/>
                  <a:pt x="263" y="266"/>
                </a:cubicBezTo>
                <a:cubicBezTo>
                  <a:pt x="243" y="286"/>
                  <a:pt x="213" y="296"/>
                  <a:pt x="213" y="296"/>
                </a:cubicBezTo>
                <a:cubicBezTo>
                  <a:pt x="210" y="297"/>
                  <a:pt x="207" y="301"/>
                  <a:pt x="208" y="305"/>
                </a:cubicBezTo>
                <a:cubicBezTo>
                  <a:pt x="209" y="309"/>
                  <a:pt x="214" y="312"/>
                  <a:pt x="217" y="310"/>
                </a:cubicBezTo>
                <a:cubicBezTo>
                  <a:pt x="217" y="310"/>
                  <a:pt x="248" y="300"/>
                  <a:pt x="271" y="277"/>
                </a:cubicBezTo>
                <a:cubicBezTo>
                  <a:pt x="294" y="255"/>
                  <a:pt x="304" y="237"/>
                  <a:pt x="304" y="236"/>
                </a:cubicBezTo>
                <a:cubicBezTo>
                  <a:pt x="329" y="230"/>
                  <a:pt x="348" y="230"/>
                  <a:pt x="348" y="178"/>
                </a:cubicBezTo>
                <a:cubicBezTo>
                  <a:pt x="348" y="153"/>
                  <a:pt x="333" y="131"/>
                  <a:pt x="312" y="122"/>
                </a:cubicBezTo>
                <a:cubicBezTo>
                  <a:pt x="296" y="63"/>
                  <a:pt x="247" y="2"/>
                  <a:pt x="174" y="0"/>
                </a:cubicBezTo>
                <a:cubicBezTo>
                  <a:pt x="171" y="0"/>
                  <a:pt x="169" y="0"/>
                  <a:pt x="167" y="0"/>
                </a:cubicBezTo>
                <a:close/>
                <a:moveTo>
                  <a:pt x="175" y="57"/>
                </a:moveTo>
                <a:lnTo>
                  <a:pt x="175" y="57"/>
                </a:lnTo>
                <a:cubicBezTo>
                  <a:pt x="92" y="57"/>
                  <a:pt x="52" y="120"/>
                  <a:pt x="70" y="185"/>
                </a:cubicBezTo>
                <a:cubicBezTo>
                  <a:pt x="70" y="185"/>
                  <a:pt x="212" y="126"/>
                  <a:pt x="213" y="96"/>
                </a:cubicBezTo>
                <a:cubicBezTo>
                  <a:pt x="244" y="138"/>
                  <a:pt x="280" y="155"/>
                  <a:pt x="280" y="155"/>
                </a:cubicBezTo>
                <a:cubicBezTo>
                  <a:pt x="276" y="83"/>
                  <a:pt x="243" y="58"/>
                  <a:pt x="175" y="57"/>
                </a:cubicBezTo>
                <a:close/>
                <a:moveTo>
                  <a:pt x="132" y="173"/>
                </a:moveTo>
                <a:lnTo>
                  <a:pt x="132" y="173"/>
                </a:lnTo>
                <a:cubicBezTo>
                  <a:pt x="120" y="173"/>
                  <a:pt x="111" y="181"/>
                  <a:pt x="111" y="191"/>
                </a:cubicBezTo>
                <a:cubicBezTo>
                  <a:pt x="111" y="201"/>
                  <a:pt x="120" y="209"/>
                  <a:pt x="132" y="209"/>
                </a:cubicBezTo>
                <a:cubicBezTo>
                  <a:pt x="144" y="209"/>
                  <a:pt x="154" y="201"/>
                  <a:pt x="154" y="191"/>
                </a:cubicBezTo>
                <a:cubicBezTo>
                  <a:pt x="154" y="181"/>
                  <a:pt x="144" y="173"/>
                  <a:pt x="132" y="173"/>
                </a:cubicBezTo>
                <a:close/>
                <a:moveTo>
                  <a:pt x="223" y="173"/>
                </a:moveTo>
                <a:lnTo>
                  <a:pt x="223" y="173"/>
                </a:lnTo>
                <a:cubicBezTo>
                  <a:pt x="211" y="173"/>
                  <a:pt x="201" y="181"/>
                  <a:pt x="201" y="191"/>
                </a:cubicBezTo>
                <a:cubicBezTo>
                  <a:pt x="201" y="201"/>
                  <a:pt x="211" y="209"/>
                  <a:pt x="223" y="209"/>
                </a:cubicBezTo>
                <a:cubicBezTo>
                  <a:pt x="235" y="209"/>
                  <a:pt x="245" y="201"/>
                  <a:pt x="245" y="191"/>
                </a:cubicBezTo>
                <a:cubicBezTo>
                  <a:pt x="245" y="181"/>
                  <a:pt x="235" y="173"/>
                  <a:pt x="223" y="173"/>
                </a:cubicBezTo>
                <a:close/>
                <a:moveTo>
                  <a:pt x="190" y="292"/>
                </a:moveTo>
                <a:lnTo>
                  <a:pt x="190" y="292"/>
                </a:lnTo>
                <a:lnTo>
                  <a:pt x="169" y="293"/>
                </a:lnTo>
                <a:cubicBezTo>
                  <a:pt x="162" y="294"/>
                  <a:pt x="157" y="299"/>
                  <a:pt x="157" y="303"/>
                </a:cubicBezTo>
                <a:lnTo>
                  <a:pt x="158" y="318"/>
                </a:lnTo>
                <a:cubicBezTo>
                  <a:pt x="158" y="322"/>
                  <a:pt x="164" y="326"/>
                  <a:pt x="171" y="325"/>
                </a:cubicBezTo>
                <a:lnTo>
                  <a:pt x="192" y="323"/>
                </a:lnTo>
                <a:cubicBezTo>
                  <a:pt x="198" y="322"/>
                  <a:pt x="204" y="318"/>
                  <a:pt x="204" y="313"/>
                </a:cubicBezTo>
                <a:lnTo>
                  <a:pt x="203" y="299"/>
                </a:lnTo>
                <a:cubicBezTo>
                  <a:pt x="202" y="295"/>
                  <a:pt x="196" y="291"/>
                  <a:pt x="190" y="292"/>
                </a:cubicBezTo>
                <a:close/>
                <a:moveTo>
                  <a:pt x="252" y="312"/>
                </a:moveTo>
                <a:lnTo>
                  <a:pt x="252" y="312"/>
                </a:lnTo>
                <a:cubicBezTo>
                  <a:pt x="246" y="313"/>
                  <a:pt x="241" y="314"/>
                  <a:pt x="235" y="316"/>
                </a:cubicBezTo>
                <a:lnTo>
                  <a:pt x="223" y="447"/>
                </a:lnTo>
                <a:lnTo>
                  <a:pt x="355" y="447"/>
                </a:lnTo>
                <a:cubicBezTo>
                  <a:pt x="336" y="406"/>
                  <a:pt x="302" y="310"/>
                  <a:pt x="252" y="312"/>
                </a:cubicBezTo>
                <a:close/>
                <a:moveTo>
                  <a:pt x="108" y="315"/>
                </a:moveTo>
                <a:lnTo>
                  <a:pt x="108" y="315"/>
                </a:lnTo>
                <a:cubicBezTo>
                  <a:pt x="49" y="318"/>
                  <a:pt x="20" y="404"/>
                  <a:pt x="0" y="447"/>
                </a:cubicBezTo>
                <a:lnTo>
                  <a:pt x="132" y="447"/>
                </a:lnTo>
                <a:lnTo>
                  <a:pt x="120" y="316"/>
                </a:lnTo>
                <a:cubicBezTo>
                  <a:pt x="116" y="315"/>
                  <a:pt x="112" y="315"/>
                  <a:pt x="108" y="315"/>
                </a:cubicBezTo>
                <a:close/>
                <a:moveTo>
                  <a:pt x="156" y="341"/>
                </a:moveTo>
                <a:lnTo>
                  <a:pt x="156" y="341"/>
                </a:lnTo>
                <a:cubicBezTo>
                  <a:pt x="152" y="341"/>
                  <a:pt x="150" y="343"/>
                  <a:pt x="150" y="344"/>
                </a:cubicBezTo>
                <a:lnTo>
                  <a:pt x="157" y="447"/>
                </a:lnTo>
                <a:lnTo>
                  <a:pt x="198" y="447"/>
                </a:lnTo>
                <a:lnTo>
                  <a:pt x="205" y="344"/>
                </a:lnTo>
                <a:cubicBezTo>
                  <a:pt x="205" y="343"/>
                  <a:pt x="203" y="341"/>
                  <a:pt x="200" y="341"/>
                </a:cubicBezTo>
                <a:lnTo>
                  <a:pt x="156" y="341"/>
                </a:ln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000">
              <a:latin typeface="微软雅黑" panose="020B0503020204020204" pitchFamily="34" charset="-122"/>
              <a:ea typeface="微软雅黑" panose="020B0503020204020204" pitchFamily="34" charset="-122"/>
            </a:endParaRPr>
          </a:p>
        </p:txBody>
      </p:sp>
      <p:grpSp>
        <p:nvGrpSpPr>
          <p:cNvPr id="38" name="组合 37">
            <a:extLst>
              <a:ext uri="{FF2B5EF4-FFF2-40B4-BE49-F238E27FC236}">
                <a16:creationId xmlns:a16="http://schemas.microsoft.com/office/drawing/2014/main" id="{42F52210-4553-4718-BBA1-6D5656722549}"/>
              </a:ext>
            </a:extLst>
          </p:cNvPr>
          <p:cNvGrpSpPr/>
          <p:nvPr/>
        </p:nvGrpSpPr>
        <p:grpSpPr>
          <a:xfrm>
            <a:off x="0" y="159023"/>
            <a:ext cx="4065224" cy="587860"/>
            <a:chOff x="0" y="159023"/>
            <a:chExt cx="4065224" cy="587860"/>
          </a:xfrm>
        </p:grpSpPr>
        <p:sp>
          <p:nvSpPr>
            <p:cNvPr id="39" name="TextBox 76">
              <a:extLst>
                <a:ext uri="{FF2B5EF4-FFF2-40B4-BE49-F238E27FC236}">
                  <a16:creationId xmlns:a16="http://schemas.microsoft.com/office/drawing/2014/main" id="{5CC920B6-3FA3-4F91-867A-D1AE8C9D5FA9}"/>
                </a:ext>
              </a:extLst>
            </p:cNvPr>
            <p:cNvSpPr txBox="1"/>
            <p:nvPr/>
          </p:nvSpPr>
          <p:spPr>
            <a:xfrm>
              <a:off x="1036546" y="285218"/>
              <a:ext cx="3028678" cy="461665"/>
            </a:xfrm>
            <a:prstGeom prst="rect">
              <a:avLst/>
            </a:prstGeom>
            <a:noFill/>
          </p:spPr>
          <p:txBody>
            <a:bodyPr wrap="square" rtlCol="0">
              <a:spAutoFit/>
            </a:bodyPr>
            <a:lstStyle/>
            <a:p>
              <a:pPr algn="ct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分阶段实施战略计划</a:t>
              </a:r>
            </a:p>
          </p:txBody>
        </p:sp>
        <p:sp>
          <p:nvSpPr>
            <p:cNvPr id="40" name="矩形 39">
              <a:extLst>
                <a:ext uri="{FF2B5EF4-FFF2-40B4-BE49-F238E27FC236}">
                  <a16:creationId xmlns:a16="http://schemas.microsoft.com/office/drawing/2014/main" id="{B8E2BC20-EF50-4514-98E2-A1C7358478E5}"/>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1" name="矩形 40">
              <a:extLst>
                <a:ext uri="{FF2B5EF4-FFF2-40B4-BE49-F238E27FC236}">
                  <a16:creationId xmlns:a16="http://schemas.microsoft.com/office/drawing/2014/main" id="{E39F13AD-EF8D-4B8C-9AA2-112E90CFE7C0}"/>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2127537351"/>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1000" fill="hold" nodeType="afterEffect" p14:presetBounceEnd="55000">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14:bounceEnd="55000">
                                          <p:cBhvr additive="base">
                                            <p:cTn id="7" dur="1300" fill="hold"/>
                                            <p:tgtEl>
                                              <p:spTgt spid="10"/>
                                            </p:tgtEl>
                                            <p:attrNameLst>
                                              <p:attrName>ppt_x</p:attrName>
                                            </p:attrNameLst>
                                          </p:cBhvr>
                                          <p:tavLst>
                                            <p:tav tm="0">
                                              <p:val>
                                                <p:strVal val="#ppt_x"/>
                                              </p:val>
                                            </p:tav>
                                            <p:tav tm="100000">
                                              <p:val>
                                                <p:strVal val="#ppt_x"/>
                                              </p:val>
                                            </p:tav>
                                          </p:tavLst>
                                        </p:anim>
                                        <p:anim calcmode="lin" valueType="num" p14:bounceEnd="55000">
                                          <p:cBhvr additive="base">
                                            <p:cTn id="8" dur="13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accel="61000" fill="hold" nodeType="withEffect" p14:presetBounceEnd="55000">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14:bounceEnd="55000">
                                          <p:cBhvr additive="base">
                                            <p:cTn id="11" dur="1300" fill="hold"/>
                                            <p:tgtEl>
                                              <p:spTgt spid="15"/>
                                            </p:tgtEl>
                                            <p:attrNameLst>
                                              <p:attrName>ppt_x</p:attrName>
                                            </p:attrNameLst>
                                          </p:cBhvr>
                                          <p:tavLst>
                                            <p:tav tm="0">
                                              <p:val>
                                                <p:strVal val="#ppt_x"/>
                                              </p:val>
                                            </p:tav>
                                            <p:tav tm="100000">
                                              <p:val>
                                                <p:strVal val="#ppt_x"/>
                                              </p:val>
                                            </p:tav>
                                          </p:tavLst>
                                        </p:anim>
                                        <p:anim calcmode="lin" valueType="num" p14:bounceEnd="55000">
                                          <p:cBhvr additive="base">
                                            <p:cTn id="12" dur="1300" fill="hold"/>
                                            <p:tgtEl>
                                              <p:spTgt spid="15"/>
                                            </p:tgtEl>
                                            <p:attrNameLst>
                                              <p:attrName>ppt_y</p:attrName>
                                            </p:attrNameLst>
                                          </p:cBhvr>
                                          <p:tavLst>
                                            <p:tav tm="0">
                                              <p:val>
                                                <p:strVal val="0-#ppt_h/2"/>
                                              </p:val>
                                            </p:tav>
                                            <p:tav tm="100000">
                                              <p:val>
                                                <p:strVal val="#ppt_y"/>
                                              </p:val>
                                            </p:tav>
                                          </p:tavLst>
                                        </p:anim>
                                      </p:childTnLst>
                                    </p:cTn>
                                  </p:par>
                                  <p:par>
                                    <p:cTn id="13" presetID="2" presetClass="entr" presetSubtype="1" accel="61000" fill="hold" nodeType="withEffect" p14:presetBounceEnd="55000">
                                      <p:stCondLst>
                                        <p:cond delay="200"/>
                                      </p:stCondLst>
                                      <p:childTnLst>
                                        <p:set>
                                          <p:cBhvr>
                                            <p:cTn id="14" dur="1" fill="hold">
                                              <p:stCondLst>
                                                <p:cond delay="0"/>
                                              </p:stCondLst>
                                            </p:cTn>
                                            <p:tgtEl>
                                              <p:spTgt spid="20"/>
                                            </p:tgtEl>
                                            <p:attrNameLst>
                                              <p:attrName>style.visibility</p:attrName>
                                            </p:attrNameLst>
                                          </p:cBhvr>
                                          <p:to>
                                            <p:strVal val="visible"/>
                                          </p:to>
                                        </p:set>
                                        <p:anim calcmode="lin" valueType="num" p14:bounceEnd="55000">
                                          <p:cBhvr additive="base">
                                            <p:cTn id="15" dur="1300" fill="hold"/>
                                            <p:tgtEl>
                                              <p:spTgt spid="20"/>
                                            </p:tgtEl>
                                            <p:attrNameLst>
                                              <p:attrName>ppt_x</p:attrName>
                                            </p:attrNameLst>
                                          </p:cBhvr>
                                          <p:tavLst>
                                            <p:tav tm="0">
                                              <p:val>
                                                <p:strVal val="#ppt_x"/>
                                              </p:val>
                                            </p:tav>
                                            <p:tav tm="100000">
                                              <p:val>
                                                <p:strVal val="#ppt_x"/>
                                              </p:val>
                                            </p:tav>
                                          </p:tavLst>
                                        </p:anim>
                                        <p:anim calcmode="lin" valueType="num" p14:bounceEnd="55000">
                                          <p:cBhvr additive="base">
                                            <p:cTn id="16" dur="1300" fill="hold"/>
                                            <p:tgtEl>
                                              <p:spTgt spid="20"/>
                                            </p:tgtEl>
                                            <p:attrNameLst>
                                              <p:attrName>ppt_y</p:attrName>
                                            </p:attrNameLst>
                                          </p:cBhvr>
                                          <p:tavLst>
                                            <p:tav tm="0">
                                              <p:val>
                                                <p:strVal val="0-#ppt_h/2"/>
                                              </p:val>
                                            </p:tav>
                                            <p:tav tm="100000">
                                              <p:val>
                                                <p:strVal val="#ppt_y"/>
                                              </p:val>
                                            </p:tav>
                                          </p:tavLst>
                                        </p:anim>
                                      </p:childTnLst>
                                    </p:cTn>
                                  </p:par>
                                  <p:par>
                                    <p:cTn id="17" presetID="2" presetClass="entr" presetSubtype="4" accel="61000" fill="hold" nodeType="withEffect" p14:presetBounceEnd="55000">
                                      <p:stCondLst>
                                        <p:cond delay="300"/>
                                      </p:stCondLst>
                                      <p:childTnLst>
                                        <p:set>
                                          <p:cBhvr>
                                            <p:cTn id="18" dur="1" fill="hold">
                                              <p:stCondLst>
                                                <p:cond delay="0"/>
                                              </p:stCondLst>
                                            </p:cTn>
                                            <p:tgtEl>
                                              <p:spTgt spid="25"/>
                                            </p:tgtEl>
                                            <p:attrNameLst>
                                              <p:attrName>style.visibility</p:attrName>
                                            </p:attrNameLst>
                                          </p:cBhvr>
                                          <p:to>
                                            <p:strVal val="visible"/>
                                          </p:to>
                                        </p:set>
                                        <p:anim calcmode="lin" valueType="num" p14:bounceEnd="55000">
                                          <p:cBhvr additive="base">
                                            <p:cTn id="19" dur="1300" fill="hold"/>
                                            <p:tgtEl>
                                              <p:spTgt spid="25"/>
                                            </p:tgtEl>
                                            <p:attrNameLst>
                                              <p:attrName>ppt_x</p:attrName>
                                            </p:attrNameLst>
                                          </p:cBhvr>
                                          <p:tavLst>
                                            <p:tav tm="0">
                                              <p:val>
                                                <p:strVal val="#ppt_x"/>
                                              </p:val>
                                            </p:tav>
                                            <p:tav tm="100000">
                                              <p:val>
                                                <p:strVal val="#ppt_x"/>
                                              </p:val>
                                            </p:tav>
                                          </p:tavLst>
                                        </p:anim>
                                        <p:anim calcmode="lin" valueType="num" p14:bounceEnd="55000">
                                          <p:cBhvr additive="base">
                                            <p:cTn id="20" dur="1300" fill="hold"/>
                                            <p:tgtEl>
                                              <p:spTgt spid="25"/>
                                            </p:tgtEl>
                                            <p:attrNameLst>
                                              <p:attrName>ppt_y</p:attrName>
                                            </p:attrNameLst>
                                          </p:cBhvr>
                                          <p:tavLst>
                                            <p:tav tm="0">
                                              <p:val>
                                                <p:strVal val="1+#ppt_h/2"/>
                                              </p:val>
                                            </p:tav>
                                            <p:tav tm="100000">
                                              <p:val>
                                                <p:strVal val="#ppt_y"/>
                                              </p:val>
                                            </p:tav>
                                          </p:tavLst>
                                        </p:anim>
                                      </p:childTnLst>
                                    </p:cTn>
                                  </p:par>
                                </p:childTnLst>
                              </p:cTn>
                            </p:par>
                            <p:par>
                              <p:cTn id="21" fill="hold">
                                <p:stCondLst>
                                  <p:cond delay="1600"/>
                                </p:stCondLst>
                                <p:childTnLst>
                                  <p:par>
                                    <p:cTn id="22" presetID="2" presetClass="entr" presetSubtype="4" accel="46154" fill="hold" grpId="0" nodeType="afterEffect" p14:presetBounceEnd="52308">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14:bounceEnd="52308">
                                          <p:cBhvr additive="base">
                                            <p:cTn id="24" dur="1300" fill="hold"/>
                                            <p:tgtEl>
                                              <p:spTgt spid="30"/>
                                            </p:tgtEl>
                                            <p:attrNameLst>
                                              <p:attrName>ppt_x</p:attrName>
                                            </p:attrNameLst>
                                          </p:cBhvr>
                                          <p:tavLst>
                                            <p:tav tm="0">
                                              <p:val>
                                                <p:strVal val="#ppt_x"/>
                                              </p:val>
                                            </p:tav>
                                            <p:tav tm="100000">
                                              <p:val>
                                                <p:strVal val="#ppt_x"/>
                                              </p:val>
                                            </p:tav>
                                          </p:tavLst>
                                        </p:anim>
                                        <p:anim calcmode="lin" valueType="num" p14:bounceEnd="52308">
                                          <p:cBhvr additive="base">
                                            <p:cTn id="25" dur="1300" fill="hold"/>
                                            <p:tgtEl>
                                              <p:spTgt spid="30"/>
                                            </p:tgtEl>
                                            <p:attrNameLst>
                                              <p:attrName>ppt_y</p:attrName>
                                            </p:attrNameLst>
                                          </p:cBhvr>
                                          <p:tavLst>
                                            <p:tav tm="0">
                                              <p:val>
                                                <p:strVal val="1+#ppt_h/2"/>
                                              </p:val>
                                            </p:tav>
                                            <p:tav tm="100000">
                                              <p:val>
                                                <p:strVal val="#ppt_y"/>
                                              </p:val>
                                            </p:tav>
                                          </p:tavLst>
                                        </p:anim>
                                      </p:childTnLst>
                                    </p:cTn>
                                  </p:par>
                                  <p:par>
                                    <p:cTn id="26" presetID="2" presetClass="entr" presetSubtype="1" accel="46154" fill="hold" grpId="0" nodeType="withEffect" p14:presetBounceEnd="52308">
                                      <p:stCondLst>
                                        <p:cond delay="100"/>
                                      </p:stCondLst>
                                      <p:childTnLst>
                                        <p:set>
                                          <p:cBhvr>
                                            <p:cTn id="27" dur="1" fill="hold">
                                              <p:stCondLst>
                                                <p:cond delay="0"/>
                                              </p:stCondLst>
                                            </p:cTn>
                                            <p:tgtEl>
                                              <p:spTgt spid="31"/>
                                            </p:tgtEl>
                                            <p:attrNameLst>
                                              <p:attrName>style.visibility</p:attrName>
                                            </p:attrNameLst>
                                          </p:cBhvr>
                                          <p:to>
                                            <p:strVal val="visible"/>
                                          </p:to>
                                        </p:set>
                                        <p:anim calcmode="lin" valueType="num" p14:bounceEnd="52308">
                                          <p:cBhvr additive="base">
                                            <p:cTn id="28" dur="1300" fill="hold"/>
                                            <p:tgtEl>
                                              <p:spTgt spid="31"/>
                                            </p:tgtEl>
                                            <p:attrNameLst>
                                              <p:attrName>ppt_x</p:attrName>
                                            </p:attrNameLst>
                                          </p:cBhvr>
                                          <p:tavLst>
                                            <p:tav tm="0">
                                              <p:val>
                                                <p:strVal val="#ppt_x"/>
                                              </p:val>
                                            </p:tav>
                                            <p:tav tm="100000">
                                              <p:val>
                                                <p:strVal val="#ppt_x"/>
                                              </p:val>
                                            </p:tav>
                                          </p:tavLst>
                                        </p:anim>
                                        <p:anim calcmode="lin" valueType="num" p14:bounceEnd="52308">
                                          <p:cBhvr additive="base">
                                            <p:cTn id="29" dur="1300" fill="hold"/>
                                            <p:tgtEl>
                                              <p:spTgt spid="31"/>
                                            </p:tgtEl>
                                            <p:attrNameLst>
                                              <p:attrName>ppt_y</p:attrName>
                                            </p:attrNameLst>
                                          </p:cBhvr>
                                          <p:tavLst>
                                            <p:tav tm="0">
                                              <p:val>
                                                <p:strVal val="0-#ppt_h/2"/>
                                              </p:val>
                                            </p:tav>
                                            <p:tav tm="100000">
                                              <p:val>
                                                <p:strVal val="#ppt_y"/>
                                              </p:val>
                                            </p:tav>
                                          </p:tavLst>
                                        </p:anim>
                                      </p:childTnLst>
                                    </p:cTn>
                                  </p:par>
                                  <p:par>
                                    <p:cTn id="30" presetID="2" presetClass="entr" presetSubtype="4" accel="46154" fill="hold" grpId="0" nodeType="withEffect" p14:presetBounceEnd="52308">
                                      <p:stCondLst>
                                        <p:cond delay="200"/>
                                      </p:stCondLst>
                                      <p:childTnLst>
                                        <p:set>
                                          <p:cBhvr>
                                            <p:cTn id="31" dur="1" fill="hold">
                                              <p:stCondLst>
                                                <p:cond delay="0"/>
                                              </p:stCondLst>
                                            </p:cTn>
                                            <p:tgtEl>
                                              <p:spTgt spid="32"/>
                                            </p:tgtEl>
                                            <p:attrNameLst>
                                              <p:attrName>style.visibility</p:attrName>
                                            </p:attrNameLst>
                                          </p:cBhvr>
                                          <p:to>
                                            <p:strVal val="visible"/>
                                          </p:to>
                                        </p:set>
                                        <p:anim calcmode="lin" valueType="num" p14:bounceEnd="52308">
                                          <p:cBhvr additive="base">
                                            <p:cTn id="32" dur="1300" fill="hold"/>
                                            <p:tgtEl>
                                              <p:spTgt spid="32"/>
                                            </p:tgtEl>
                                            <p:attrNameLst>
                                              <p:attrName>ppt_x</p:attrName>
                                            </p:attrNameLst>
                                          </p:cBhvr>
                                          <p:tavLst>
                                            <p:tav tm="0">
                                              <p:val>
                                                <p:strVal val="#ppt_x"/>
                                              </p:val>
                                            </p:tav>
                                            <p:tav tm="100000">
                                              <p:val>
                                                <p:strVal val="#ppt_x"/>
                                              </p:val>
                                            </p:tav>
                                          </p:tavLst>
                                        </p:anim>
                                        <p:anim calcmode="lin" valueType="num" p14:bounceEnd="52308">
                                          <p:cBhvr additive="base">
                                            <p:cTn id="33" dur="1300" fill="hold"/>
                                            <p:tgtEl>
                                              <p:spTgt spid="32"/>
                                            </p:tgtEl>
                                            <p:attrNameLst>
                                              <p:attrName>ppt_y</p:attrName>
                                            </p:attrNameLst>
                                          </p:cBhvr>
                                          <p:tavLst>
                                            <p:tav tm="0">
                                              <p:val>
                                                <p:strVal val="1+#ppt_h/2"/>
                                              </p:val>
                                            </p:tav>
                                            <p:tav tm="100000">
                                              <p:val>
                                                <p:strVal val="#ppt_y"/>
                                              </p:val>
                                            </p:tav>
                                          </p:tavLst>
                                        </p:anim>
                                      </p:childTnLst>
                                    </p:cTn>
                                  </p:par>
                                  <p:par>
                                    <p:cTn id="34" presetID="2" presetClass="entr" presetSubtype="1" accel="46154" fill="hold" grpId="0" nodeType="withEffect" p14:presetBounceEnd="52308">
                                      <p:stCondLst>
                                        <p:cond delay="300"/>
                                      </p:stCondLst>
                                      <p:childTnLst>
                                        <p:set>
                                          <p:cBhvr>
                                            <p:cTn id="35" dur="1" fill="hold">
                                              <p:stCondLst>
                                                <p:cond delay="0"/>
                                              </p:stCondLst>
                                            </p:cTn>
                                            <p:tgtEl>
                                              <p:spTgt spid="33"/>
                                            </p:tgtEl>
                                            <p:attrNameLst>
                                              <p:attrName>style.visibility</p:attrName>
                                            </p:attrNameLst>
                                          </p:cBhvr>
                                          <p:to>
                                            <p:strVal val="visible"/>
                                          </p:to>
                                        </p:set>
                                        <p:anim calcmode="lin" valueType="num" p14:bounceEnd="52308">
                                          <p:cBhvr additive="base">
                                            <p:cTn id="36" dur="1300" fill="hold"/>
                                            <p:tgtEl>
                                              <p:spTgt spid="33"/>
                                            </p:tgtEl>
                                            <p:attrNameLst>
                                              <p:attrName>ppt_x</p:attrName>
                                            </p:attrNameLst>
                                          </p:cBhvr>
                                          <p:tavLst>
                                            <p:tav tm="0">
                                              <p:val>
                                                <p:strVal val="#ppt_x"/>
                                              </p:val>
                                            </p:tav>
                                            <p:tav tm="100000">
                                              <p:val>
                                                <p:strVal val="#ppt_x"/>
                                              </p:val>
                                            </p:tav>
                                          </p:tavLst>
                                        </p:anim>
                                        <p:anim calcmode="lin" valueType="num" p14:bounceEnd="52308">
                                          <p:cBhvr additive="base">
                                            <p:cTn id="37" dur="1300" fill="hold"/>
                                            <p:tgtEl>
                                              <p:spTgt spid="33"/>
                                            </p:tgtEl>
                                            <p:attrNameLst>
                                              <p:attrName>ppt_y</p:attrName>
                                            </p:attrNameLst>
                                          </p:cBhvr>
                                          <p:tavLst>
                                            <p:tav tm="0">
                                              <p:val>
                                                <p:strVal val="0-#ppt_h/2"/>
                                              </p:val>
                                            </p:tav>
                                            <p:tav tm="100000">
                                              <p:val>
                                                <p:strVal val="#ppt_y"/>
                                              </p:val>
                                            </p:tav>
                                          </p:tavLst>
                                        </p:anim>
                                      </p:childTnLst>
                                    </p:cTn>
                                  </p:par>
                                  <p:par>
                                    <p:cTn id="38" presetID="31" presetClass="entr" presetSubtype="0"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 calcmode="lin" valueType="num">
                                          <p:cBhvr>
                                            <p:cTn id="42" dur="500" fill="hold"/>
                                            <p:tgtEl>
                                              <p:spTgt spid="34"/>
                                            </p:tgtEl>
                                            <p:attrNameLst>
                                              <p:attrName>style.rotation</p:attrName>
                                            </p:attrNameLst>
                                          </p:cBhvr>
                                          <p:tavLst>
                                            <p:tav tm="0">
                                              <p:val>
                                                <p:fltVal val="90"/>
                                              </p:val>
                                            </p:tav>
                                            <p:tav tm="100000">
                                              <p:val>
                                                <p:fltVal val="0"/>
                                              </p:val>
                                            </p:tav>
                                          </p:tavLst>
                                        </p:anim>
                                        <p:animEffect transition="in" filter="fade">
                                          <p:cBhvr>
                                            <p:cTn id="43" dur="500"/>
                                            <p:tgtEl>
                                              <p:spTgt spid="34"/>
                                            </p:tgtEl>
                                          </p:cBhvr>
                                        </p:animEffect>
                                      </p:childTnLst>
                                    </p:cTn>
                                  </p:par>
                                  <p:par>
                                    <p:cTn id="44" presetID="31" presetClass="entr" presetSubtype="0" fill="hold" grpId="0" nodeType="withEffect">
                                      <p:stCondLst>
                                        <p:cond delay="50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 calcmode="lin" valueType="num">
                                          <p:cBhvr>
                                            <p:cTn id="48" dur="500" fill="hold"/>
                                            <p:tgtEl>
                                              <p:spTgt spid="35"/>
                                            </p:tgtEl>
                                            <p:attrNameLst>
                                              <p:attrName>style.rotation</p:attrName>
                                            </p:attrNameLst>
                                          </p:cBhvr>
                                          <p:tavLst>
                                            <p:tav tm="0">
                                              <p:val>
                                                <p:fltVal val="90"/>
                                              </p:val>
                                            </p:tav>
                                            <p:tav tm="100000">
                                              <p:val>
                                                <p:fltVal val="0"/>
                                              </p:val>
                                            </p:tav>
                                          </p:tavLst>
                                        </p:anim>
                                        <p:animEffect transition="in" filter="fade">
                                          <p:cBhvr>
                                            <p:cTn id="49" dur="500"/>
                                            <p:tgtEl>
                                              <p:spTgt spid="35"/>
                                            </p:tgtEl>
                                          </p:cBhvr>
                                        </p:animEffect>
                                      </p:childTnLst>
                                    </p:cTn>
                                  </p:par>
                                  <p:par>
                                    <p:cTn id="50" presetID="31" presetClass="entr" presetSubtype="0" fill="hold" grpId="0" nodeType="withEffect">
                                      <p:stCondLst>
                                        <p:cond delay="600"/>
                                      </p:stCondLst>
                                      <p:childTnLst>
                                        <p:set>
                                          <p:cBhvr>
                                            <p:cTn id="51" dur="1" fill="hold">
                                              <p:stCondLst>
                                                <p:cond delay="0"/>
                                              </p:stCondLst>
                                            </p:cTn>
                                            <p:tgtEl>
                                              <p:spTgt spid="37"/>
                                            </p:tgtEl>
                                            <p:attrNameLst>
                                              <p:attrName>style.visibility</p:attrName>
                                            </p:attrNameLst>
                                          </p:cBhvr>
                                          <p:to>
                                            <p:strVal val="visible"/>
                                          </p:to>
                                        </p:set>
                                        <p:anim calcmode="lin" valueType="num">
                                          <p:cBhvr>
                                            <p:cTn id="52" dur="500" fill="hold"/>
                                            <p:tgtEl>
                                              <p:spTgt spid="37"/>
                                            </p:tgtEl>
                                            <p:attrNameLst>
                                              <p:attrName>ppt_w</p:attrName>
                                            </p:attrNameLst>
                                          </p:cBhvr>
                                          <p:tavLst>
                                            <p:tav tm="0">
                                              <p:val>
                                                <p:fltVal val="0"/>
                                              </p:val>
                                            </p:tav>
                                            <p:tav tm="100000">
                                              <p:val>
                                                <p:strVal val="#ppt_w"/>
                                              </p:val>
                                            </p:tav>
                                          </p:tavLst>
                                        </p:anim>
                                        <p:anim calcmode="lin" valueType="num">
                                          <p:cBhvr>
                                            <p:cTn id="53" dur="500" fill="hold"/>
                                            <p:tgtEl>
                                              <p:spTgt spid="37"/>
                                            </p:tgtEl>
                                            <p:attrNameLst>
                                              <p:attrName>ppt_h</p:attrName>
                                            </p:attrNameLst>
                                          </p:cBhvr>
                                          <p:tavLst>
                                            <p:tav tm="0">
                                              <p:val>
                                                <p:fltVal val="0"/>
                                              </p:val>
                                            </p:tav>
                                            <p:tav tm="100000">
                                              <p:val>
                                                <p:strVal val="#ppt_h"/>
                                              </p:val>
                                            </p:tav>
                                          </p:tavLst>
                                        </p:anim>
                                        <p:anim calcmode="lin" valueType="num">
                                          <p:cBhvr>
                                            <p:cTn id="54" dur="500" fill="hold"/>
                                            <p:tgtEl>
                                              <p:spTgt spid="37"/>
                                            </p:tgtEl>
                                            <p:attrNameLst>
                                              <p:attrName>style.rotation</p:attrName>
                                            </p:attrNameLst>
                                          </p:cBhvr>
                                          <p:tavLst>
                                            <p:tav tm="0">
                                              <p:val>
                                                <p:fltVal val="90"/>
                                              </p:val>
                                            </p:tav>
                                            <p:tav tm="100000">
                                              <p:val>
                                                <p:fltVal val="0"/>
                                              </p:val>
                                            </p:tav>
                                          </p:tavLst>
                                        </p:anim>
                                        <p:animEffect transition="in" filter="fade">
                                          <p:cBhvr>
                                            <p:cTn id="55" dur="500"/>
                                            <p:tgtEl>
                                              <p:spTgt spid="37"/>
                                            </p:tgtEl>
                                          </p:cBhvr>
                                        </p:animEffect>
                                      </p:childTnLst>
                                    </p:cTn>
                                  </p:par>
                                  <p:par>
                                    <p:cTn id="56" presetID="31" presetClass="entr" presetSubtype="0" fill="hold" grpId="0" nodeType="withEffect">
                                      <p:stCondLst>
                                        <p:cond delay="700"/>
                                      </p:stCondLst>
                                      <p:childTnLst>
                                        <p:set>
                                          <p:cBhvr>
                                            <p:cTn id="57" dur="1" fill="hold">
                                              <p:stCondLst>
                                                <p:cond delay="0"/>
                                              </p:stCondLst>
                                            </p:cTn>
                                            <p:tgtEl>
                                              <p:spTgt spid="36"/>
                                            </p:tgtEl>
                                            <p:attrNameLst>
                                              <p:attrName>style.visibility</p:attrName>
                                            </p:attrNameLst>
                                          </p:cBhvr>
                                          <p:to>
                                            <p:strVal val="visible"/>
                                          </p:to>
                                        </p:set>
                                        <p:anim calcmode="lin" valueType="num">
                                          <p:cBhvr>
                                            <p:cTn id="58" dur="500" fill="hold"/>
                                            <p:tgtEl>
                                              <p:spTgt spid="36"/>
                                            </p:tgtEl>
                                            <p:attrNameLst>
                                              <p:attrName>ppt_w</p:attrName>
                                            </p:attrNameLst>
                                          </p:cBhvr>
                                          <p:tavLst>
                                            <p:tav tm="0">
                                              <p:val>
                                                <p:fltVal val="0"/>
                                              </p:val>
                                            </p:tav>
                                            <p:tav tm="100000">
                                              <p:val>
                                                <p:strVal val="#ppt_w"/>
                                              </p:val>
                                            </p:tav>
                                          </p:tavLst>
                                        </p:anim>
                                        <p:anim calcmode="lin" valueType="num">
                                          <p:cBhvr>
                                            <p:cTn id="59" dur="500" fill="hold"/>
                                            <p:tgtEl>
                                              <p:spTgt spid="36"/>
                                            </p:tgtEl>
                                            <p:attrNameLst>
                                              <p:attrName>ppt_h</p:attrName>
                                            </p:attrNameLst>
                                          </p:cBhvr>
                                          <p:tavLst>
                                            <p:tav tm="0">
                                              <p:val>
                                                <p:fltVal val="0"/>
                                              </p:val>
                                            </p:tav>
                                            <p:tav tm="100000">
                                              <p:val>
                                                <p:strVal val="#ppt_h"/>
                                              </p:val>
                                            </p:tav>
                                          </p:tavLst>
                                        </p:anim>
                                        <p:anim calcmode="lin" valueType="num">
                                          <p:cBhvr>
                                            <p:cTn id="60" dur="500" fill="hold"/>
                                            <p:tgtEl>
                                              <p:spTgt spid="36"/>
                                            </p:tgtEl>
                                            <p:attrNameLst>
                                              <p:attrName>style.rotation</p:attrName>
                                            </p:attrNameLst>
                                          </p:cBhvr>
                                          <p:tavLst>
                                            <p:tav tm="0">
                                              <p:val>
                                                <p:fltVal val="90"/>
                                              </p:val>
                                            </p:tav>
                                            <p:tav tm="100000">
                                              <p:val>
                                                <p:fltVal val="0"/>
                                              </p:val>
                                            </p:tav>
                                          </p:tavLst>
                                        </p:anim>
                                        <p:animEffect transition="in" filter="fade">
                                          <p:cBhvr>
                                            <p:cTn id="61" dur="500"/>
                                            <p:tgtEl>
                                              <p:spTgt spid="36"/>
                                            </p:tgtEl>
                                          </p:cBhvr>
                                        </p:animEffect>
                                      </p:childTnLst>
                                    </p:cTn>
                                  </p:par>
                                </p:childTnLst>
                              </p:cTn>
                            </p:par>
                            <p:par>
                              <p:cTn id="62" fill="hold">
                                <p:stCondLst>
                                  <p:cond delay="3200"/>
                                </p:stCondLst>
                                <p:childTnLst>
                                  <p:par>
                                    <p:cTn id="63" presetID="22" presetClass="entr" presetSubtype="8"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wipe(left)">
                                          <p:cBhvr>
                                            <p:cTn id="65" dur="1000"/>
                                            <p:tgtEl>
                                              <p:spTgt spid="9"/>
                                            </p:tgtEl>
                                          </p:cBhvr>
                                        </p:animEffect>
                                      </p:childTnLst>
                                    </p:cTn>
                                  </p:par>
                                </p:childTnLst>
                              </p:cTn>
                            </p:par>
                            <p:par>
                              <p:cTn id="66" fill="hold">
                                <p:stCondLst>
                                  <p:cond delay="4200"/>
                                </p:stCondLst>
                                <p:childTnLst>
                                  <p:par>
                                    <p:cTn id="67" presetID="22" presetClass="entr" presetSubtype="2" fill="hold" grpId="0" nodeType="afterEffect">
                                      <p:stCondLst>
                                        <p:cond delay="0"/>
                                      </p:stCondLst>
                                      <p:childTnLst>
                                        <p:set>
                                          <p:cBhvr>
                                            <p:cTn id="68" dur="1" fill="hold">
                                              <p:stCondLst>
                                                <p:cond delay="0"/>
                                              </p:stCondLst>
                                            </p:cTn>
                                            <p:tgtEl>
                                              <p:spTgt spid="5"/>
                                            </p:tgtEl>
                                            <p:attrNameLst>
                                              <p:attrName>style.visibility</p:attrName>
                                            </p:attrNameLst>
                                          </p:cBhvr>
                                          <p:to>
                                            <p:strVal val="visible"/>
                                          </p:to>
                                        </p:set>
                                        <p:animEffect transition="in" filter="wipe(right)">
                                          <p:cBhvr>
                                            <p:cTn id="69" dur="500"/>
                                            <p:tgtEl>
                                              <p:spTgt spid="5"/>
                                            </p:tgtEl>
                                          </p:cBhvr>
                                        </p:animEffect>
                                      </p:childTnLst>
                                    </p:cTn>
                                  </p:par>
                                  <p:par>
                                    <p:cTn id="70" presetID="22" presetClass="entr" presetSubtype="2" fill="hold" grpId="0" nodeType="withEffect">
                                      <p:stCondLst>
                                        <p:cond delay="200"/>
                                      </p:stCondLst>
                                      <p:childTnLst>
                                        <p:set>
                                          <p:cBhvr>
                                            <p:cTn id="71" dur="1" fill="hold">
                                              <p:stCondLst>
                                                <p:cond delay="0"/>
                                              </p:stCondLst>
                                            </p:cTn>
                                            <p:tgtEl>
                                              <p:spTgt spid="6"/>
                                            </p:tgtEl>
                                            <p:attrNameLst>
                                              <p:attrName>style.visibility</p:attrName>
                                            </p:attrNameLst>
                                          </p:cBhvr>
                                          <p:to>
                                            <p:strVal val="visible"/>
                                          </p:to>
                                        </p:set>
                                        <p:animEffect transition="in" filter="wipe(right)">
                                          <p:cBhvr>
                                            <p:cTn id="72" dur="500"/>
                                            <p:tgtEl>
                                              <p:spTgt spid="6"/>
                                            </p:tgtEl>
                                          </p:cBhvr>
                                        </p:animEffect>
                                      </p:childTnLst>
                                    </p:cTn>
                                  </p:par>
                                  <p:par>
                                    <p:cTn id="73" presetID="22" presetClass="entr" presetSubtype="2" fill="hold" grpId="0" nodeType="withEffect">
                                      <p:stCondLst>
                                        <p:cond delay="400"/>
                                      </p:stCondLst>
                                      <p:childTnLst>
                                        <p:set>
                                          <p:cBhvr>
                                            <p:cTn id="74" dur="1" fill="hold">
                                              <p:stCondLst>
                                                <p:cond delay="0"/>
                                              </p:stCondLst>
                                            </p:cTn>
                                            <p:tgtEl>
                                              <p:spTgt spid="7"/>
                                            </p:tgtEl>
                                            <p:attrNameLst>
                                              <p:attrName>style.visibility</p:attrName>
                                            </p:attrNameLst>
                                          </p:cBhvr>
                                          <p:to>
                                            <p:strVal val="visible"/>
                                          </p:to>
                                        </p:set>
                                        <p:animEffect transition="in" filter="wipe(right)">
                                          <p:cBhvr>
                                            <p:cTn id="75" dur="500"/>
                                            <p:tgtEl>
                                              <p:spTgt spid="7"/>
                                            </p:tgtEl>
                                          </p:cBhvr>
                                        </p:animEffect>
                                      </p:childTnLst>
                                    </p:cTn>
                                  </p:par>
                                  <p:par>
                                    <p:cTn id="76" presetID="22" presetClass="entr" presetSubtype="2" fill="hold" grpId="0" nodeType="withEffect">
                                      <p:stCondLst>
                                        <p:cond delay="600"/>
                                      </p:stCondLst>
                                      <p:childTnLst>
                                        <p:set>
                                          <p:cBhvr>
                                            <p:cTn id="77" dur="1" fill="hold">
                                              <p:stCondLst>
                                                <p:cond delay="0"/>
                                              </p:stCondLst>
                                            </p:cTn>
                                            <p:tgtEl>
                                              <p:spTgt spid="8"/>
                                            </p:tgtEl>
                                            <p:attrNameLst>
                                              <p:attrName>style.visibility</p:attrName>
                                            </p:attrNameLst>
                                          </p:cBhvr>
                                          <p:to>
                                            <p:strVal val="visible"/>
                                          </p:to>
                                        </p:set>
                                        <p:animEffect transition="in" filter="wipe(right)">
                                          <p:cBhvr>
                                            <p:cTn id="7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animBg="1"/>
          <p:bldP spid="30" grpId="0" animBg="1"/>
          <p:bldP spid="31" grpId="0" animBg="1"/>
          <p:bldP spid="32" grpId="0" animBg="1"/>
          <p:bldP spid="33" grpId="0" animBg="1"/>
          <p:bldP spid="34" grpId="0" animBg="1"/>
          <p:bldP spid="35" grpId="0" animBg="1"/>
          <p:bldP spid="36" grpId="0" animBg="1"/>
          <p:bldP spid="3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300" fill="hold"/>
                                            <p:tgtEl>
                                              <p:spTgt spid="71"/>
                                            </p:tgtEl>
                                            <p:attrNameLst>
                                              <p:attrName>ppt_x</p:attrName>
                                            </p:attrNameLst>
                                          </p:cBhvr>
                                          <p:tavLst>
                                            <p:tav tm="0">
                                              <p:val>
                                                <p:strVal val="0-#ppt_w/2"/>
                                              </p:val>
                                            </p:tav>
                                            <p:tav tm="100000">
                                              <p:val>
                                                <p:strVal val="#ppt_x"/>
                                              </p:val>
                                            </p:tav>
                                          </p:tavLst>
                                        </p:anim>
                                        <p:anim calcmode="lin" valueType="num">
                                          <p:cBhvr additive="base">
                                            <p:cTn id="8" dur="300" fill="hold"/>
                                            <p:tgtEl>
                                              <p:spTgt spid="71"/>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grpId="0" nodeType="afterEffect">
                                      <p:stCondLst>
                                        <p:cond delay="0"/>
                                      </p:stCondLst>
                                      <p:childTnLst>
                                        <p:set>
                                          <p:cBhvr>
                                            <p:cTn id="11" dur="1" fill="hold">
                                              <p:stCondLst>
                                                <p:cond delay="0"/>
                                              </p:stCondLst>
                                            </p:cTn>
                                            <p:tgtEl>
                                              <p:spTgt spid="72"/>
                                            </p:tgtEl>
                                            <p:attrNameLst>
                                              <p:attrName>style.visibility</p:attrName>
                                            </p:attrNameLst>
                                          </p:cBhvr>
                                          <p:to>
                                            <p:strVal val="visible"/>
                                          </p:to>
                                        </p:set>
                                        <p:anim calcmode="lin" valueType="num">
                                          <p:cBhvr additive="base">
                                            <p:cTn id="12" dur="300" fill="hold"/>
                                            <p:tgtEl>
                                              <p:spTgt spid="72"/>
                                            </p:tgtEl>
                                            <p:attrNameLst>
                                              <p:attrName>ppt_x</p:attrName>
                                            </p:attrNameLst>
                                          </p:cBhvr>
                                          <p:tavLst>
                                            <p:tav tm="0">
                                              <p:val>
                                                <p:strVal val="0-#ppt_w/2"/>
                                              </p:val>
                                            </p:tav>
                                            <p:tav tm="100000">
                                              <p:val>
                                                <p:strVal val="#ppt_x"/>
                                              </p:val>
                                            </p:tav>
                                          </p:tavLst>
                                        </p:anim>
                                        <p:anim calcmode="lin" valueType="num">
                                          <p:cBhvr additive="base">
                                            <p:cTn id="13" dur="300" fill="hold"/>
                                            <p:tgtEl>
                                              <p:spTgt spid="72"/>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70"/>
                                            </p:tgtEl>
                                            <p:attrNameLst>
                                              <p:attrName>style.visibility</p:attrName>
                                            </p:attrNameLst>
                                          </p:cBhvr>
                                          <p:to>
                                            <p:strVal val="visible"/>
                                          </p:to>
                                        </p:set>
                                        <p:anim calcmode="lin" valueType="num">
                                          <p:cBhvr>
                                            <p:cTn id="17" dur="4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18" dur="400" fill="hold"/>
                                            <p:tgtEl>
                                              <p:spTgt spid="70"/>
                                            </p:tgtEl>
                                            <p:attrNameLst>
                                              <p:attrName>ppt_y</p:attrName>
                                            </p:attrNameLst>
                                          </p:cBhvr>
                                          <p:tavLst>
                                            <p:tav tm="0">
                                              <p:val>
                                                <p:strVal val="#ppt_y"/>
                                              </p:val>
                                            </p:tav>
                                            <p:tav tm="100000">
                                              <p:val>
                                                <p:strVal val="#ppt_y"/>
                                              </p:val>
                                            </p:tav>
                                          </p:tavLst>
                                        </p:anim>
                                        <p:anim calcmode="lin" valueType="num">
                                          <p:cBhvr>
                                            <p:cTn id="19" dur="4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20" dur="4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21" dur="400" tmFilter="0,0; .5, 1; 1, 1"/>
                                            <p:tgtEl>
                                              <p:spTgt spid="70"/>
                                            </p:tgtEl>
                                          </p:cBhvr>
                                        </p:animEffect>
                                      </p:childTnLst>
                                    </p:cTn>
                                  </p:par>
                                </p:childTnLst>
                              </p:cTn>
                            </p:par>
                            <p:par>
                              <p:cTn id="22" fill="hold">
                                <p:stCondLst>
                                  <p:cond delay="1240"/>
                                </p:stCondLst>
                                <p:childTnLst>
                                  <p:par>
                                    <p:cTn id="23" presetID="2" presetClass="entr" presetSubtype="4" accel="6100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1300" fill="hold"/>
                                            <p:tgtEl>
                                              <p:spTgt spid="10"/>
                                            </p:tgtEl>
                                            <p:attrNameLst>
                                              <p:attrName>ppt_x</p:attrName>
                                            </p:attrNameLst>
                                          </p:cBhvr>
                                          <p:tavLst>
                                            <p:tav tm="0">
                                              <p:val>
                                                <p:strVal val="#ppt_x"/>
                                              </p:val>
                                            </p:tav>
                                            <p:tav tm="100000">
                                              <p:val>
                                                <p:strVal val="#ppt_x"/>
                                              </p:val>
                                            </p:tav>
                                          </p:tavLst>
                                        </p:anim>
                                        <p:anim calcmode="lin" valueType="num">
                                          <p:cBhvr additive="base">
                                            <p:cTn id="26" dur="1300" fill="hold"/>
                                            <p:tgtEl>
                                              <p:spTgt spid="10"/>
                                            </p:tgtEl>
                                            <p:attrNameLst>
                                              <p:attrName>ppt_y</p:attrName>
                                            </p:attrNameLst>
                                          </p:cBhvr>
                                          <p:tavLst>
                                            <p:tav tm="0">
                                              <p:val>
                                                <p:strVal val="1+#ppt_h/2"/>
                                              </p:val>
                                            </p:tav>
                                            <p:tav tm="100000">
                                              <p:val>
                                                <p:strVal val="#ppt_y"/>
                                              </p:val>
                                            </p:tav>
                                          </p:tavLst>
                                        </p:anim>
                                      </p:childTnLst>
                                    </p:cTn>
                                  </p:par>
                                  <p:par>
                                    <p:cTn id="27" presetID="2" presetClass="entr" presetSubtype="1" accel="61000" fill="hold" nodeType="withEffect">
                                      <p:stCondLst>
                                        <p:cond delay="10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1300" fill="hold"/>
                                            <p:tgtEl>
                                              <p:spTgt spid="15"/>
                                            </p:tgtEl>
                                            <p:attrNameLst>
                                              <p:attrName>ppt_x</p:attrName>
                                            </p:attrNameLst>
                                          </p:cBhvr>
                                          <p:tavLst>
                                            <p:tav tm="0">
                                              <p:val>
                                                <p:strVal val="#ppt_x"/>
                                              </p:val>
                                            </p:tav>
                                            <p:tav tm="100000">
                                              <p:val>
                                                <p:strVal val="#ppt_x"/>
                                              </p:val>
                                            </p:tav>
                                          </p:tavLst>
                                        </p:anim>
                                        <p:anim calcmode="lin" valueType="num">
                                          <p:cBhvr additive="base">
                                            <p:cTn id="30" dur="1300" fill="hold"/>
                                            <p:tgtEl>
                                              <p:spTgt spid="15"/>
                                            </p:tgtEl>
                                            <p:attrNameLst>
                                              <p:attrName>ppt_y</p:attrName>
                                            </p:attrNameLst>
                                          </p:cBhvr>
                                          <p:tavLst>
                                            <p:tav tm="0">
                                              <p:val>
                                                <p:strVal val="0-#ppt_h/2"/>
                                              </p:val>
                                            </p:tav>
                                            <p:tav tm="100000">
                                              <p:val>
                                                <p:strVal val="#ppt_y"/>
                                              </p:val>
                                            </p:tav>
                                          </p:tavLst>
                                        </p:anim>
                                      </p:childTnLst>
                                    </p:cTn>
                                  </p:par>
                                  <p:par>
                                    <p:cTn id="31" presetID="2" presetClass="entr" presetSubtype="1" accel="61000" fill="hold" nodeType="withEffect">
                                      <p:stCondLst>
                                        <p:cond delay="200"/>
                                      </p:stCondLst>
                                      <p:childTnLst>
                                        <p:set>
                                          <p:cBhvr>
                                            <p:cTn id="32" dur="1" fill="hold">
                                              <p:stCondLst>
                                                <p:cond delay="0"/>
                                              </p:stCondLst>
                                            </p:cTn>
                                            <p:tgtEl>
                                              <p:spTgt spid="20"/>
                                            </p:tgtEl>
                                            <p:attrNameLst>
                                              <p:attrName>style.visibility</p:attrName>
                                            </p:attrNameLst>
                                          </p:cBhvr>
                                          <p:to>
                                            <p:strVal val="visible"/>
                                          </p:to>
                                        </p:set>
                                        <p:anim calcmode="lin" valueType="num">
                                          <p:cBhvr additive="base">
                                            <p:cTn id="33" dur="1300" fill="hold"/>
                                            <p:tgtEl>
                                              <p:spTgt spid="20"/>
                                            </p:tgtEl>
                                            <p:attrNameLst>
                                              <p:attrName>ppt_x</p:attrName>
                                            </p:attrNameLst>
                                          </p:cBhvr>
                                          <p:tavLst>
                                            <p:tav tm="0">
                                              <p:val>
                                                <p:strVal val="#ppt_x"/>
                                              </p:val>
                                            </p:tav>
                                            <p:tav tm="100000">
                                              <p:val>
                                                <p:strVal val="#ppt_x"/>
                                              </p:val>
                                            </p:tav>
                                          </p:tavLst>
                                        </p:anim>
                                        <p:anim calcmode="lin" valueType="num">
                                          <p:cBhvr additive="base">
                                            <p:cTn id="34" dur="1300" fill="hold"/>
                                            <p:tgtEl>
                                              <p:spTgt spid="20"/>
                                            </p:tgtEl>
                                            <p:attrNameLst>
                                              <p:attrName>ppt_y</p:attrName>
                                            </p:attrNameLst>
                                          </p:cBhvr>
                                          <p:tavLst>
                                            <p:tav tm="0">
                                              <p:val>
                                                <p:strVal val="0-#ppt_h/2"/>
                                              </p:val>
                                            </p:tav>
                                            <p:tav tm="100000">
                                              <p:val>
                                                <p:strVal val="#ppt_y"/>
                                              </p:val>
                                            </p:tav>
                                          </p:tavLst>
                                        </p:anim>
                                      </p:childTnLst>
                                    </p:cTn>
                                  </p:par>
                                  <p:par>
                                    <p:cTn id="35" presetID="2" presetClass="entr" presetSubtype="4" accel="61000" fill="hold" nodeType="withEffect">
                                      <p:stCondLst>
                                        <p:cond delay="3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300" fill="hold"/>
                                            <p:tgtEl>
                                              <p:spTgt spid="25"/>
                                            </p:tgtEl>
                                            <p:attrNameLst>
                                              <p:attrName>ppt_x</p:attrName>
                                            </p:attrNameLst>
                                          </p:cBhvr>
                                          <p:tavLst>
                                            <p:tav tm="0">
                                              <p:val>
                                                <p:strVal val="#ppt_x"/>
                                              </p:val>
                                            </p:tav>
                                            <p:tav tm="100000">
                                              <p:val>
                                                <p:strVal val="#ppt_x"/>
                                              </p:val>
                                            </p:tav>
                                          </p:tavLst>
                                        </p:anim>
                                        <p:anim calcmode="lin" valueType="num">
                                          <p:cBhvr additive="base">
                                            <p:cTn id="38" dur="1300" fill="hold"/>
                                            <p:tgtEl>
                                              <p:spTgt spid="25"/>
                                            </p:tgtEl>
                                            <p:attrNameLst>
                                              <p:attrName>ppt_y</p:attrName>
                                            </p:attrNameLst>
                                          </p:cBhvr>
                                          <p:tavLst>
                                            <p:tav tm="0">
                                              <p:val>
                                                <p:strVal val="1+#ppt_h/2"/>
                                              </p:val>
                                            </p:tav>
                                            <p:tav tm="100000">
                                              <p:val>
                                                <p:strVal val="#ppt_y"/>
                                              </p:val>
                                            </p:tav>
                                          </p:tavLst>
                                        </p:anim>
                                      </p:childTnLst>
                                    </p:cTn>
                                  </p:par>
                                </p:childTnLst>
                              </p:cTn>
                            </p:par>
                            <p:par>
                              <p:cTn id="39" fill="hold">
                                <p:stCondLst>
                                  <p:cond delay="2840"/>
                                </p:stCondLst>
                                <p:childTnLst>
                                  <p:par>
                                    <p:cTn id="40" presetID="2" presetClass="entr" presetSubtype="4" accel="46154" fill="hold" grpId="0" nodeType="after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1300" fill="hold"/>
                                            <p:tgtEl>
                                              <p:spTgt spid="30"/>
                                            </p:tgtEl>
                                            <p:attrNameLst>
                                              <p:attrName>ppt_x</p:attrName>
                                            </p:attrNameLst>
                                          </p:cBhvr>
                                          <p:tavLst>
                                            <p:tav tm="0">
                                              <p:val>
                                                <p:strVal val="#ppt_x"/>
                                              </p:val>
                                            </p:tav>
                                            <p:tav tm="100000">
                                              <p:val>
                                                <p:strVal val="#ppt_x"/>
                                              </p:val>
                                            </p:tav>
                                          </p:tavLst>
                                        </p:anim>
                                        <p:anim calcmode="lin" valueType="num">
                                          <p:cBhvr additive="base">
                                            <p:cTn id="43" dur="1300" fill="hold"/>
                                            <p:tgtEl>
                                              <p:spTgt spid="30"/>
                                            </p:tgtEl>
                                            <p:attrNameLst>
                                              <p:attrName>ppt_y</p:attrName>
                                            </p:attrNameLst>
                                          </p:cBhvr>
                                          <p:tavLst>
                                            <p:tav tm="0">
                                              <p:val>
                                                <p:strVal val="1+#ppt_h/2"/>
                                              </p:val>
                                            </p:tav>
                                            <p:tav tm="100000">
                                              <p:val>
                                                <p:strVal val="#ppt_y"/>
                                              </p:val>
                                            </p:tav>
                                          </p:tavLst>
                                        </p:anim>
                                      </p:childTnLst>
                                    </p:cTn>
                                  </p:par>
                                  <p:par>
                                    <p:cTn id="44" presetID="2" presetClass="entr" presetSubtype="1" accel="46154" fill="hold" grpId="0" nodeType="withEffect">
                                      <p:stCondLst>
                                        <p:cond delay="100"/>
                                      </p:stCondLst>
                                      <p:childTnLst>
                                        <p:set>
                                          <p:cBhvr>
                                            <p:cTn id="45" dur="1" fill="hold">
                                              <p:stCondLst>
                                                <p:cond delay="0"/>
                                              </p:stCondLst>
                                            </p:cTn>
                                            <p:tgtEl>
                                              <p:spTgt spid="31"/>
                                            </p:tgtEl>
                                            <p:attrNameLst>
                                              <p:attrName>style.visibility</p:attrName>
                                            </p:attrNameLst>
                                          </p:cBhvr>
                                          <p:to>
                                            <p:strVal val="visible"/>
                                          </p:to>
                                        </p:set>
                                        <p:anim calcmode="lin" valueType="num">
                                          <p:cBhvr additive="base">
                                            <p:cTn id="46" dur="1300" fill="hold"/>
                                            <p:tgtEl>
                                              <p:spTgt spid="31"/>
                                            </p:tgtEl>
                                            <p:attrNameLst>
                                              <p:attrName>ppt_x</p:attrName>
                                            </p:attrNameLst>
                                          </p:cBhvr>
                                          <p:tavLst>
                                            <p:tav tm="0">
                                              <p:val>
                                                <p:strVal val="#ppt_x"/>
                                              </p:val>
                                            </p:tav>
                                            <p:tav tm="100000">
                                              <p:val>
                                                <p:strVal val="#ppt_x"/>
                                              </p:val>
                                            </p:tav>
                                          </p:tavLst>
                                        </p:anim>
                                        <p:anim calcmode="lin" valueType="num">
                                          <p:cBhvr additive="base">
                                            <p:cTn id="47" dur="1300" fill="hold"/>
                                            <p:tgtEl>
                                              <p:spTgt spid="31"/>
                                            </p:tgtEl>
                                            <p:attrNameLst>
                                              <p:attrName>ppt_y</p:attrName>
                                            </p:attrNameLst>
                                          </p:cBhvr>
                                          <p:tavLst>
                                            <p:tav tm="0">
                                              <p:val>
                                                <p:strVal val="0-#ppt_h/2"/>
                                              </p:val>
                                            </p:tav>
                                            <p:tav tm="100000">
                                              <p:val>
                                                <p:strVal val="#ppt_y"/>
                                              </p:val>
                                            </p:tav>
                                          </p:tavLst>
                                        </p:anim>
                                      </p:childTnLst>
                                    </p:cTn>
                                  </p:par>
                                  <p:par>
                                    <p:cTn id="48" presetID="2" presetClass="entr" presetSubtype="4" accel="46154" fill="hold" grpId="0" nodeType="withEffect">
                                      <p:stCondLst>
                                        <p:cond delay="20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1300" fill="hold"/>
                                            <p:tgtEl>
                                              <p:spTgt spid="32"/>
                                            </p:tgtEl>
                                            <p:attrNameLst>
                                              <p:attrName>ppt_x</p:attrName>
                                            </p:attrNameLst>
                                          </p:cBhvr>
                                          <p:tavLst>
                                            <p:tav tm="0">
                                              <p:val>
                                                <p:strVal val="#ppt_x"/>
                                              </p:val>
                                            </p:tav>
                                            <p:tav tm="100000">
                                              <p:val>
                                                <p:strVal val="#ppt_x"/>
                                              </p:val>
                                            </p:tav>
                                          </p:tavLst>
                                        </p:anim>
                                        <p:anim calcmode="lin" valueType="num">
                                          <p:cBhvr additive="base">
                                            <p:cTn id="51" dur="1300" fill="hold"/>
                                            <p:tgtEl>
                                              <p:spTgt spid="32"/>
                                            </p:tgtEl>
                                            <p:attrNameLst>
                                              <p:attrName>ppt_y</p:attrName>
                                            </p:attrNameLst>
                                          </p:cBhvr>
                                          <p:tavLst>
                                            <p:tav tm="0">
                                              <p:val>
                                                <p:strVal val="1+#ppt_h/2"/>
                                              </p:val>
                                            </p:tav>
                                            <p:tav tm="100000">
                                              <p:val>
                                                <p:strVal val="#ppt_y"/>
                                              </p:val>
                                            </p:tav>
                                          </p:tavLst>
                                        </p:anim>
                                      </p:childTnLst>
                                    </p:cTn>
                                  </p:par>
                                  <p:par>
                                    <p:cTn id="52" presetID="2" presetClass="entr" presetSubtype="1" accel="46154" fill="hold" grpId="0" nodeType="withEffect">
                                      <p:stCondLst>
                                        <p:cond delay="300"/>
                                      </p:stCondLst>
                                      <p:childTnLst>
                                        <p:set>
                                          <p:cBhvr>
                                            <p:cTn id="53" dur="1" fill="hold">
                                              <p:stCondLst>
                                                <p:cond delay="0"/>
                                              </p:stCondLst>
                                            </p:cTn>
                                            <p:tgtEl>
                                              <p:spTgt spid="33"/>
                                            </p:tgtEl>
                                            <p:attrNameLst>
                                              <p:attrName>style.visibility</p:attrName>
                                            </p:attrNameLst>
                                          </p:cBhvr>
                                          <p:to>
                                            <p:strVal val="visible"/>
                                          </p:to>
                                        </p:set>
                                        <p:anim calcmode="lin" valueType="num">
                                          <p:cBhvr additive="base">
                                            <p:cTn id="54" dur="1300" fill="hold"/>
                                            <p:tgtEl>
                                              <p:spTgt spid="33"/>
                                            </p:tgtEl>
                                            <p:attrNameLst>
                                              <p:attrName>ppt_x</p:attrName>
                                            </p:attrNameLst>
                                          </p:cBhvr>
                                          <p:tavLst>
                                            <p:tav tm="0">
                                              <p:val>
                                                <p:strVal val="#ppt_x"/>
                                              </p:val>
                                            </p:tav>
                                            <p:tav tm="100000">
                                              <p:val>
                                                <p:strVal val="#ppt_x"/>
                                              </p:val>
                                            </p:tav>
                                          </p:tavLst>
                                        </p:anim>
                                        <p:anim calcmode="lin" valueType="num">
                                          <p:cBhvr additive="base">
                                            <p:cTn id="55" dur="1300" fill="hold"/>
                                            <p:tgtEl>
                                              <p:spTgt spid="33"/>
                                            </p:tgtEl>
                                            <p:attrNameLst>
                                              <p:attrName>ppt_y</p:attrName>
                                            </p:attrNameLst>
                                          </p:cBhvr>
                                          <p:tavLst>
                                            <p:tav tm="0">
                                              <p:val>
                                                <p:strVal val="0-#ppt_h/2"/>
                                              </p:val>
                                            </p:tav>
                                            <p:tav tm="100000">
                                              <p:val>
                                                <p:strVal val="#ppt_y"/>
                                              </p:val>
                                            </p:tav>
                                          </p:tavLst>
                                        </p:anim>
                                      </p:childTnLst>
                                    </p:cTn>
                                  </p:par>
                                  <p:par>
                                    <p:cTn id="56" presetID="31" presetClass="entr" presetSubtype="0" fill="hold" grpId="0" nodeType="withEffect">
                                      <p:stCondLst>
                                        <p:cond delay="400"/>
                                      </p:stCondLst>
                                      <p:childTnLst>
                                        <p:set>
                                          <p:cBhvr>
                                            <p:cTn id="57" dur="1" fill="hold">
                                              <p:stCondLst>
                                                <p:cond delay="0"/>
                                              </p:stCondLst>
                                            </p:cTn>
                                            <p:tgtEl>
                                              <p:spTgt spid="34"/>
                                            </p:tgtEl>
                                            <p:attrNameLst>
                                              <p:attrName>style.visibility</p:attrName>
                                            </p:attrNameLst>
                                          </p:cBhvr>
                                          <p:to>
                                            <p:strVal val="visible"/>
                                          </p:to>
                                        </p:set>
                                        <p:anim calcmode="lin" valueType="num">
                                          <p:cBhvr>
                                            <p:cTn id="58" dur="500" fill="hold"/>
                                            <p:tgtEl>
                                              <p:spTgt spid="34"/>
                                            </p:tgtEl>
                                            <p:attrNameLst>
                                              <p:attrName>ppt_w</p:attrName>
                                            </p:attrNameLst>
                                          </p:cBhvr>
                                          <p:tavLst>
                                            <p:tav tm="0">
                                              <p:val>
                                                <p:fltVal val="0"/>
                                              </p:val>
                                            </p:tav>
                                            <p:tav tm="100000">
                                              <p:val>
                                                <p:strVal val="#ppt_w"/>
                                              </p:val>
                                            </p:tav>
                                          </p:tavLst>
                                        </p:anim>
                                        <p:anim calcmode="lin" valueType="num">
                                          <p:cBhvr>
                                            <p:cTn id="59" dur="500" fill="hold"/>
                                            <p:tgtEl>
                                              <p:spTgt spid="34"/>
                                            </p:tgtEl>
                                            <p:attrNameLst>
                                              <p:attrName>ppt_h</p:attrName>
                                            </p:attrNameLst>
                                          </p:cBhvr>
                                          <p:tavLst>
                                            <p:tav tm="0">
                                              <p:val>
                                                <p:fltVal val="0"/>
                                              </p:val>
                                            </p:tav>
                                            <p:tav tm="100000">
                                              <p:val>
                                                <p:strVal val="#ppt_h"/>
                                              </p:val>
                                            </p:tav>
                                          </p:tavLst>
                                        </p:anim>
                                        <p:anim calcmode="lin" valueType="num">
                                          <p:cBhvr>
                                            <p:cTn id="60" dur="500" fill="hold"/>
                                            <p:tgtEl>
                                              <p:spTgt spid="34"/>
                                            </p:tgtEl>
                                            <p:attrNameLst>
                                              <p:attrName>style.rotation</p:attrName>
                                            </p:attrNameLst>
                                          </p:cBhvr>
                                          <p:tavLst>
                                            <p:tav tm="0">
                                              <p:val>
                                                <p:fltVal val="90"/>
                                              </p:val>
                                            </p:tav>
                                            <p:tav tm="100000">
                                              <p:val>
                                                <p:fltVal val="0"/>
                                              </p:val>
                                            </p:tav>
                                          </p:tavLst>
                                        </p:anim>
                                        <p:animEffect transition="in" filter="fade">
                                          <p:cBhvr>
                                            <p:cTn id="61" dur="500"/>
                                            <p:tgtEl>
                                              <p:spTgt spid="34"/>
                                            </p:tgtEl>
                                          </p:cBhvr>
                                        </p:animEffect>
                                      </p:childTnLst>
                                    </p:cTn>
                                  </p:par>
                                  <p:par>
                                    <p:cTn id="62" presetID="31" presetClass="entr" presetSubtype="0" fill="hold" grpId="0" nodeType="withEffect">
                                      <p:stCondLst>
                                        <p:cond delay="500"/>
                                      </p:stCondLst>
                                      <p:childTnLst>
                                        <p:set>
                                          <p:cBhvr>
                                            <p:cTn id="63" dur="1" fill="hold">
                                              <p:stCondLst>
                                                <p:cond delay="0"/>
                                              </p:stCondLst>
                                            </p:cTn>
                                            <p:tgtEl>
                                              <p:spTgt spid="35"/>
                                            </p:tgtEl>
                                            <p:attrNameLst>
                                              <p:attrName>style.visibility</p:attrName>
                                            </p:attrNameLst>
                                          </p:cBhvr>
                                          <p:to>
                                            <p:strVal val="visible"/>
                                          </p:to>
                                        </p:set>
                                        <p:anim calcmode="lin" valueType="num">
                                          <p:cBhvr>
                                            <p:cTn id="64" dur="500" fill="hold"/>
                                            <p:tgtEl>
                                              <p:spTgt spid="35"/>
                                            </p:tgtEl>
                                            <p:attrNameLst>
                                              <p:attrName>ppt_w</p:attrName>
                                            </p:attrNameLst>
                                          </p:cBhvr>
                                          <p:tavLst>
                                            <p:tav tm="0">
                                              <p:val>
                                                <p:fltVal val="0"/>
                                              </p:val>
                                            </p:tav>
                                            <p:tav tm="100000">
                                              <p:val>
                                                <p:strVal val="#ppt_w"/>
                                              </p:val>
                                            </p:tav>
                                          </p:tavLst>
                                        </p:anim>
                                        <p:anim calcmode="lin" valueType="num">
                                          <p:cBhvr>
                                            <p:cTn id="65" dur="500" fill="hold"/>
                                            <p:tgtEl>
                                              <p:spTgt spid="35"/>
                                            </p:tgtEl>
                                            <p:attrNameLst>
                                              <p:attrName>ppt_h</p:attrName>
                                            </p:attrNameLst>
                                          </p:cBhvr>
                                          <p:tavLst>
                                            <p:tav tm="0">
                                              <p:val>
                                                <p:fltVal val="0"/>
                                              </p:val>
                                            </p:tav>
                                            <p:tav tm="100000">
                                              <p:val>
                                                <p:strVal val="#ppt_h"/>
                                              </p:val>
                                            </p:tav>
                                          </p:tavLst>
                                        </p:anim>
                                        <p:anim calcmode="lin" valueType="num">
                                          <p:cBhvr>
                                            <p:cTn id="66" dur="500" fill="hold"/>
                                            <p:tgtEl>
                                              <p:spTgt spid="35"/>
                                            </p:tgtEl>
                                            <p:attrNameLst>
                                              <p:attrName>style.rotation</p:attrName>
                                            </p:attrNameLst>
                                          </p:cBhvr>
                                          <p:tavLst>
                                            <p:tav tm="0">
                                              <p:val>
                                                <p:fltVal val="90"/>
                                              </p:val>
                                            </p:tav>
                                            <p:tav tm="100000">
                                              <p:val>
                                                <p:fltVal val="0"/>
                                              </p:val>
                                            </p:tav>
                                          </p:tavLst>
                                        </p:anim>
                                        <p:animEffect transition="in" filter="fade">
                                          <p:cBhvr>
                                            <p:cTn id="67" dur="500"/>
                                            <p:tgtEl>
                                              <p:spTgt spid="35"/>
                                            </p:tgtEl>
                                          </p:cBhvr>
                                        </p:animEffect>
                                      </p:childTnLst>
                                    </p:cTn>
                                  </p:par>
                                  <p:par>
                                    <p:cTn id="68" presetID="31" presetClass="entr" presetSubtype="0" fill="hold" grpId="0" nodeType="withEffect">
                                      <p:stCondLst>
                                        <p:cond delay="600"/>
                                      </p:stCondLst>
                                      <p:childTnLst>
                                        <p:set>
                                          <p:cBhvr>
                                            <p:cTn id="69" dur="1" fill="hold">
                                              <p:stCondLst>
                                                <p:cond delay="0"/>
                                              </p:stCondLst>
                                            </p:cTn>
                                            <p:tgtEl>
                                              <p:spTgt spid="37"/>
                                            </p:tgtEl>
                                            <p:attrNameLst>
                                              <p:attrName>style.visibility</p:attrName>
                                            </p:attrNameLst>
                                          </p:cBhvr>
                                          <p:to>
                                            <p:strVal val="visible"/>
                                          </p:to>
                                        </p:set>
                                        <p:anim calcmode="lin" valueType="num">
                                          <p:cBhvr>
                                            <p:cTn id="70" dur="500" fill="hold"/>
                                            <p:tgtEl>
                                              <p:spTgt spid="37"/>
                                            </p:tgtEl>
                                            <p:attrNameLst>
                                              <p:attrName>ppt_w</p:attrName>
                                            </p:attrNameLst>
                                          </p:cBhvr>
                                          <p:tavLst>
                                            <p:tav tm="0">
                                              <p:val>
                                                <p:fltVal val="0"/>
                                              </p:val>
                                            </p:tav>
                                            <p:tav tm="100000">
                                              <p:val>
                                                <p:strVal val="#ppt_w"/>
                                              </p:val>
                                            </p:tav>
                                          </p:tavLst>
                                        </p:anim>
                                        <p:anim calcmode="lin" valueType="num">
                                          <p:cBhvr>
                                            <p:cTn id="71" dur="500" fill="hold"/>
                                            <p:tgtEl>
                                              <p:spTgt spid="37"/>
                                            </p:tgtEl>
                                            <p:attrNameLst>
                                              <p:attrName>ppt_h</p:attrName>
                                            </p:attrNameLst>
                                          </p:cBhvr>
                                          <p:tavLst>
                                            <p:tav tm="0">
                                              <p:val>
                                                <p:fltVal val="0"/>
                                              </p:val>
                                            </p:tav>
                                            <p:tav tm="100000">
                                              <p:val>
                                                <p:strVal val="#ppt_h"/>
                                              </p:val>
                                            </p:tav>
                                          </p:tavLst>
                                        </p:anim>
                                        <p:anim calcmode="lin" valueType="num">
                                          <p:cBhvr>
                                            <p:cTn id="72" dur="500" fill="hold"/>
                                            <p:tgtEl>
                                              <p:spTgt spid="37"/>
                                            </p:tgtEl>
                                            <p:attrNameLst>
                                              <p:attrName>style.rotation</p:attrName>
                                            </p:attrNameLst>
                                          </p:cBhvr>
                                          <p:tavLst>
                                            <p:tav tm="0">
                                              <p:val>
                                                <p:fltVal val="90"/>
                                              </p:val>
                                            </p:tav>
                                            <p:tav tm="100000">
                                              <p:val>
                                                <p:fltVal val="0"/>
                                              </p:val>
                                            </p:tav>
                                          </p:tavLst>
                                        </p:anim>
                                        <p:animEffect transition="in" filter="fade">
                                          <p:cBhvr>
                                            <p:cTn id="73" dur="500"/>
                                            <p:tgtEl>
                                              <p:spTgt spid="37"/>
                                            </p:tgtEl>
                                          </p:cBhvr>
                                        </p:animEffect>
                                      </p:childTnLst>
                                    </p:cTn>
                                  </p:par>
                                  <p:par>
                                    <p:cTn id="74" presetID="31" presetClass="entr" presetSubtype="0" fill="hold" grpId="0" nodeType="withEffect">
                                      <p:stCondLst>
                                        <p:cond delay="700"/>
                                      </p:stCondLst>
                                      <p:childTnLst>
                                        <p:set>
                                          <p:cBhvr>
                                            <p:cTn id="75" dur="1" fill="hold">
                                              <p:stCondLst>
                                                <p:cond delay="0"/>
                                              </p:stCondLst>
                                            </p:cTn>
                                            <p:tgtEl>
                                              <p:spTgt spid="36"/>
                                            </p:tgtEl>
                                            <p:attrNameLst>
                                              <p:attrName>style.visibility</p:attrName>
                                            </p:attrNameLst>
                                          </p:cBhvr>
                                          <p:to>
                                            <p:strVal val="visible"/>
                                          </p:to>
                                        </p:set>
                                        <p:anim calcmode="lin" valueType="num">
                                          <p:cBhvr>
                                            <p:cTn id="76" dur="500" fill="hold"/>
                                            <p:tgtEl>
                                              <p:spTgt spid="36"/>
                                            </p:tgtEl>
                                            <p:attrNameLst>
                                              <p:attrName>ppt_w</p:attrName>
                                            </p:attrNameLst>
                                          </p:cBhvr>
                                          <p:tavLst>
                                            <p:tav tm="0">
                                              <p:val>
                                                <p:fltVal val="0"/>
                                              </p:val>
                                            </p:tav>
                                            <p:tav tm="100000">
                                              <p:val>
                                                <p:strVal val="#ppt_w"/>
                                              </p:val>
                                            </p:tav>
                                          </p:tavLst>
                                        </p:anim>
                                        <p:anim calcmode="lin" valueType="num">
                                          <p:cBhvr>
                                            <p:cTn id="77" dur="500" fill="hold"/>
                                            <p:tgtEl>
                                              <p:spTgt spid="36"/>
                                            </p:tgtEl>
                                            <p:attrNameLst>
                                              <p:attrName>ppt_h</p:attrName>
                                            </p:attrNameLst>
                                          </p:cBhvr>
                                          <p:tavLst>
                                            <p:tav tm="0">
                                              <p:val>
                                                <p:fltVal val="0"/>
                                              </p:val>
                                            </p:tav>
                                            <p:tav tm="100000">
                                              <p:val>
                                                <p:strVal val="#ppt_h"/>
                                              </p:val>
                                            </p:tav>
                                          </p:tavLst>
                                        </p:anim>
                                        <p:anim calcmode="lin" valueType="num">
                                          <p:cBhvr>
                                            <p:cTn id="78" dur="500" fill="hold"/>
                                            <p:tgtEl>
                                              <p:spTgt spid="36"/>
                                            </p:tgtEl>
                                            <p:attrNameLst>
                                              <p:attrName>style.rotation</p:attrName>
                                            </p:attrNameLst>
                                          </p:cBhvr>
                                          <p:tavLst>
                                            <p:tav tm="0">
                                              <p:val>
                                                <p:fltVal val="90"/>
                                              </p:val>
                                            </p:tav>
                                            <p:tav tm="100000">
                                              <p:val>
                                                <p:fltVal val="0"/>
                                              </p:val>
                                            </p:tav>
                                          </p:tavLst>
                                        </p:anim>
                                        <p:animEffect transition="in" filter="fade">
                                          <p:cBhvr>
                                            <p:cTn id="79" dur="500"/>
                                            <p:tgtEl>
                                              <p:spTgt spid="36"/>
                                            </p:tgtEl>
                                          </p:cBhvr>
                                        </p:animEffect>
                                      </p:childTnLst>
                                    </p:cTn>
                                  </p:par>
                                </p:childTnLst>
                              </p:cTn>
                            </p:par>
                            <p:par>
                              <p:cTn id="80" fill="hold">
                                <p:stCondLst>
                                  <p:cond delay="4440"/>
                                </p:stCondLst>
                                <p:childTnLst>
                                  <p:par>
                                    <p:cTn id="81" presetID="22" presetClass="entr" presetSubtype="8" fill="hold" grpId="0" nodeType="afterEffect">
                                      <p:stCondLst>
                                        <p:cond delay="0"/>
                                      </p:stCondLst>
                                      <p:childTnLst>
                                        <p:set>
                                          <p:cBhvr>
                                            <p:cTn id="82" dur="1" fill="hold">
                                              <p:stCondLst>
                                                <p:cond delay="0"/>
                                              </p:stCondLst>
                                            </p:cTn>
                                            <p:tgtEl>
                                              <p:spTgt spid="9"/>
                                            </p:tgtEl>
                                            <p:attrNameLst>
                                              <p:attrName>style.visibility</p:attrName>
                                            </p:attrNameLst>
                                          </p:cBhvr>
                                          <p:to>
                                            <p:strVal val="visible"/>
                                          </p:to>
                                        </p:set>
                                        <p:animEffect transition="in" filter="wipe(left)">
                                          <p:cBhvr>
                                            <p:cTn id="83" dur="1000"/>
                                            <p:tgtEl>
                                              <p:spTgt spid="9"/>
                                            </p:tgtEl>
                                          </p:cBhvr>
                                        </p:animEffect>
                                      </p:childTnLst>
                                    </p:cTn>
                                  </p:par>
                                </p:childTnLst>
                              </p:cTn>
                            </p:par>
                            <p:par>
                              <p:cTn id="84" fill="hold">
                                <p:stCondLst>
                                  <p:cond delay="5440"/>
                                </p:stCondLst>
                                <p:childTnLst>
                                  <p:par>
                                    <p:cTn id="85" presetID="22" presetClass="entr" presetSubtype="2" fill="hold" grpId="0" nodeType="afterEffect">
                                      <p:stCondLst>
                                        <p:cond delay="0"/>
                                      </p:stCondLst>
                                      <p:childTnLst>
                                        <p:set>
                                          <p:cBhvr>
                                            <p:cTn id="86" dur="1" fill="hold">
                                              <p:stCondLst>
                                                <p:cond delay="0"/>
                                              </p:stCondLst>
                                            </p:cTn>
                                            <p:tgtEl>
                                              <p:spTgt spid="5"/>
                                            </p:tgtEl>
                                            <p:attrNameLst>
                                              <p:attrName>style.visibility</p:attrName>
                                            </p:attrNameLst>
                                          </p:cBhvr>
                                          <p:to>
                                            <p:strVal val="visible"/>
                                          </p:to>
                                        </p:set>
                                        <p:animEffect transition="in" filter="wipe(right)">
                                          <p:cBhvr>
                                            <p:cTn id="87" dur="500"/>
                                            <p:tgtEl>
                                              <p:spTgt spid="5"/>
                                            </p:tgtEl>
                                          </p:cBhvr>
                                        </p:animEffect>
                                      </p:childTnLst>
                                    </p:cTn>
                                  </p:par>
                                  <p:par>
                                    <p:cTn id="88" presetID="22" presetClass="entr" presetSubtype="2" fill="hold" grpId="0" nodeType="withEffect">
                                      <p:stCondLst>
                                        <p:cond delay="200"/>
                                      </p:stCondLst>
                                      <p:childTnLst>
                                        <p:set>
                                          <p:cBhvr>
                                            <p:cTn id="89" dur="1" fill="hold">
                                              <p:stCondLst>
                                                <p:cond delay="0"/>
                                              </p:stCondLst>
                                            </p:cTn>
                                            <p:tgtEl>
                                              <p:spTgt spid="6"/>
                                            </p:tgtEl>
                                            <p:attrNameLst>
                                              <p:attrName>style.visibility</p:attrName>
                                            </p:attrNameLst>
                                          </p:cBhvr>
                                          <p:to>
                                            <p:strVal val="visible"/>
                                          </p:to>
                                        </p:set>
                                        <p:animEffect transition="in" filter="wipe(right)">
                                          <p:cBhvr>
                                            <p:cTn id="90" dur="500"/>
                                            <p:tgtEl>
                                              <p:spTgt spid="6"/>
                                            </p:tgtEl>
                                          </p:cBhvr>
                                        </p:animEffect>
                                      </p:childTnLst>
                                    </p:cTn>
                                  </p:par>
                                  <p:par>
                                    <p:cTn id="91" presetID="22" presetClass="entr" presetSubtype="2" fill="hold" grpId="0" nodeType="withEffect">
                                      <p:stCondLst>
                                        <p:cond delay="400"/>
                                      </p:stCondLst>
                                      <p:childTnLst>
                                        <p:set>
                                          <p:cBhvr>
                                            <p:cTn id="92" dur="1" fill="hold">
                                              <p:stCondLst>
                                                <p:cond delay="0"/>
                                              </p:stCondLst>
                                            </p:cTn>
                                            <p:tgtEl>
                                              <p:spTgt spid="7"/>
                                            </p:tgtEl>
                                            <p:attrNameLst>
                                              <p:attrName>style.visibility</p:attrName>
                                            </p:attrNameLst>
                                          </p:cBhvr>
                                          <p:to>
                                            <p:strVal val="visible"/>
                                          </p:to>
                                        </p:set>
                                        <p:animEffect transition="in" filter="wipe(right)">
                                          <p:cBhvr>
                                            <p:cTn id="93" dur="500"/>
                                            <p:tgtEl>
                                              <p:spTgt spid="7"/>
                                            </p:tgtEl>
                                          </p:cBhvr>
                                        </p:animEffect>
                                      </p:childTnLst>
                                    </p:cTn>
                                  </p:par>
                                  <p:par>
                                    <p:cTn id="94" presetID="22" presetClass="entr" presetSubtype="2" fill="hold" grpId="0" nodeType="withEffect">
                                      <p:stCondLst>
                                        <p:cond delay="600"/>
                                      </p:stCondLst>
                                      <p:childTnLst>
                                        <p:set>
                                          <p:cBhvr>
                                            <p:cTn id="95" dur="1" fill="hold">
                                              <p:stCondLst>
                                                <p:cond delay="0"/>
                                              </p:stCondLst>
                                            </p:cTn>
                                            <p:tgtEl>
                                              <p:spTgt spid="8"/>
                                            </p:tgtEl>
                                            <p:attrNameLst>
                                              <p:attrName>style.visibility</p:attrName>
                                            </p:attrNameLst>
                                          </p:cBhvr>
                                          <p:to>
                                            <p:strVal val="visible"/>
                                          </p:to>
                                        </p:set>
                                        <p:animEffect transition="in" filter="wipe(right)">
                                          <p:cBhvr>
                                            <p:cTn id="9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animBg="1"/>
          <p:bldP spid="72" grpId="0" animBg="1"/>
          <p:bldP spid="5" grpId="0"/>
          <p:bldP spid="6" grpId="0"/>
          <p:bldP spid="7" grpId="0"/>
          <p:bldP spid="8" grpId="0"/>
          <p:bldP spid="9" grpId="0" animBg="1"/>
          <p:bldP spid="30" grpId="0" animBg="1"/>
          <p:bldP spid="31" grpId="0" animBg="1"/>
          <p:bldP spid="32" grpId="0" animBg="1"/>
          <p:bldP spid="33" grpId="0" animBg="1"/>
          <p:bldP spid="34" grpId="0" animBg="1"/>
          <p:bldP spid="35" grpId="0" animBg="1"/>
          <p:bldP spid="36" grpId="0" animBg="1"/>
          <p:bldP spid="37"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CFDA3B86-2DBE-4724-A42F-C6A39275E97C}"/>
              </a:ext>
            </a:extLst>
          </p:cNvPr>
          <p:cNvGrpSpPr/>
          <p:nvPr/>
        </p:nvGrpSpPr>
        <p:grpSpPr>
          <a:xfrm>
            <a:off x="0" y="159023"/>
            <a:ext cx="4941879" cy="587860"/>
            <a:chOff x="0" y="159023"/>
            <a:chExt cx="4941879" cy="587860"/>
          </a:xfrm>
        </p:grpSpPr>
        <p:sp>
          <p:nvSpPr>
            <p:cNvPr id="45" name="TextBox 76">
              <a:extLst>
                <a:ext uri="{FF2B5EF4-FFF2-40B4-BE49-F238E27FC236}">
                  <a16:creationId xmlns:a16="http://schemas.microsoft.com/office/drawing/2014/main" id="{32894509-C0F7-4452-A3DE-66496BBA7578}"/>
                </a:ext>
              </a:extLst>
            </p:cNvPr>
            <p:cNvSpPr txBox="1"/>
            <p:nvPr/>
          </p:nvSpPr>
          <p:spPr>
            <a:xfrm>
              <a:off x="1036546" y="285218"/>
              <a:ext cx="3905333" cy="461665"/>
            </a:xfrm>
            <a:prstGeom prst="rect">
              <a:avLst/>
            </a:prstGeom>
            <a:noFill/>
          </p:spPr>
          <p:txBody>
            <a:bodyPr wrap="square" rtlCol="0">
              <a:spAutoFit/>
            </a:bodyPr>
            <a:lstStyle/>
            <a:p>
              <a:pPr algn="ct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项目管理中心</a:t>
              </a:r>
              <a:r>
                <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5</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年发展规划</a:t>
              </a:r>
            </a:p>
          </p:txBody>
        </p:sp>
        <p:sp>
          <p:nvSpPr>
            <p:cNvPr id="46" name="矩形 45">
              <a:extLst>
                <a:ext uri="{FF2B5EF4-FFF2-40B4-BE49-F238E27FC236}">
                  <a16:creationId xmlns:a16="http://schemas.microsoft.com/office/drawing/2014/main" id="{B2198116-231B-4D1B-9A8D-6B7282B77FA2}"/>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7" name="矩形 46">
              <a:extLst>
                <a:ext uri="{FF2B5EF4-FFF2-40B4-BE49-F238E27FC236}">
                  <a16:creationId xmlns:a16="http://schemas.microsoft.com/office/drawing/2014/main" id="{0C00E191-4C3C-4AEC-BE6B-CBB6A9FC9EE5}"/>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grpSp>
        <p:nvGrpSpPr>
          <p:cNvPr id="5" name="组合 4">
            <a:extLst>
              <a:ext uri="{FF2B5EF4-FFF2-40B4-BE49-F238E27FC236}">
                <a16:creationId xmlns:a16="http://schemas.microsoft.com/office/drawing/2014/main" id="{28A30F86-27BC-45CF-87FB-F5B0120B7286}"/>
              </a:ext>
            </a:extLst>
          </p:cNvPr>
          <p:cNvGrpSpPr/>
          <p:nvPr/>
        </p:nvGrpSpPr>
        <p:grpSpPr>
          <a:xfrm>
            <a:off x="2208213" y="989013"/>
            <a:ext cx="7559676" cy="4887912"/>
            <a:chOff x="2208213" y="989013"/>
            <a:chExt cx="7559676" cy="4887912"/>
          </a:xfrm>
        </p:grpSpPr>
        <p:grpSp>
          <p:nvGrpSpPr>
            <p:cNvPr id="4" name="组合 3">
              <a:extLst>
                <a:ext uri="{FF2B5EF4-FFF2-40B4-BE49-F238E27FC236}">
                  <a16:creationId xmlns:a16="http://schemas.microsoft.com/office/drawing/2014/main" id="{7FC51E15-7DA7-4D53-A8CF-D053A8358F6B}"/>
                </a:ext>
              </a:extLst>
            </p:cNvPr>
            <p:cNvGrpSpPr/>
            <p:nvPr/>
          </p:nvGrpSpPr>
          <p:grpSpPr>
            <a:xfrm>
              <a:off x="2208213" y="989013"/>
              <a:ext cx="7559676" cy="4887912"/>
              <a:chOff x="2208213" y="989013"/>
              <a:chExt cx="7559676" cy="4887912"/>
            </a:xfrm>
          </p:grpSpPr>
          <p:cxnSp>
            <p:nvCxnSpPr>
              <p:cNvPr id="12" name="直接箭头连接符 7">
                <a:extLst>
                  <a:ext uri="{FF2B5EF4-FFF2-40B4-BE49-F238E27FC236}">
                    <a16:creationId xmlns:a16="http://schemas.microsoft.com/office/drawing/2014/main" id="{C23B2D61-3BC7-4FC5-BE24-FFFB16000BBB}"/>
                  </a:ext>
                </a:extLst>
              </p:cNvPr>
              <p:cNvCxnSpPr>
                <a:cxnSpLocks noChangeShapeType="1"/>
              </p:cNvCxnSpPr>
              <p:nvPr/>
            </p:nvCxnSpPr>
            <p:spPr bwMode="auto">
              <a:xfrm>
                <a:off x="2208214" y="5516564"/>
                <a:ext cx="7559675" cy="1587"/>
              </a:xfrm>
              <a:prstGeom prst="straightConnector1">
                <a:avLst/>
              </a:prstGeom>
              <a:noFill/>
              <a:ln w="9525">
                <a:solidFill>
                  <a:schemeClr val="accent5">
                    <a:lumMod val="75000"/>
                  </a:schemeClr>
                </a:solidFill>
                <a:miter lim="800000"/>
                <a:headEnd/>
                <a:tailEnd type="arrow" w="med" len="med"/>
              </a:ln>
              <a:extLst>
                <a:ext uri="{909E8E84-426E-40DD-AFC4-6F175D3DCCD1}">
                  <a14:hiddenFill xmlns:a14="http://schemas.microsoft.com/office/drawing/2010/main">
                    <a:noFill/>
                  </a14:hiddenFill>
                </a:ext>
              </a:extLst>
            </p:spPr>
          </p:cxnSp>
          <p:sp>
            <p:nvSpPr>
              <p:cNvPr id="13" name="矩形 8">
                <a:extLst>
                  <a:ext uri="{FF2B5EF4-FFF2-40B4-BE49-F238E27FC236}">
                    <a16:creationId xmlns:a16="http://schemas.microsoft.com/office/drawing/2014/main" id="{7ED9708A-F956-4B80-9B19-46342702B072}"/>
                  </a:ext>
                </a:extLst>
              </p:cNvPr>
              <p:cNvSpPr>
                <a:spLocks noChangeArrowheads="1"/>
              </p:cNvSpPr>
              <p:nvPr/>
            </p:nvSpPr>
            <p:spPr bwMode="auto">
              <a:xfrm>
                <a:off x="3679825" y="5445125"/>
                <a:ext cx="7254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b="1">
                    <a:latin typeface="Calibri" panose="020F0502020204030204" pitchFamily="34" charset="0"/>
                    <a:sym typeface="Calibri" panose="020F0502020204030204" pitchFamily="34" charset="0"/>
                  </a:rPr>
                  <a:t>2014</a:t>
                </a:r>
                <a:endParaRPr lang="zh-CN" altLang="en-US" b="1">
                  <a:latin typeface="宋体" panose="02010600030101010101" pitchFamily="2" charset="-122"/>
                  <a:sym typeface="宋体" panose="02010600030101010101" pitchFamily="2" charset="-122"/>
                </a:endParaRPr>
              </a:p>
            </p:txBody>
          </p:sp>
          <p:sp>
            <p:nvSpPr>
              <p:cNvPr id="14" name="圆角矩形 9">
                <a:extLst>
                  <a:ext uri="{FF2B5EF4-FFF2-40B4-BE49-F238E27FC236}">
                    <a16:creationId xmlns:a16="http://schemas.microsoft.com/office/drawing/2014/main" id="{36E77F66-C639-4A29-B647-FAC0310F3AF9}"/>
                  </a:ext>
                </a:extLst>
              </p:cNvPr>
              <p:cNvSpPr>
                <a:spLocks noChangeArrowheads="1"/>
              </p:cNvSpPr>
              <p:nvPr/>
            </p:nvSpPr>
            <p:spPr bwMode="auto">
              <a:xfrm>
                <a:off x="3575050" y="1241426"/>
                <a:ext cx="1081088" cy="647700"/>
              </a:xfrm>
              <a:prstGeom prst="roundRect">
                <a:avLst>
                  <a:gd name="adj" fmla="val 16667"/>
                </a:avLst>
              </a:prstGeom>
              <a:solidFill>
                <a:schemeClr val="accent5">
                  <a:lumMod val="75000"/>
                </a:schemeClr>
              </a:solidFill>
              <a:ln w="3175">
                <a:no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单一公司项目管理</a:t>
                </a:r>
              </a:p>
            </p:txBody>
          </p:sp>
          <p:sp>
            <p:nvSpPr>
              <p:cNvPr id="15" name="圆角矩形 12">
                <a:extLst>
                  <a:ext uri="{FF2B5EF4-FFF2-40B4-BE49-F238E27FC236}">
                    <a16:creationId xmlns:a16="http://schemas.microsoft.com/office/drawing/2014/main" id="{BB1B5902-E1B6-4777-9925-2B02B4EDDE07}"/>
                  </a:ext>
                </a:extLst>
              </p:cNvPr>
              <p:cNvSpPr>
                <a:spLocks noChangeArrowheads="1"/>
              </p:cNvSpPr>
              <p:nvPr/>
            </p:nvSpPr>
            <p:spPr bwMode="auto">
              <a:xfrm>
                <a:off x="2279650" y="2133600"/>
                <a:ext cx="1079500" cy="647700"/>
              </a:xfrm>
              <a:prstGeom prst="roundRect">
                <a:avLst>
                  <a:gd name="adj" fmla="val 16667"/>
                </a:avLst>
              </a:prstGeom>
              <a:solidFill>
                <a:schemeClr val="accent5">
                  <a:lumMod val="75000"/>
                </a:schemeClr>
              </a:solidFill>
              <a:ln w="3175">
                <a:solidFill>
                  <a:schemeClr val="accent5">
                    <a:lumMod val="75000"/>
                  </a:schemeClr>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项目管理水平</a:t>
                </a:r>
                <a:endParaRPr lang="en-US" altLang="zh-CN" sz="1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endParaRPr>
              </a:p>
              <a:p>
                <a:pPr algn="ctr" eaLnBrk="1" hangingPunct="1">
                  <a:buFont typeface="Arial" panose="020B0604020202020204" pitchFamily="34" charset="0"/>
                  <a:buNone/>
                </a:pPr>
                <a:r>
                  <a:rPr lang="zh-CN" altLang="en-US" sz="1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（技能）</a:t>
                </a:r>
                <a:endParaRPr lang="zh-CN" altLang="en-US" sz="1600" dirty="0">
                  <a:solidFill>
                    <a:schemeClr val="bg1"/>
                  </a:solidFill>
                  <a:effectLst>
                    <a:outerShdw blurRad="38100" dist="38100" dir="2700000" algn="tl">
                      <a:srgbClr val="000000">
                        <a:alpha val="43137"/>
                      </a:srgbClr>
                    </a:outerShdw>
                  </a:effectLst>
                  <a:sym typeface="Calibri" panose="020F0502020204030204" pitchFamily="34" charset="0"/>
                </a:endParaRPr>
              </a:p>
            </p:txBody>
          </p:sp>
          <p:sp>
            <p:nvSpPr>
              <p:cNvPr id="16" name="圆角矩形 13">
                <a:extLst>
                  <a:ext uri="{FF2B5EF4-FFF2-40B4-BE49-F238E27FC236}">
                    <a16:creationId xmlns:a16="http://schemas.microsoft.com/office/drawing/2014/main" id="{22652F4D-A4DC-4DCB-BE2C-09054963728D}"/>
                  </a:ext>
                </a:extLst>
              </p:cNvPr>
              <p:cNvSpPr>
                <a:spLocks noChangeArrowheads="1"/>
              </p:cNvSpPr>
              <p:nvPr/>
            </p:nvSpPr>
            <p:spPr bwMode="auto">
              <a:xfrm>
                <a:off x="2279650" y="2997200"/>
                <a:ext cx="1079500" cy="647700"/>
              </a:xfrm>
              <a:prstGeom prst="roundRect">
                <a:avLst>
                  <a:gd name="adj" fmla="val 16667"/>
                </a:avLst>
              </a:prstGeom>
              <a:solidFill>
                <a:schemeClr val="accent5">
                  <a:lumMod val="75000"/>
                </a:schemeClr>
              </a:solidFill>
              <a:ln w="3175">
                <a:solidFill>
                  <a:schemeClr val="accent5">
                    <a:lumMod val="75000"/>
                  </a:schemeClr>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2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业务竞争力</a:t>
                </a:r>
                <a:endParaRPr lang="en-US" altLang="zh-CN" sz="12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endParaRPr>
              </a:p>
              <a:p>
                <a:pPr algn="ctr" eaLnBrk="1" hangingPunct="1">
                  <a:buFont typeface="Arial" panose="020B0604020202020204" pitchFamily="34" charset="0"/>
                  <a:buNone/>
                </a:pPr>
                <a:r>
                  <a:rPr lang="zh-CN" altLang="en-US" sz="12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（效果）</a:t>
                </a:r>
                <a:endParaRPr lang="zh-CN" altLang="en-US" sz="1600">
                  <a:solidFill>
                    <a:schemeClr val="bg1"/>
                  </a:solidFill>
                  <a:effectLst>
                    <a:outerShdw blurRad="38100" dist="38100" dir="2700000" algn="tl">
                      <a:srgbClr val="000000">
                        <a:alpha val="43137"/>
                      </a:srgbClr>
                    </a:outerShdw>
                  </a:effectLst>
                  <a:sym typeface="Calibri" panose="020F0502020204030204" pitchFamily="34" charset="0"/>
                </a:endParaRPr>
              </a:p>
            </p:txBody>
          </p:sp>
          <p:sp>
            <p:nvSpPr>
              <p:cNvPr id="17" name="圆角矩形 14">
                <a:extLst>
                  <a:ext uri="{FF2B5EF4-FFF2-40B4-BE49-F238E27FC236}">
                    <a16:creationId xmlns:a16="http://schemas.microsoft.com/office/drawing/2014/main" id="{B16E2013-0D63-4B46-B22C-7133258FCC3A}"/>
                  </a:ext>
                </a:extLst>
              </p:cNvPr>
              <p:cNvSpPr>
                <a:spLocks noChangeArrowheads="1"/>
              </p:cNvSpPr>
              <p:nvPr/>
            </p:nvSpPr>
            <p:spPr bwMode="auto">
              <a:xfrm>
                <a:off x="2279650" y="3860800"/>
                <a:ext cx="1079500" cy="647700"/>
              </a:xfrm>
              <a:prstGeom prst="roundRect">
                <a:avLst>
                  <a:gd name="adj" fmla="val 16667"/>
                </a:avLst>
              </a:prstGeom>
              <a:solidFill>
                <a:schemeClr val="accent5">
                  <a:lumMod val="75000"/>
                </a:schemeClr>
              </a:solidFill>
              <a:ln w="3175">
                <a:solidFill>
                  <a:schemeClr val="accent5">
                    <a:lumMod val="75000"/>
                  </a:schemeClr>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2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流程和信息化</a:t>
                </a:r>
                <a:endParaRPr lang="zh-CN" altLang="en-US" sz="1600">
                  <a:solidFill>
                    <a:schemeClr val="bg1"/>
                  </a:solidFill>
                  <a:effectLst>
                    <a:outerShdw blurRad="38100" dist="38100" dir="2700000" algn="tl">
                      <a:srgbClr val="000000">
                        <a:alpha val="43137"/>
                      </a:srgbClr>
                    </a:outerShdw>
                  </a:effectLst>
                  <a:sym typeface="Calibri" panose="020F0502020204030204" pitchFamily="34" charset="0"/>
                </a:endParaRPr>
              </a:p>
            </p:txBody>
          </p:sp>
          <p:sp>
            <p:nvSpPr>
              <p:cNvPr id="18" name="圆角矩形 15">
                <a:extLst>
                  <a:ext uri="{FF2B5EF4-FFF2-40B4-BE49-F238E27FC236}">
                    <a16:creationId xmlns:a16="http://schemas.microsoft.com/office/drawing/2014/main" id="{4FCA4CBB-040A-4AA4-99C9-09D3CBC57700}"/>
                  </a:ext>
                </a:extLst>
              </p:cNvPr>
              <p:cNvSpPr>
                <a:spLocks noChangeArrowheads="1"/>
              </p:cNvSpPr>
              <p:nvPr/>
            </p:nvSpPr>
            <p:spPr bwMode="auto">
              <a:xfrm>
                <a:off x="2279650" y="4724400"/>
                <a:ext cx="1079500" cy="649288"/>
              </a:xfrm>
              <a:prstGeom prst="roundRect">
                <a:avLst>
                  <a:gd name="adj" fmla="val 16667"/>
                </a:avLst>
              </a:prstGeom>
              <a:solidFill>
                <a:schemeClr val="accent5">
                  <a:lumMod val="75000"/>
                </a:schemeClr>
              </a:solidFill>
              <a:ln w="3175">
                <a:solidFill>
                  <a:schemeClr val="accent5">
                    <a:lumMod val="75000"/>
                  </a:schemeClr>
                </a:solid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2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制度建设</a:t>
                </a:r>
              </a:p>
            </p:txBody>
          </p:sp>
          <p:sp>
            <p:nvSpPr>
              <p:cNvPr id="19" name="矩形 16">
                <a:extLst>
                  <a:ext uri="{FF2B5EF4-FFF2-40B4-BE49-F238E27FC236}">
                    <a16:creationId xmlns:a16="http://schemas.microsoft.com/office/drawing/2014/main" id="{CA2B5B85-490B-4252-B8AD-46312541BB35}"/>
                  </a:ext>
                </a:extLst>
              </p:cNvPr>
              <p:cNvSpPr>
                <a:spLocks noChangeArrowheads="1"/>
              </p:cNvSpPr>
              <p:nvPr/>
            </p:nvSpPr>
            <p:spPr bwMode="auto">
              <a:xfrm>
                <a:off x="4941888" y="5445125"/>
                <a:ext cx="7239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b="1">
                    <a:latin typeface="Calibri" panose="020F0502020204030204" pitchFamily="34" charset="0"/>
                    <a:sym typeface="Calibri" panose="020F0502020204030204" pitchFamily="34" charset="0"/>
                  </a:rPr>
                  <a:t>2015</a:t>
                </a:r>
                <a:endParaRPr lang="zh-CN" altLang="en-US" b="1">
                  <a:latin typeface="宋体" panose="02010600030101010101" pitchFamily="2" charset="-122"/>
                  <a:sym typeface="宋体" panose="02010600030101010101" pitchFamily="2" charset="-122"/>
                </a:endParaRPr>
              </a:p>
            </p:txBody>
          </p:sp>
          <p:sp>
            <p:nvSpPr>
              <p:cNvPr id="20" name="圆角矩形 17">
                <a:extLst>
                  <a:ext uri="{FF2B5EF4-FFF2-40B4-BE49-F238E27FC236}">
                    <a16:creationId xmlns:a16="http://schemas.microsoft.com/office/drawing/2014/main" id="{26ECD6D5-FB26-4C47-B305-933FEBC676E5}"/>
                  </a:ext>
                </a:extLst>
              </p:cNvPr>
              <p:cNvSpPr>
                <a:spLocks noChangeArrowheads="1"/>
              </p:cNvSpPr>
              <p:nvPr/>
            </p:nvSpPr>
            <p:spPr bwMode="auto">
              <a:xfrm>
                <a:off x="4727575" y="1600201"/>
                <a:ext cx="2808288" cy="360362"/>
              </a:xfrm>
              <a:prstGeom prst="roundRect">
                <a:avLst>
                  <a:gd name="adj" fmla="val 16667"/>
                </a:avLst>
              </a:prstGeom>
              <a:solidFill>
                <a:schemeClr val="accent5">
                  <a:lumMod val="75000"/>
                </a:schemeClr>
              </a:solidFill>
              <a:ln w="3175">
                <a:no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稳健的二级管控项目管理</a:t>
                </a:r>
              </a:p>
            </p:txBody>
          </p:sp>
          <p:sp>
            <p:nvSpPr>
              <p:cNvPr id="21" name="矩形 18">
                <a:extLst>
                  <a:ext uri="{FF2B5EF4-FFF2-40B4-BE49-F238E27FC236}">
                    <a16:creationId xmlns:a16="http://schemas.microsoft.com/office/drawing/2014/main" id="{AC91AB71-2CC0-46E2-9D1C-CE1BF0A23A34}"/>
                  </a:ext>
                </a:extLst>
              </p:cNvPr>
              <p:cNvSpPr>
                <a:spLocks noChangeArrowheads="1"/>
              </p:cNvSpPr>
              <p:nvPr/>
            </p:nvSpPr>
            <p:spPr bwMode="auto">
              <a:xfrm>
                <a:off x="6202364" y="5445125"/>
                <a:ext cx="7254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b="1">
                    <a:latin typeface="Calibri" panose="020F0502020204030204" pitchFamily="34" charset="0"/>
                    <a:sym typeface="Calibri" panose="020F0502020204030204" pitchFamily="34" charset="0"/>
                  </a:rPr>
                  <a:t>2016</a:t>
                </a:r>
                <a:endParaRPr lang="zh-CN" altLang="en-US" b="1">
                  <a:latin typeface="宋体" panose="02010600030101010101" pitchFamily="2" charset="-122"/>
                  <a:sym typeface="宋体" panose="02010600030101010101" pitchFamily="2" charset="-122"/>
                </a:endParaRPr>
              </a:p>
            </p:txBody>
          </p:sp>
          <p:sp>
            <p:nvSpPr>
              <p:cNvPr id="22" name="矩形 20">
                <a:extLst>
                  <a:ext uri="{FF2B5EF4-FFF2-40B4-BE49-F238E27FC236}">
                    <a16:creationId xmlns:a16="http://schemas.microsoft.com/office/drawing/2014/main" id="{358A3AC5-397E-41F6-AC7B-F310AE3E61E1}"/>
                  </a:ext>
                </a:extLst>
              </p:cNvPr>
              <p:cNvSpPr>
                <a:spLocks noChangeArrowheads="1"/>
              </p:cNvSpPr>
              <p:nvPr/>
            </p:nvSpPr>
            <p:spPr bwMode="auto">
              <a:xfrm>
                <a:off x="8724900" y="5445125"/>
                <a:ext cx="7254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b="1">
                    <a:latin typeface="Calibri" panose="020F0502020204030204" pitchFamily="34" charset="0"/>
                    <a:sym typeface="Calibri" panose="020F0502020204030204" pitchFamily="34" charset="0"/>
                  </a:rPr>
                  <a:t>2018</a:t>
                </a:r>
                <a:endParaRPr lang="zh-CN" altLang="en-US" b="1">
                  <a:latin typeface="宋体" panose="02010600030101010101" pitchFamily="2" charset="-122"/>
                  <a:sym typeface="宋体" panose="02010600030101010101" pitchFamily="2" charset="-122"/>
                </a:endParaRPr>
              </a:p>
            </p:txBody>
          </p:sp>
          <p:sp>
            <p:nvSpPr>
              <p:cNvPr id="23" name="矩形 21">
                <a:extLst>
                  <a:ext uri="{FF2B5EF4-FFF2-40B4-BE49-F238E27FC236}">
                    <a16:creationId xmlns:a16="http://schemas.microsoft.com/office/drawing/2014/main" id="{06A03FD8-1139-42D8-91BC-16561945653A}"/>
                  </a:ext>
                </a:extLst>
              </p:cNvPr>
              <p:cNvSpPr>
                <a:spLocks noChangeArrowheads="1"/>
              </p:cNvSpPr>
              <p:nvPr/>
            </p:nvSpPr>
            <p:spPr bwMode="auto">
              <a:xfrm>
                <a:off x="7464425" y="5445125"/>
                <a:ext cx="7239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b="1" smtClean="0">
                    <a:latin typeface="Calibri" panose="020F0502020204030204" pitchFamily="34" charset="0"/>
                    <a:sym typeface="Calibri" panose="020F0502020204030204" pitchFamily="34" charset="0"/>
                  </a:rPr>
                  <a:t>2017</a:t>
                </a:r>
                <a:endParaRPr lang="zh-CN" altLang="en-US" b="1" dirty="0">
                  <a:latin typeface="宋体" panose="02010600030101010101" pitchFamily="2" charset="-122"/>
                  <a:sym typeface="宋体" panose="02010600030101010101" pitchFamily="2" charset="-122"/>
                </a:endParaRPr>
              </a:p>
            </p:txBody>
          </p:sp>
          <p:sp>
            <p:nvSpPr>
              <p:cNvPr id="24" name="圆角矩形 22">
                <a:extLst>
                  <a:ext uri="{FF2B5EF4-FFF2-40B4-BE49-F238E27FC236}">
                    <a16:creationId xmlns:a16="http://schemas.microsoft.com/office/drawing/2014/main" id="{12BBD174-43F4-4852-B772-E44BB10D9458}"/>
                  </a:ext>
                </a:extLst>
              </p:cNvPr>
              <p:cNvSpPr>
                <a:spLocks noChangeArrowheads="1"/>
              </p:cNvSpPr>
              <p:nvPr/>
            </p:nvSpPr>
            <p:spPr bwMode="auto">
              <a:xfrm>
                <a:off x="6743700" y="989013"/>
                <a:ext cx="2808288" cy="539750"/>
              </a:xfrm>
              <a:prstGeom prst="roundRect">
                <a:avLst>
                  <a:gd name="adj" fmla="val 16667"/>
                </a:avLst>
              </a:prstGeom>
              <a:solidFill>
                <a:schemeClr val="accent5">
                  <a:lumMod val="75000"/>
                </a:schemeClr>
              </a:solidFill>
              <a:ln w="3175">
                <a:noFill/>
                <a:miter lim="800000"/>
                <a:headEnd/>
                <a:tailEnd/>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行业一流的集团项目管理</a:t>
                </a:r>
              </a:p>
            </p:txBody>
          </p:sp>
          <p:sp>
            <p:nvSpPr>
              <p:cNvPr id="25" name="直接连接符 26">
                <a:extLst>
                  <a:ext uri="{FF2B5EF4-FFF2-40B4-BE49-F238E27FC236}">
                    <a16:creationId xmlns:a16="http://schemas.microsoft.com/office/drawing/2014/main" id="{A3640CE2-2947-46A3-9851-32136D04803F}"/>
                  </a:ext>
                </a:extLst>
              </p:cNvPr>
              <p:cNvSpPr>
                <a:spLocks noChangeShapeType="1"/>
              </p:cNvSpPr>
              <p:nvPr/>
            </p:nvSpPr>
            <p:spPr bwMode="auto">
              <a:xfrm>
                <a:off x="2208213" y="2924175"/>
                <a:ext cx="7415212" cy="0"/>
              </a:xfrm>
              <a:prstGeom prst="line">
                <a:avLst/>
              </a:prstGeom>
              <a:noFill/>
              <a:ln w="9525">
                <a:solidFill>
                  <a:schemeClr val="accent5">
                    <a:lumMod val="75000"/>
                  </a:schemeClr>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直接连接符 27">
                <a:extLst>
                  <a:ext uri="{FF2B5EF4-FFF2-40B4-BE49-F238E27FC236}">
                    <a16:creationId xmlns:a16="http://schemas.microsoft.com/office/drawing/2014/main" id="{23396613-5FC0-43CB-BD31-B5E75016F79F}"/>
                  </a:ext>
                </a:extLst>
              </p:cNvPr>
              <p:cNvSpPr>
                <a:spLocks noChangeShapeType="1"/>
              </p:cNvSpPr>
              <p:nvPr/>
            </p:nvSpPr>
            <p:spPr bwMode="auto">
              <a:xfrm>
                <a:off x="2208213" y="3789364"/>
                <a:ext cx="7415212" cy="1587"/>
              </a:xfrm>
              <a:prstGeom prst="line">
                <a:avLst/>
              </a:prstGeom>
              <a:noFill/>
              <a:ln w="9525">
                <a:solidFill>
                  <a:schemeClr val="accent5">
                    <a:lumMod val="75000"/>
                  </a:schemeClr>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 name="直接连接符 28">
                <a:extLst>
                  <a:ext uri="{FF2B5EF4-FFF2-40B4-BE49-F238E27FC236}">
                    <a16:creationId xmlns:a16="http://schemas.microsoft.com/office/drawing/2014/main" id="{DC896168-9127-4DD0-A7D8-69B951D70AF6}"/>
                  </a:ext>
                </a:extLst>
              </p:cNvPr>
              <p:cNvSpPr>
                <a:spLocks noChangeShapeType="1"/>
              </p:cNvSpPr>
              <p:nvPr/>
            </p:nvSpPr>
            <p:spPr bwMode="auto">
              <a:xfrm>
                <a:off x="2208213" y="4652964"/>
                <a:ext cx="7415212" cy="1587"/>
              </a:xfrm>
              <a:prstGeom prst="line">
                <a:avLst/>
              </a:prstGeom>
              <a:noFill/>
              <a:ln w="9525">
                <a:solidFill>
                  <a:schemeClr val="accent5">
                    <a:lumMod val="75000"/>
                  </a:schemeClr>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8" name="直接连接符 29">
                <a:extLst>
                  <a:ext uri="{FF2B5EF4-FFF2-40B4-BE49-F238E27FC236}">
                    <a16:creationId xmlns:a16="http://schemas.microsoft.com/office/drawing/2014/main" id="{F7DD3D53-3EE9-4E3E-8830-76718A071B09}"/>
                  </a:ext>
                </a:extLst>
              </p:cNvPr>
              <p:cNvSpPr>
                <a:spLocks noChangeShapeType="1"/>
              </p:cNvSpPr>
              <p:nvPr/>
            </p:nvSpPr>
            <p:spPr bwMode="auto">
              <a:xfrm>
                <a:off x="2208213" y="2060575"/>
                <a:ext cx="7415212" cy="0"/>
              </a:xfrm>
              <a:prstGeom prst="line">
                <a:avLst/>
              </a:prstGeom>
              <a:noFill/>
              <a:ln w="9525">
                <a:solidFill>
                  <a:schemeClr val="accent5">
                    <a:lumMod val="75000"/>
                  </a:schemeClr>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直接连接符 31">
                <a:extLst>
                  <a:ext uri="{FF2B5EF4-FFF2-40B4-BE49-F238E27FC236}">
                    <a16:creationId xmlns:a16="http://schemas.microsoft.com/office/drawing/2014/main" id="{6AB77DF1-ED80-404E-B201-40C08B006626}"/>
                  </a:ext>
                </a:extLst>
              </p:cNvPr>
              <p:cNvSpPr>
                <a:spLocks noChangeShapeType="1"/>
              </p:cNvSpPr>
              <p:nvPr/>
            </p:nvSpPr>
            <p:spPr bwMode="auto">
              <a:xfrm>
                <a:off x="3432175" y="1341438"/>
                <a:ext cx="0" cy="4464050"/>
              </a:xfrm>
              <a:prstGeom prst="line">
                <a:avLst/>
              </a:prstGeom>
              <a:noFill/>
              <a:ln w="9525">
                <a:solidFill>
                  <a:schemeClr val="accent5">
                    <a:lumMod val="75000"/>
                  </a:schemeClr>
                </a:solidFill>
                <a:miter lim="800000"/>
                <a:headEnd type="arrow" w="med" len="med"/>
                <a:tailEnd/>
              </a:ln>
              <a:extLst/>
            </p:spPr>
            <p:txBody>
              <a:bodyPr/>
              <a:lstStyle/>
              <a:p>
                <a:endParaRPr lang="zh-CN" altLang="en-US"/>
              </a:p>
            </p:txBody>
          </p:sp>
          <p:sp>
            <p:nvSpPr>
              <p:cNvPr id="30" name="矩形 32">
                <a:extLst>
                  <a:ext uri="{FF2B5EF4-FFF2-40B4-BE49-F238E27FC236}">
                    <a16:creationId xmlns:a16="http://schemas.microsoft.com/office/drawing/2014/main" id="{81512C87-2EA9-4611-88FD-AF9D2B484409}"/>
                  </a:ext>
                </a:extLst>
              </p:cNvPr>
              <p:cNvSpPr>
                <a:spLocks noChangeArrowheads="1"/>
              </p:cNvSpPr>
              <p:nvPr/>
            </p:nvSpPr>
            <p:spPr bwMode="auto">
              <a:xfrm>
                <a:off x="3575051" y="2205038"/>
                <a:ext cx="79216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基本业务</a:t>
                </a:r>
                <a:endParaRPr lang="zh-CN" altLang="en-US">
                  <a:sym typeface="Calibri" panose="020F0502020204030204" pitchFamily="34" charset="0"/>
                </a:endParaRPr>
              </a:p>
            </p:txBody>
          </p:sp>
          <p:sp>
            <p:nvSpPr>
              <p:cNvPr id="31" name="矩形 34">
                <a:extLst>
                  <a:ext uri="{FF2B5EF4-FFF2-40B4-BE49-F238E27FC236}">
                    <a16:creationId xmlns:a16="http://schemas.microsoft.com/office/drawing/2014/main" id="{B66CD186-D1A3-4DCC-9978-F0417B408581}"/>
                  </a:ext>
                </a:extLst>
              </p:cNvPr>
              <p:cNvSpPr>
                <a:spLocks noChangeArrowheads="1"/>
              </p:cNvSpPr>
              <p:nvPr/>
            </p:nvSpPr>
            <p:spPr bwMode="auto">
              <a:xfrm>
                <a:off x="3575051" y="3141663"/>
                <a:ext cx="79216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低</a:t>
                </a:r>
                <a:endParaRPr lang="zh-CN" altLang="en-US">
                  <a:sym typeface="Calibri" panose="020F0502020204030204" pitchFamily="34" charset="0"/>
                </a:endParaRPr>
              </a:p>
            </p:txBody>
          </p:sp>
          <p:sp>
            <p:nvSpPr>
              <p:cNvPr id="32" name="矩形 35">
                <a:extLst>
                  <a:ext uri="{FF2B5EF4-FFF2-40B4-BE49-F238E27FC236}">
                    <a16:creationId xmlns:a16="http://schemas.microsoft.com/office/drawing/2014/main" id="{E002231E-92E5-4116-B602-BA31E9E171F5}"/>
                  </a:ext>
                </a:extLst>
              </p:cNvPr>
              <p:cNvSpPr>
                <a:spLocks noChangeArrowheads="1"/>
              </p:cNvSpPr>
              <p:nvPr/>
            </p:nvSpPr>
            <p:spPr bwMode="auto">
              <a:xfrm>
                <a:off x="3575051" y="4076700"/>
                <a:ext cx="79216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低</a:t>
                </a:r>
                <a:endParaRPr lang="zh-CN" altLang="en-US">
                  <a:sym typeface="Calibri" panose="020F0502020204030204" pitchFamily="34" charset="0"/>
                </a:endParaRPr>
              </a:p>
            </p:txBody>
          </p:sp>
          <p:sp>
            <p:nvSpPr>
              <p:cNvPr id="33" name="矩形 36">
                <a:extLst>
                  <a:ext uri="{FF2B5EF4-FFF2-40B4-BE49-F238E27FC236}">
                    <a16:creationId xmlns:a16="http://schemas.microsoft.com/office/drawing/2014/main" id="{417C0DE3-A855-4EEB-897D-C2D07490C5EB}"/>
                  </a:ext>
                </a:extLst>
              </p:cNvPr>
              <p:cNvSpPr>
                <a:spLocks noChangeArrowheads="1"/>
              </p:cNvSpPr>
              <p:nvPr/>
            </p:nvSpPr>
            <p:spPr bwMode="auto">
              <a:xfrm>
                <a:off x="3575051" y="4868863"/>
                <a:ext cx="79216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弱</a:t>
                </a:r>
                <a:endParaRPr lang="zh-CN" altLang="en-US">
                  <a:sym typeface="Calibri" panose="020F0502020204030204" pitchFamily="34" charset="0"/>
                </a:endParaRPr>
              </a:p>
            </p:txBody>
          </p:sp>
          <p:sp>
            <p:nvSpPr>
              <p:cNvPr id="34" name="矩形 38">
                <a:extLst>
                  <a:ext uri="{FF2B5EF4-FFF2-40B4-BE49-F238E27FC236}">
                    <a16:creationId xmlns:a16="http://schemas.microsoft.com/office/drawing/2014/main" id="{07BC2939-AECD-4B37-A141-67A6E7A481C0}"/>
                  </a:ext>
                </a:extLst>
              </p:cNvPr>
              <p:cNvSpPr>
                <a:spLocks noChangeArrowheads="1"/>
              </p:cNvSpPr>
              <p:nvPr/>
            </p:nvSpPr>
            <p:spPr bwMode="auto">
              <a:xfrm>
                <a:off x="5303839" y="3141663"/>
                <a:ext cx="898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良好</a:t>
                </a:r>
                <a:endParaRPr lang="en-US" altLang="zh-CN" sz="1400">
                  <a:latin typeface="微软雅黑" panose="020B0503020204020204" pitchFamily="34" charset="-122"/>
                  <a:ea typeface="微软雅黑" panose="020B0503020204020204" pitchFamily="34" charset="-122"/>
                  <a:sym typeface="微软雅黑" panose="020B0503020204020204" pitchFamily="34" charset="-122"/>
                </a:endParaRPr>
              </a:p>
              <a:p>
                <a:pPr algn="ctr" eaLnBrk="1" hangingPunct="1">
                  <a:buFont typeface="Arial" panose="020B0604020202020204" pitchFamily="34" charset="0"/>
                  <a:buNone/>
                </a:pPr>
                <a:endParaRPr lang="zh-CN" altLang="en-US" sz="14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39">
                <a:extLst>
                  <a:ext uri="{FF2B5EF4-FFF2-40B4-BE49-F238E27FC236}">
                    <a16:creationId xmlns:a16="http://schemas.microsoft.com/office/drawing/2014/main" id="{59254F00-A77A-4328-B1F3-7A8969F9B790}"/>
                  </a:ext>
                </a:extLst>
              </p:cNvPr>
              <p:cNvSpPr>
                <a:spLocks noChangeArrowheads="1"/>
              </p:cNvSpPr>
              <p:nvPr/>
            </p:nvSpPr>
            <p:spPr bwMode="auto">
              <a:xfrm>
                <a:off x="4943476" y="4005263"/>
                <a:ext cx="18002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有效</a:t>
                </a:r>
              </a:p>
            </p:txBody>
          </p:sp>
          <p:sp>
            <p:nvSpPr>
              <p:cNvPr id="36" name="矩形 40">
                <a:extLst>
                  <a:ext uri="{FF2B5EF4-FFF2-40B4-BE49-F238E27FC236}">
                    <a16:creationId xmlns:a16="http://schemas.microsoft.com/office/drawing/2014/main" id="{223B6146-6F5C-4AE8-8F1A-7C22CAF8F9CE}"/>
                  </a:ext>
                </a:extLst>
              </p:cNvPr>
              <p:cNvSpPr>
                <a:spLocks noChangeArrowheads="1"/>
              </p:cNvSpPr>
              <p:nvPr/>
            </p:nvSpPr>
            <p:spPr bwMode="auto">
              <a:xfrm>
                <a:off x="4792663" y="4652963"/>
                <a:ext cx="2089150"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完成体系、制度建设、体系制度</a:t>
                </a:r>
              </a:p>
            </p:txBody>
          </p:sp>
          <p:sp>
            <p:nvSpPr>
              <p:cNvPr id="37" name="矩形 42">
                <a:extLst>
                  <a:ext uri="{FF2B5EF4-FFF2-40B4-BE49-F238E27FC236}">
                    <a16:creationId xmlns:a16="http://schemas.microsoft.com/office/drawing/2014/main" id="{46177E59-F637-4D49-9508-E5908FBF28F3}"/>
                  </a:ext>
                </a:extLst>
              </p:cNvPr>
              <p:cNvSpPr>
                <a:spLocks noChangeArrowheads="1"/>
              </p:cNvSpPr>
              <p:nvPr/>
            </p:nvSpPr>
            <p:spPr bwMode="auto">
              <a:xfrm>
                <a:off x="7310439" y="3786188"/>
                <a:ext cx="2312987"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高效</a:t>
                </a:r>
              </a:p>
            </p:txBody>
          </p:sp>
          <p:sp>
            <p:nvSpPr>
              <p:cNvPr id="38" name="矩形 43">
                <a:extLst>
                  <a:ext uri="{FF2B5EF4-FFF2-40B4-BE49-F238E27FC236}">
                    <a16:creationId xmlns:a16="http://schemas.microsoft.com/office/drawing/2014/main" id="{7B258510-3E40-46DB-BB2E-3B19276D31BC}"/>
                  </a:ext>
                </a:extLst>
              </p:cNvPr>
              <p:cNvSpPr>
                <a:spLocks noChangeArrowheads="1"/>
              </p:cNvSpPr>
              <p:nvPr/>
            </p:nvSpPr>
            <p:spPr bwMode="auto">
              <a:xfrm>
                <a:off x="7896226" y="3141663"/>
                <a:ext cx="79216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14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44">
                <a:extLst>
                  <a:ext uri="{FF2B5EF4-FFF2-40B4-BE49-F238E27FC236}">
                    <a16:creationId xmlns:a16="http://schemas.microsoft.com/office/drawing/2014/main" id="{6D698943-9F55-4530-84C3-31F81CAE6DFF}"/>
                  </a:ext>
                </a:extLst>
              </p:cNvPr>
              <p:cNvSpPr>
                <a:spLocks noChangeArrowheads="1"/>
              </p:cNvSpPr>
              <p:nvPr/>
            </p:nvSpPr>
            <p:spPr bwMode="auto">
              <a:xfrm>
                <a:off x="7464425" y="3068638"/>
                <a:ext cx="19446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优秀</a:t>
                </a:r>
              </a:p>
            </p:txBody>
          </p:sp>
          <p:sp>
            <p:nvSpPr>
              <p:cNvPr id="40" name="矩形 46">
                <a:extLst>
                  <a:ext uri="{FF2B5EF4-FFF2-40B4-BE49-F238E27FC236}">
                    <a16:creationId xmlns:a16="http://schemas.microsoft.com/office/drawing/2014/main" id="{6510CD05-26B4-433B-8D3B-EBD732973ADF}"/>
                  </a:ext>
                </a:extLst>
              </p:cNvPr>
              <p:cNvSpPr>
                <a:spLocks noChangeArrowheads="1"/>
              </p:cNvSpPr>
              <p:nvPr/>
            </p:nvSpPr>
            <p:spPr bwMode="auto">
              <a:xfrm>
                <a:off x="7464426" y="4724401"/>
                <a:ext cx="2087563" cy="7921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a:latin typeface="微软雅黑" panose="020B0503020204020204" pitchFamily="34" charset="-122"/>
                    <a:ea typeface="微软雅黑" panose="020B0503020204020204" pitchFamily="34" charset="-122"/>
                    <a:sym typeface="微软雅黑" panose="020B0503020204020204" pitchFamily="34" charset="-122"/>
                  </a:rPr>
                  <a:t>达到规范化、精细化、标准化</a:t>
                </a:r>
              </a:p>
            </p:txBody>
          </p:sp>
          <p:sp>
            <p:nvSpPr>
              <p:cNvPr id="41" name="TextBox 48">
                <a:extLst>
                  <a:ext uri="{FF2B5EF4-FFF2-40B4-BE49-F238E27FC236}">
                    <a16:creationId xmlns:a16="http://schemas.microsoft.com/office/drawing/2014/main" id="{6A9253C0-127B-4850-BA66-1463A6B5B34B}"/>
                  </a:ext>
                </a:extLst>
              </p:cNvPr>
              <p:cNvSpPr>
                <a:spLocks noChangeArrowheads="1"/>
              </p:cNvSpPr>
              <p:nvPr/>
            </p:nvSpPr>
            <p:spPr bwMode="auto">
              <a:xfrm>
                <a:off x="4738690" y="2143126"/>
                <a:ext cx="235744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400" dirty="0">
                    <a:solidFill>
                      <a:srgbClr val="000000"/>
                    </a:solidFill>
                    <a:latin typeface="Calibri" panose="020F0502020204030204" pitchFamily="34" charset="0"/>
                    <a:sym typeface="宋体" panose="02010600030101010101" pitchFamily="2" charset="-122"/>
                  </a:rPr>
                  <a:t>计划运营、工程管理、成本管理、招采管理二级平台搭建完善</a:t>
                </a:r>
              </a:p>
            </p:txBody>
          </p:sp>
          <p:sp>
            <p:nvSpPr>
              <p:cNvPr id="42" name="TextBox 49">
                <a:extLst>
                  <a:ext uri="{FF2B5EF4-FFF2-40B4-BE49-F238E27FC236}">
                    <a16:creationId xmlns:a16="http://schemas.microsoft.com/office/drawing/2014/main" id="{DA644FB8-0E59-484B-BFF1-C62FE436C06C}"/>
                  </a:ext>
                </a:extLst>
              </p:cNvPr>
              <p:cNvSpPr>
                <a:spLocks noChangeArrowheads="1"/>
              </p:cNvSpPr>
              <p:nvPr/>
            </p:nvSpPr>
            <p:spPr bwMode="auto">
              <a:xfrm>
                <a:off x="7524750" y="2143125"/>
                <a:ext cx="2071688"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1400">
                    <a:solidFill>
                      <a:srgbClr val="000000"/>
                    </a:solidFill>
                    <a:latin typeface="Calibri" panose="020F0502020204030204" pitchFamily="34" charset="0"/>
                    <a:sym typeface="宋体" panose="02010600030101010101" pitchFamily="2" charset="-122"/>
                  </a:rPr>
                  <a:t>经过不断修正完善二级管控体系达到标杆企业管理标准水平</a:t>
                </a:r>
              </a:p>
            </p:txBody>
          </p:sp>
        </p:grpSp>
        <p:cxnSp>
          <p:nvCxnSpPr>
            <p:cNvPr id="3" name="直接连接符 2">
              <a:extLst>
                <a:ext uri="{FF2B5EF4-FFF2-40B4-BE49-F238E27FC236}">
                  <a16:creationId xmlns:a16="http://schemas.microsoft.com/office/drawing/2014/main" id="{8D2BCCCE-96F0-484B-9538-64609C4D9900}"/>
                </a:ext>
              </a:extLst>
            </p:cNvPr>
            <p:cNvCxnSpPr/>
            <p:nvPr/>
          </p:nvCxnSpPr>
          <p:spPr>
            <a:xfrm>
              <a:off x="4527932" y="2070100"/>
              <a:ext cx="0" cy="345757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5C4D2AA3-2237-4753-9CAE-44B94D2A70DC}"/>
                </a:ext>
              </a:extLst>
            </p:cNvPr>
            <p:cNvCxnSpPr/>
            <p:nvPr/>
          </p:nvCxnSpPr>
          <p:spPr>
            <a:xfrm>
              <a:off x="7310439" y="2048984"/>
              <a:ext cx="0" cy="3457577"/>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8881789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6" presetClass="emph" presetSubtype="0" fill="hold" nodeType="afterEffect">
                                  <p:stCondLst>
                                    <p:cond delay="0"/>
                                  </p:stCondLst>
                                  <p:childTnLst>
                                    <p:animEffect transition="out" filter="fade">
                                      <p:cBhvr>
                                        <p:cTn id="10" dur="500" tmFilter="0, 0; .2, .5; .8, .5; 1, 0"/>
                                        <p:tgtEl>
                                          <p:spTgt spid="5"/>
                                        </p:tgtEl>
                                      </p:cBhvr>
                                    </p:animEffect>
                                    <p:animScale>
                                      <p:cBhvr>
                                        <p:cTn id="11"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15"/>
          <p:cNvSpPr>
            <a:spLocks/>
          </p:cNvSpPr>
          <p:nvPr/>
        </p:nvSpPr>
        <p:spPr bwMode="auto">
          <a:xfrm>
            <a:off x="4305069" y="1739737"/>
            <a:ext cx="1503012" cy="2010455"/>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5">
              <a:lumMod val="75000"/>
            </a:schemeClr>
          </a:solidFill>
          <a:ln>
            <a:noFill/>
          </a:ln>
        </p:spPr>
        <p:txBody>
          <a:bodyPr vert="horz" wrap="square" lIns="91404" tIns="45702" rIns="91404" bIns="45702" numCol="1" anchor="t" anchorCtr="0" compatLnSpc="1">
            <a:prstTxWarp prst="textNoShape">
              <a:avLst/>
            </a:prstTxWarp>
          </a:bodyPr>
          <a:lstStyle/>
          <a:p>
            <a:endParaRPr lang="zh-CN" altLang="en-US" sz="1799">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pic>
        <p:nvPicPr>
          <p:cNvPr id="6"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rot="16200000" flipH="1">
            <a:off x="1529911" y="3596128"/>
            <a:ext cx="5819931" cy="291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rot="5400000">
            <a:off x="4511871" y="3596995"/>
            <a:ext cx="5819928" cy="290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Freeform 15"/>
          <p:cNvSpPr>
            <a:spLocks/>
          </p:cNvSpPr>
          <p:nvPr/>
        </p:nvSpPr>
        <p:spPr bwMode="auto">
          <a:xfrm>
            <a:off x="4305069" y="3923284"/>
            <a:ext cx="1503012" cy="2010455"/>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5">
              <a:lumMod val="75000"/>
            </a:schemeClr>
          </a:solidFill>
          <a:ln>
            <a:noFill/>
          </a:ln>
        </p:spPr>
        <p:txBody>
          <a:bodyPr vert="horz" wrap="square" lIns="91404" tIns="45702" rIns="91404" bIns="45702" numCol="1" anchor="t" anchorCtr="0" compatLnSpc="1">
            <a:prstTxWarp prst="textNoShape">
              <a:avLst/>
            </a:prstTxWarp>
          </a:bodyPr>
          <a:lstStyle/>
          <a:p>
            <a:endParaRPr lang="zh-CN" altLang="en-US" sz="1799">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sp>
        <p:nvSpPr>
          <p:cNvPr id="9" name="Freeform 15"/>
          <p:cNvSpPr>
            <a:spLocks/>
          </p:cNvSpPr>
          <p:nvPr/>
        </p:nvSpPr>
        <p:spPr bwMode="auto">
          <a:xfrm flipH="1">
            <a:off x="6063887" y="1739737"/>
            <a:ext cx="1503012" cy="2010455"/>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5">
              <a:lumMod val="75000"/>
            </a:schemeClr>
          </a:solidFill>
          <a:ln>
            <a:noFill/>
          </a:ln>
        </p:spPr>
        <p:txBody>
          <a:bodyPr vert="horz" wrap="square" lIns="91404" tIns="45702" rIns="91404" bIns="45702" numCol="1" anchor="t" anchorCtr="0" compatLnSpc="1">
            <a:prstTxWarp prst="textNoShape">
              <a:avLst/>
            </a:prstTxWarp>
          </a:bodyPr>
          <a:lstStyle/>
          <a:p>
            <a:endParaRPr lang="zh-CN" altLang="en-US" sz="1799">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sp>
        <p:nvSpPr>
          <p:cNvPr id="10" name="Freeform 15"/>
          <p:cNvSpPr>
            <a:spLocks/>
          </p:cNvSpPr>
          <p:nvPr/>
        </p:nvSpPr>
        <p:spPr bwMode="auto">
          <a:xfrm flipH="1">
            <a:off x="6063887" y="3923284"/>
            <a:ext cx="1503012" cy="2010455"/>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5">
              <a:lumMod val="75000"/>
            </a:schemeClr>
          </a:solidFill>
          <a:ln>
            <a:noFill/>
          </a:ln>
        </p:spPr>
        <p:txBody>
          <a:bodyPr vert="horz" wrap="square" lIns="91404" tIns="45702" rIns="91404" bIns="45702" numCol="1" anchor="t" anchorCtr="0" compatLnSpc="1">
            <a:prstTxWarp prst="textNoShape">
              <a:avLst/>
            </a:prstTxWarp>
          </a:bodyPr>
          <a:lstStyle/>
          <a:p>
            <a:endParaRPr lang="zh-CN" altLang="en-US" sz="1799">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sp>
        <p:nvSpPr>
          <p:cNvPr id="12" name="TextBox 12"/>
          <p:cNvSpPr txBox="1"/>
          <p:nvPr/>
        </p:nvSpPr>
        <p:spPr>
          <a:xfrm>
            <a:off x="555251" y="1806245"/>
            <a:ext cx="3621915" cy="1908215"/>
          </a:xfrm>
          <a:prstGeom prst="rect">
            <a:avLst/>
          </a:prstGeom>
          <a:noFill/>
        </p:spPr>
        <p:txBody>
          <a:bodyPr wrap="square" rtlCol="0">
            <a:spAutoFit/>
          </a:bodyPr>
          <a:lstStyle/>
          <a:p>
            <a:pPr algn="r"/>
            <a:r>
              <a:rPr lang="zh-CN" altLang="en-US" sz="20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优势</a:t>
            </a: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项目管理中心、战略定位清晰、职能定位清晰、管控界面清晰；</a:t>
            </a:r>
            <a:endPar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团队初具规模、具有一线房地产管理经验；</a:t>
            </a: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创建学习型组织，学习能力很强。</a:t>
            </a:r>
          </a:p>
          <a:p>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TextBox 13"/>
          <p:cNvSpPr txBox="1"/>
          <p:nvPr/>
        </p:nvSpPr>
        <p:spPr>
          <a:xfrm>
            <a:off x="4439878" y="2421925"/>
            <a:ext cx="755335" cy="646203"/>
          </a:xfrm>
          <a:prstGeom prst="rect">
            <a:avLst/>
          </a:prstGeom>
          <a:noFill/>
        </p:spPr>
        <p:txBody>
          <a:bodyPr wrap="none" rtlCol="0">
            <a:spAutoFit/>
          </a:bodyPr>
          <a:lstStyle/>
          <a:p>
            <a:r>
              <a:rPr lang="en-US" altLang="zh-CN" sz="3599" b="1" dirty="0">
                <a:solidFill>
                  <a:schemeClr val="accent5">
                    <a:lumMod val="75000"/>
                  </a:schemeClr>
                </a:solidFill>
                <a:latin typeface="微软雅黑" panose="020B0503020204020204" pitchFamily="34" charset="-122"/>
                <a:ea typeface="微软雅黑" panose="020B0503020204020204" pitchFamily="34" charset="-122"/>
              </a:rPr>
              <a:t>01</a:t>
            </a:r>
            <a:endParaRPr lang="zh-CN" altLang="en-US" sz="3599"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4" name="TextBox 14"/>
          <p:cNvSpPr txBox="1"/>
          <p:nvPr/>
        </p:nvSpPr>
        <p:spPr>
          <a:xfrm>
            <a:off x="6724985" y="2421925"/>
            <a:ext cx="755335" cy="646203"/>
          </a:xfrm>
          <a:prstGeom prst="rect">
            <a:avLst/>
          </a:prstGeom>
          <a:noFill/>
        </p:spPr>
        <p:txBody>
          <a:bodyPr wrap="none" rtlCol="0">
            <a:spAutoFit/>
          </a:bodyPr>
          <a:lstStyle/>
          <a:p>
            <a:r>
              <a:rPr lang="en-US" altLang="zh-CN" sz="3599" b="1" dirty="0">
                <a:solidFill>
                  <a:schemeClr val="accent5">
                    <a:lumMod val="75000"/>
                  </a:schemeClr>
                </a:solidFill>
                <a:latin typeface="微软雅黑" panose="020B0503020204020204" pitchFamily="34" charset="-122"/>
                <a:ea typeface="微软雅黑" panose="020B0503020204020204" pitchFamily="34" charset="-122"/>
              </a:rPr>
              <a:t>02</a:t>
            </a:r>
            <a:endParaRPr lang="zh-CN" altLang="en-US" sz="3599"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5" name="TextBox 15"/>
          <p:cNvSpPr txBox="1"/>
          <p:nvPr/>
        </p:nvSpPr>
        <p:spPr>
          <a:xfrm>
            <a:off x="4439878" y="4630862"/>
            <a:ext cx="755335" cy="646203"/>
          </a:xfrm>
          <a:prstGeom prst="rect">
            <a:avLst/>
          </a:prstGeom>
          <a:noFill/>
        </p:spPr>
        <p:txBody>
          <a:bodyPr wrap="none" rtlCol="0">
            <a:spAutoFit/>
          </a:bodyPr>
          <a:lstStyle/>
          <a:p>
            <a:r>
              <a:rPr lang="en-US" altLang="zh-CN" sz="3599" b="1" dirty="0">
                <a:solidFill>
                  <a:schemeClr val="accent5">
                    <a:lumMod val="75000"/>
                  </a:schemeClr>
                </a:solidFill>
                <a:latin typeface="微软雅黑" panose="020B0503020204020204" pitchFamily="34" charset="-122"/>
                <a:ea typeface="微软雅黑" panose="020B0503020204020204" pitchFamily="34" charset="-122"/>
              </a:rPr>
              <a:t>03</a:t>
            </a:r>
            <a:endParaRPr lang="zh-CN" altLang="en-US" sz="3599"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6" name="TextBox 16"/>
          <p:cNvSpPr txBox="1"/>
          <p:nvPr/>
        </p:nvSpPr>
        <p:spPr>
          <a:xfrm>
            <a:off x="6724985" y="4630862"/>
            <a:ext cx="755335" cy="646203"/>
          </a:xfrm>
          <a:prstGeom prst="rect">
            <a:avLst/>
          </a:prstGeom>
          <a:noFill/>
        </p:spPr>
        <p:txBody>
          <a:bodyPr wrap="none" rtlCol="0">
            <a:spAutoFit/>
          </a:bodyPr>
          <a:lstStyle/>
          <a:p>
            <a:r>
              <a:rPr lang="en-US" altLang="zh-CN" sz="3599" b="1" dirty="0">
                <a:solidFill>
                  <a:schemeClr val="accent5">
                    <a:lumMod val="75000"/>
                  </a:schemeClr>
                </a:solidFill>
                <a:latin typeface="微软雅黑" panose="020B0503020204020204" pitchFamily="34" charset="-122"/>
                <a:ea typeface="微软雅黑" panose="020B0503020204020204" pitchFamily="34" charset="-122"/>
              </a:rPr>
              <a:t>04</a:t>
            </a:r>
            <a:endParaRPr lang="zh-CN" altLang="en-US" sz="3599"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18" name="TextBox 18"/>
          <p:cNvSpPr txBox="1"/>
          <p:nvPr/>
        </p:nvSpPr>
        <p:spPr>
          <a:xfrm>
            <a:off x="7709854" y="1739737"/>
            <a:ext cx="4364633" cy="1877437"/>
          </a:xfrm>
          <a:prstGeom prst="rect">
            <a:avLst/>
          </a:prstGeom>
          <a:noFill/>
        </p:spPr>
        <p:txBody>
          <a:bodyPr wrap="square" rtlCol="0">
            <a:spAutoFit/>
          </a:bodyPr>
          <a:lstStyle/>
          <a:p>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劣势</a:t>
            </a: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房地产全运营系统思维不具备，专业知识能力、复合能力和沟通能力欠缺；</a:t>
            </a: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体系不健全，管理薄弱；</a:t>
            </a: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流程化、标准化、规范化有待提高。</a:t>
            </a:r>
          </a:p>
          <a:p>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TextBox 20"/>
          <p:cNvSpPr txBox="1"/>
          <p:nvPr/>
        </p:nvSpPr>
        <p:spPr>
          <a:xfrm>
            <a:off x="434534" y="3923284"/>
            <a:ext cx="3772831" cy="2200602"/>
          </a:xfrm>
          <a:prstGeom prst="rect">
            <a:avLst/>
          </a:prstGeom>
          <a:noFill/>
        </p:spPr>
        <p:txBody>
          <a:bodyPr wrap="square" rtlCol="0">
            <a:spAutoFit/>
          </a:bodyPr>
          <a:lstStyle/>
          <a:p>
            <a:pPr algn="r"/>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机会</a:t>
            </a: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产品的定位具有创新性、具有可复制性的落地其它城市；</a:t>
            </a: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2.XX</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地段未来区域空间可预期；</a:t>
            </a:r>
          </a:p>
          <a:p>
            <a:pPr algn="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3.XXXX</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战略“</a:t>
            </a: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XXX</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”的起点是</a:t>
            </a: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XX</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，给</a:t>
            </a: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XXX</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项目的可持续发展带来动力。</a:t>
            </a:r>
            <a:endPar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TextBox 22"/>
          <p:cNvSpPr txBox="1"/>
          <p:nvPr/>
        </p:nvSpPr>
        <p:spPr>
          <a:xfrm>
            <a:off x="7709853" y="3923284"/>
            <a:ext cx="4364633" cy="2308324"/>
          </a:xfrm>
          <a:prstGeom prst="rect">
            <a:avLst/>
          </a:prstGeom>
          <a:noFill/>
        </p:spPr>
        <p:txBody>
          <a:bodyPr wrap="square" rtlCol="0">
            <a:spAutoFit/>
          </a:bodyPr>
          <a:lstStyle/>
          <a:p>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威胁</a:t>
            </a: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经济发展进入艰难期，需要通过加强管理来获得企业效益；</a:t>
            </a:r>
            <a:endPar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开发节奏得改控制，开发周期变长，净利润会受到挑战；</a:t>
            </a:r>
            <a:endPar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现金流平台受到挑战，资金链条有很大风险；</a:t>
            </a:r>
          </a:p>
          <a:p>
            <a:pPr>
              <a:lnSpc>
                <a:spcPct val="150000"/>
              </a:lnSpc>
            </a:pPr>
            <a:r>
              <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房地产依然在漫长冬天，生存挑战巨大。</a:t>
            </a:r>
            <a:endParaRPr lang="en-US" altLang="zh-CN" sz="14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3" name="组合 22">
            <a:extLst>
              <a:ext uri="{FF2B5EF4-FFF2-40B4-BE49-F238E27FC236}">
                <a16:creationId xmlns:a16="http://schemas.microsoft.com/office/drawing/2014/main" id="{D9FCC495-DE9F-4FB8-B07D-9DE4DEA61E3A}"/>
              </a:ext>
            </a:extLst>
          </p:cNvPr>
          <p:cNvGrpSpPr/>
          <p:nvPr/>
        </p:nvGrpSpPr>
        <p:grpSpPr>
          <a:xfrm>
            <a:off x="0" y="159023"/>
            <a:ext cx="3088603" cy="587860"/>
            <a:chOff x="0" y="159023"/>
            <a:chExt cx="3088603" cy="587860"/>
          </a:xfrm>
        </p:grpSpPr>
        <p:sp>
          <p:nvSpPr>
            <p:cNvPr id="24" name="TextBox 76">
              <a:extLst>
                <a:ext uri="{FF2B5EF4-FFF2-40B4-BE49-F238E27FC236}">
                  <a16:creationId xmlns:a16="http://schemas.microsoft.com/office/drawing/2014/main" id="{EC3C59D7-C134-4482-BCFA-6BFD29614476}"/>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计划运营篇</a:t>
              </a:r>
            </a:p>
          </p:txBody>
        </p:sp>
        <p:sp>
          <p:nvSpPr>
            <p:cNvPr id="25" name="矩形 24">
              <a:extLst>
                <a:ext uri="{FF2B5EF4-FFF2-40B4-BE49-F238E27FC236}">
                  <a16:creationId xmlns:a16="http://schemas.microsoft.com/office/drawing/2014/main" id="{C24F8485-96E1-42F3-8372-017DE9446D8A}"/>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6" name="矩形 25">
              <a:extLst>
                <a:ext uri="{FF2B5EF4-FFF2-40B4-BE49-F238E27FC236}">
                  <a16:creationId xmlns:a16="http://schemas.microsoft.com/office/drawing/2014/main" id="{4F1F0BAA-D45A-4162-A330-C4F855C571D3}"/>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1747159384"/>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7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700"/>
                                            <p:tgtEl>
                                              <p:spTgt spid="7"/>
                                            </p:tgtEl>
                                          </p:cBhvr>
                                        </p:animEffect>
                                      </p:childTnLst>
                                    </p:cTn>
                                  </p:par>
                                </p:childTnLst>
                              </p:cTn>
                            </p:par>
                            <p:par>
                              <p:cTn id="11" fill="hold">
                                <p:stCondLst>
                                  <p:cond delay="700"/>
                                </p:stCondLst>
                                <p:childTnLst>
                                  <p:par>
                                    <p:cTn id="12" presetID="2" presetClass="entr" presetSubtype="4" fill="hold" grpId="0" nodeType="afterEffect" p14:presetBounceEnd="40000">
                                      <p:stCondLst>
                                        <p:cond delay="300"/>
                                      </p:stCondLst>
                                      <p:childTnLst>
                                        <p:set>
                                          <p:cBhvr>
                                            <p:cTn id="13" dur="1" fill="hold">
                                              <p:stCondLst>
                                                <p:cond delay="0"/>
                                              </p:stCondLst>
                                            </p:cTn>
                                            <p:tgtEl>
                                              <p:spTgt spid="5"/>
                                            </p:tgtEl>
                                            <p:attrNameLst>
                                              <p:attrName>style.visibility</p:attrName>
                                            </p:attrNameLst>
                                          </p:cBhvr>
                                          <p:to>
                                            <p:strVal val="visible"/>
                                          </p:to>
                                        </p:set>
                                        <p:anim calcmode="lin" valueType="num" p14:bounceEnd="40000">
                                          <p:cBhvr additive="base">
                                            <p:cTn id="14" dur="50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400" fill="hold"/>
                                            <p:tgtEl>
                                              <p:spTgt spid="13"/>
                                            </p:tgtEl>
                                            <p:attrNameLst>
                                              <p:attrName>ppt_w</p:attrName>
                                            </p:attrNameLst>
                                          </p:cBhvr>
                                          <p:tavLst>
                                            <p:tav tm="0">
                                              <p:val>
                                                <p:fltVal val="0"/>
                                              </p:val>
                                            </p:tav>
                                            <p:tav tm="100000">
                                              <p:val>
                                                <p:strVal val="#ppt_w"/>
                                              </p:val>
                                            </p:tav>
                                          </p:tavLst>
                                        </p:anim>
                                        <p:anim calcmode="lin" valueType="num">
                                          <p:cBhvr>
                                            <p:cTn id="20" dur="400" fill="hold"/>
                                            <p:tgtEl>
                                              <p:spTgt spid="13"/>
                                            </p:tgtEl>
                                            <p:attrNameLst>
                                              <p:attrName>ppt_h</p:attrName>
                                            </p:attrNameLst>
                                          </p:cBhvr>
                                          <p:tavLst>
                                            <p:tav tm="0">
                                              <p:val>
                                                <p:fltVal val="0"/>
                                              </p:val>
                                            </p:tav>
                                            <p:tav tm="100000">
                                              <p:val>
                                                <p:strVal val="#ppt_h"/>
                                              </p:val>
                                            </p:tav>
                                          </p:tavLst>
                                        </p:anim>
                                        <p:anim calcmode="lin" valueType="num">
                                          <p:cBhvr>
                                            <p:cTn id="21" dur="400" fill="hold"/>
                                            <p:tgtEl>
                                              <p:spTgt spid="13"/>
                                            </p:tgtEl>
                                            <p:attrNameLst>
                                              <p:attrName>style.rotation</p:attrName>
                                            </p:attrNameLst>
                                          </p:cBhvr>
                                          <p:tavLst>
                                            <p:tav tm="0">
                                              <p:val>
                                                <p:fltVal val="90"/>
                                              </p:val>
                                            </p:tav>
                                            <p:tav tm="100000">
                                              <p:val>
                                                <p:fltVal val="0"/>
                                              </p:val>
                                            </p:tav>
                                          </p:tavLst>
                                        </p:anim>
                                        <p:animEffect transition="in" filter="fade">
                                          <p:cBhvr>
                                            <p:cTn id="22" dur="400"/>
                                            <p:tgtEl>
                                              <p:spTgt spid="13"/>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right)">
                                          <p:cBhvr>
                                            <p:cTn id="25" dur="500"/>
                                            <p:tgtEl>
                                              <p:spTgt spid="12"/>
                                            </p:tgtEl>
                                          </p:cBhvr>
                                        </p:animEffect>
                                      </p:childTnLst>
                                    </p:cTn>
                                  </p:par>
                                </p:childTnLst>
                              </p:cTn>
                            </p:par>
                            <p:par>
                              <p:cTn id="26" fill="hold">
                                <p:stCondLst>
                                  <p:cond delay="2000"/>
                                </p:stCondLst>
                                <p:childTnLst>
                                  <p:par>
                                    <p:cTn id="27" presetID="2" presetClass="entr" presetSubtype="4" fill="hold" grpId="0" nodeType="afterEffect" p14:presetBounceEnd="40000">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14:bounceEnd="40000">
                                          <p:cBhvr additive="base">
                                            <p:cTn id="29" dur="500" fill="hold"/>
                                            <p:tgtEl>
                                              <p:spTgt spid="8"/>
                                            </p:tgtEl>
                                            <p:attrNameLst>
                                              <p:attrName>ppt_x</p:attrName>
                                            </p:attrNameLst>
                                          </p:cBhvr>
                                          <p:tavLst>
                                            <p:tav tm="0">
                                              <p:val>
                                                <p:strVal val="#ppt_x"/>
                                              </p:val>
                                            </p:tav>
                                            <p:tav tm="100000">
                                              <p:val>
                                                <p:strVal val="#ppt_x"/>
                                              </p:val>
                                            </p:tav>
                                          </p:tavLst>
                                        </p:anim>
                                        <p:anim calcmode="lin" valueType="num" p14:bounceEnd="40000">
                                          <p:cBhvr additive="base">
                                            <p:cTn id="30" dur="500" fill="hold"/>
                                            <p:tgtEl>
                                              <p:spTgt spid="8"/>
                                            </p:tgtEl>
                                            <p:attrNameLst>
                                              <p:attrName>ppt_y</p:attrName>
                                            </p:attrNameLst>
                                          </p:cBhvr>
                                          <p:tavLst>
                                            <p:tav tm="0">
                                              <p:val>
                                                <p:strVal val="1+#ppt_h/2"/>
                                              </p:val>
                                            </p:tav>
                                            <p:tav tm="100000">
                                              <p:val>
                                                <p:strVal val="#ppt_y"/>
                                              </p:val>
                                            </p:tav>
                                          </p:tavLst>
                                        </p:anim>
                                      </p:childTnLst>
                                    </p:cTn>
                                  </p:par>
                                </p:childTnLst>
                              </p:cTn>
                            </p:par>
                            <p:par>
                              <p:cTn id="31" fill="hold">
                                <p:stCondLst>
                                  <p:cond delay="2500"/>
                                </p:stCondLst>
                                <p:childTnLst>
                                  <p:par>
                                    <p:cTn id="32" presetID="31" presetClass="entr" presetSubtype="0"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400" fill="hold"/>
                                            <p:tgtEl>
                                              <p:spTgt spid="15"/>
                                            </p:tgtEl>
                                            <p:attrNameLst>
                                              <p:attrName>ppt_w</p:attrName>
                                            </p:attrNameLst>
                                          </p:cBhvr>
                                          <p:tavLst>
                                            <p:tav tm="0">
                                              <p:val>
                                                <p:fltVal val="0"/>
                                              </p:val>
                                            </p:tav>
                                            <p:tav tm="100000">
                                              <p:val>
                                                <p:strVal val="#ppt_w"/>
                                              </p:val>
                                            </p:tav>
                                          </p:tavLst>
                                        </p:anim>
                                        <p:anim calcmode="lin" valueType="num">
                                          <p:cBhvr>
                                            <p:cTn id="35" dur="400" fill="hold"/>
                                            <p:tgtEl>
                                              <p:spTgt spid="15"/>
                                            </p:tgtEl>
                                            <p:attrNameLst>
                                              <p:attrName>ppt_h</p:attrName>
                                            </p:attrNameLst>
                                          </p:cBhvr>
                                          <p:tavLst>
                                            <p:tav tm="0">
                                              <p:val>
                                                <p:fltVal val="0"/>
                                              </p:val>
                                            </p:tav>
                                            <p:tav tm="100000">
                                              <p:val>
                                                <p:strVal val="#ppt_h"/>
                                              </p:val>
                                            </p:tav>
                                          </p:tavLst>
                                        </p:anim>
                                        <p:anim calcmode="lin" valueType="num">
                                          <p:cBhvr>
                                            <p:cTn id="36" dur="400" fill="hold"/>
                                            <p:tgtEl>
                                              <p:spTgt spid="15"/>
                                            </p:tgtEl>
                                            <p:attrNameLst>
                                              <p:attrName>style.rotation</p:attrName>
                                            </p:attrNameLst>
                                          </p:cBhvr>
                                          <p:tavLst>
                                            <p:tav tm="0">
                                              <p:val>
                                                <p:fltVal val="90"/>
                                              </p:val>
                                            </p:tav>
                                            <p:tav tm="100000">
                                              <p:val>
                                                <p:fltVal val="0"/>
                                              </p:val>
                                            </p:tav>
                                          </p:tavLst>
                                        </p:anim>
                                        <p:animEffect transition="in" filter="fade">
                                          <p:cBhvr>
                                            <p:cTn id="37" dur="400"/>
                                            <p:tgtEl>
                                              <p:spTgt spid="15"/>
                                            </p:tgtEl>
                                          </p:cBhvr>
                                        </p:animEffect>
                                      </p:childTnLst>
                                    </p:cTn>
                                  </p:par>
                                  <p:par>
                                    <p:cTn id="38" presetID="22" presetClass="entr" presetSubtype="2"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right)">
                                          <p:cBhvr>
                                            <p:cTn id="40" dur="500"/>
                                            <p:tgtEl>
                                              <p:spTgt spid="20"/>
                                            </p:tgtEl>
                                          </p:cBhvr>
                                        </p:animEffect>
                                      </p:childTnLst>
                                    </p:cTn>
                                  </p:par>
                                </p:childTnLst>
                              </p:cTn>
                            </p:par>
                            <p:par>
                              <p:cTn id="41" fill="hold">
                                <p:stCondLst>
                                  <p:cond delay="3000"/>
                                </p:stCondLst>
                                <p:childTnLst>
                                  <p:par>
                                    <p:cTn id="42" presetID="2" presetClass="entr" presetSubtype="4" fill="hold" grpId="0" nodeType="afterEffect" p14:presetBounceEnd="40000">
                                      <p:stCondLst>
                                        <p:cond delay="0"/>
                                      </p:stCondLst>
                                      <p:childTnLst>
                                        <p:set>
                                          <p:cBhvr>
                                            <p:cTn id="43" dur="1" fill="hold">
                                              <p:stCondLst>
                                                <p:cond delay="0"/>
                                              </p:stCondLst>
                                            </p:cTn>
                                            <p:tgtEl>
                                              <p:spTgt spid="9"/>
                                            </p:tgtEl>
                                            <p:attrNameLst>
                                              <p:attrName>style.visibility</p:attrName>
                                            </p:attrNameLst>
                                          </p:cBhvr>
                                          <p:to>
                                            <p:strVal val="visible"/>
                                          </p:to>
                                        </p:set>
                                        <p:anim calcmode="lin" valueType="num" p14:bounceEnd="40000">
                                          <p:cBhvr additive="base">
                                            <p:cTn id="44" dur="500" fill="hold"/>
                                            <p:tgtEl>
                                              <p:spTgt spid="9"/>
                                            </p:tgtEl>
                                            <p:attrNameLst>
                                              <p:attrName>ppt_x</p:attrName>
                                            </p:attrNameLst>
                                          </p:cBhvr>
                                          <p:tavLst>
                                            <p:tav tm="0">
                                              <p:val>
                                                <p:strVal val="#ppt_x"/>
                                              </p:val>
                                            </p:tav>
                                            <p:tav tm="100000">
                                              <p:val>
                                                <p:strVal val="#ppt_x"/>
                                              </p:val>
                                            </p:tav>
                                          </p:tavLst>
                                        </p:anim>
                                        <p:anim calcmode="lin" valueType="num" p14:bounceEnd="40000">
                                          <p:cBhvr additive="base">
                                            <p:cTn id="45" dur="500" fill="hold"/>
                                            <p:tgtEl>
                                              <p:spTgt spid="9"/>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31"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400" fill="hold"/>
                                            <p:tgtEl>
                                              <p:spTgt spid="14"/>
                                            </p:tgtEl>
                                            <p:attrNameLst>
                                              <p:attrName>ppt_w</p:attrName>
                                            </p:attrNameLst>
                                          </p:cBhvr>
                                          <p:tavLst>
                                            <p:tav tm="0">
                                              <p:val>
                                                <p:fltVal val="0"/>
                                              </p:val>
                                            </p:tav>
                                            <p:tav tm="100000">
                                              <p:val>
                                                <p:strVal val="#ppt_w"/>
                                              </p:val>
                                            </p:tav>
                                          </p:tavLst>
                                        </p:anim>
                                        <p:anim calcmode="lin" valueType="num">
                                          <p:cBhvr>
                                            <p:cTn id="50" dur="400" fill="hold"/>
                                            <p:tgtEl>
                                              <p:spTgt spid="14"/>
                                            </p:tgtEl>
                                            <p:attrNameLst>
                                              <p:attrName>ppt_h</p:attrName>
                                            </p:attrNameLst>
                                          </p:cBhvr>
                                          <p:tavLst>
                                            <p:tav tm="0">
                                              <p:val>
                                                <p:fltVal val="0"/>
                                              </p:val>
                                            </p:tav>
                                            <p:tav tm="100000">
                                              <p:val>
                                                <p:strVal val="#ppt_h"/>
                                              </p:val>
                                            </p:tav>
                                          </p:tavLst>
                                        </p:anim>
                                        <p:anim calcmode="lin" valueType="num">
                                          <p:cBhvr>
                                            <p:cTn id="51" dur="400" fill="hold"/>
                                            <p:tgtEl>
                                              <p:spTgt spid="14"/>
                                            </p:tgtEl>
                                            <p:attrNameLst>
                                              <p:attrName>style.rotation</p:attrName>
                                            </p:attrNameLst>
                                          </p:cBhvr>
                                          <p:tavLst>
                                            <p:tav tm="0">
                                              <p:val>
                                                <p:fltVal val="90"/>
                                              </p:val>
                                            </p:tav>
                                            <p:tav tm="100000">
                                              <p:val>
                                                <p:fltVal val="0"/>
                                              </p:val>
                                            </p:tav>
                                          </p:tavLst>
                                        </p:anim>
                                        <p:animEffect transition="in" filter="fade">
                                          <p:cBhvr>
                                            <p:cTn id="52" dur="400"/>
                                            <p:tgtEl>
                                              <p:spTgt spid="14"/>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childTnLst>
                              </p:cTn>
                            </p:par>
                            <p:par>
                              <p:cTn id="56" fill="hold">
                                <p:stCondLst>
                                  <p:cond delay="4000"/>
                                </p:stCondLst>
                                <p:childTnLst>
                                  <p:par>
                                    <p:cTn id="57" presetID="2" presetClass="entr" presetSubtype="4" fill="hold" grpId="0" nodeType="afterEffect" p14:presetBounceEnd="40000">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14:bounceEnd="40000">
                                          <p:cBhvr additive="base">
                                            <p:cTn id="59" dur="500" fill="hold"/>
                                            <p:tgtEl>
                                              <p:spTgt spid="10"/>
                                            </p:tgtEl>
                                            <p:attrNameLst>
                                              <p:attrName>ppt_x</p:attrName>
                                            </p:attrNameLst>
                                          </p:cBhvr>
                                          <p:tavLst>
                                            <p:tav tm="0">
                                              <p:val>
                                                <p:strVal val="#ppt_x"/>
                                              </p:val>
                                            </p:tav>
                                            <p:tav tm="100000">
                                              <p:val>
                                                <p:strVal val="#ppt_x"/>
                                              </p:val>
                                            </p:tav>
                                          </p:tavLst>
                                        </p:anim>
                                        <p:anim calcmode="lin" valueType="num" p14:bounceEnd="40000">
                                          <p:cBhvr additive="base">
                                            <p:cTn id="60" dur="500" fill="hold"/>
                                            <p:tgtEl>
                                              <p:spTgt spid="10"/>
                                            </p:tgtEl>
                                            <p:attrNameLst>
                                              <p:attrName>ppt_y</p:attrName>
                                            </p:attrNameLst>
                                          </p:cBhvr>
                                          <p:tavLst>
                                            <p:tav tm="0">
                                              <p:val>
                                                <p:strVal val="1+#ppt_h/2"/>
                                              </p:val>
                                            </p:tav>
                                            <p:tav tm="100000">
                                              <p:val>
                                                <p:strVal val="#ppt_y"/>
                                              </p:val>
                                            </p:tav>
                                          </p:tavLst>
                                        </p:anim>
                                      </p:childTnLst>
                                    </p:cTn>
                                  </p:par>
                                </p:childTnLst>
                              </p:cTn>
                            </p:par>
                            <p:par>
                              <p:cTn id="61" fill="hold">
                                <p:stCondLst>
                                  <p:cond delay="4500"/>
                                </p:stCondLst>
                                <p:childTnLst>
                                  <p:par>
                                    <p:cTn id="62" presetID="31" presetClass="entr" presetSubtype="0"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p:cTn id="64" dur="400" fill="hold"/>
                                            <p:tgtEl>
                                              <p:spTgt spid="16"/>
                                            </p:tgtEl>
                                            <p:attrNameLst>
                                              <p:attrName>ppt_w</p:attrName>
                                            </p:attrNameLst>
                                          </p:cBhvr>
                                          <p:tavLst>
                                            <p:tav tm="0">
                                              <p:val>
                                                <p:fltVal val="0"/>
                                              </p:val>
                                            </p:tav>
                                            <p:tav tm="100000">
                                              <p:val>
                                                <p:strVal val="#ppt_w"/>
                                              </p:val>
                                            </p:tav>
                                          </p:tavLst>
                                        </p:anim>
                                        <p:anim calcmode="lin" valueType="num">
                                          <p:cBhvr>
                                            <p:cTn id="65" dur="400" fill="hold"/>
                                            <p:tgtEl>
                                              <p:spTgt spid="16"/>
                                            </p:tgtEl>
                                            <p:attrNameLst>
                                              <p:attrName>ppt_h</p:attrName>
                                            </p:attrNameLst>
                                          </p:cBhvr>
                                          <p:tavLst>
                                            <p:tav tm="0">
                                              <p:val>
                                                <p:fltVal val="0"/>
                                              </p:val>
                                            </p:tav>
                                            <p:tav tm="100000">
                                              <p:val>
                                                <p:strVal val="#ppt_h"/>
                                              </p:val>
                                            </p:tav>
                                          </p:tavLst>
                                        </p:anim>
                                        <p:anim calcmode="lin" valueType="num">
                                          <p:cBhvr>
                                            <p:cTn id="66" dur="400" fill="hold"/>
                                            <p:tgtEl>
                                              <p:spTgt spid="16"/>
                                            </p:tgtEl>
                                            <p:attrNameLst>
                                              <p:attrName>style.rotation</p:attrName>
                                            </p:attrNameLst>
                                          </p:cBhvr>
                                          <p:tavLst>
                                            <p:tav tm="0">
                                              <p:val>
                                                <p:fltVal val="90"/>
                                              </p:val>
                                            </p:tav>
                                            <p:tav tm="100000">
                                              <p:val>
                                                <p:fltVal val="0"/>
                                              </p:val>
                                            </p:tav>
                                          </p:tavLst>
                                        </p:anim>
                                        <p:animEffect transition="in" filter="fade">
                                          <p:cBhvr>
                                            <p:cTn id="67" dur="400"/>
                                            <p:tgtEl>
                                              <p:spTgt spid="16"/>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wipe(left)">
                                          <p:cBhvr>
                                            <p:cTn id="7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0" grpId="0" animBg="1"/>
          <p:bldP spid="12" grpId="0"/>
          <p:bldP spid="13" grpId="0"/>
          <p:bldP spid="14" grpId="0"/>
          <p:bldP spid="15" grpId="0"/>
          <p:bldP spid="16" grpId="0"/>
          <p:bldP spid="18" grpId="0"/>
          <p:bldP spid="20" grpId="0"/>
          <p:bldP spid="2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7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700"/>
                                            <p:tgtEl>
                                              <p:spTgt spid="7"/>
                                            </p:tgtEl>
                                          </p:cBhvr>
                                        </p:animEffect>
                                      </p:childTnLst>
                                    </p:cTn>
                                  </p:par>
                                </p:childTnLst>
                              </p:cTn>
                            </p:par>
                            <p:par>
                              <p:cTn id="11" fill="hold">
                                <p:stCondLst>
                                  <p:cond delay="700"/>
                                </p:stCondLst>
                                <p:childTnLst>
                                  <p:par>
                                    <p:cTn id="12" presetID="2" presetClass="entr" presetSubtype="4" fill="hold" grpId="0" nodeType="afterEffect">
                                      <p:stCondLst>
                                        <p:cond delay="30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400" fill="hold"/>
                                            <p:tgtEl>
                                              <p:spTgt spid="13"/>
                                            </p:tgtEl>
                                            <p:attrNameLst>
                                              <p:attrName>ppt_w</p:attrName>
                                            </p:attrNameLst>
                                          </p:cBhvr>
                                          <p:tavLst>
                                            <p:tav tm="0">
                                              <p:val>
                                                <p:fltVal val="0"/>
                                              </p:val>
                                            </p:tav>
                                            <p:tav tm="100000">
                                              <p:val>
                                                <p:strVal val="#ppt_w"/>
                                              </p:val>
                                            </p:tav>
                                          </p:tavLst>
                                        </p:anim>
                                        <p:anim calcmode="lin" valueType="num">
                                          <p:cBhvr>
                                            <p:cTn id="20" dur="400" fill="hold"/>
                                            <p:tgtEl>
                                              <p:spTgt spid="13"/>
                                            </p:tgtEl>
                                            <p:attrNameLst>
                                              <p:attrName>ppt_h</p:attrName>
                                            </p:attrNameLst>
                                          </p:cBhvr>
                                          <p:tavLst>
                                            <p:tav tm="0">
                                              <p:val>
                                                <p:fltVal val="0"/>
                                              </p:val>
                                            </p:tav>
                                            <p:tav tm="100000">
                                              <p:val>
                                                <p:strVal val="#ppt_h"/>
                                              </p:val>
                                            </p:tav>
                                          </p:tavLst>
                                        </p:anim>
                                        <p:anim calcmode="lin" valueType="num">
                                          <p:cBhvr>
                                            <p:cTn id="21" dur="400" fill="hold"/>
                                            <p:tgtEl>
                                              <p:spTgt spid="13"/>
                                            </p:tgtEl>
                                            <p:attrNameLst>
                                              <p:attrName>style.rotation</p:attrName>
                                            </p:attrNameLst>
                                          </p:cBhvr>
                                          <p:tavLst>
                                            <p:tav tm="0">
                                              <p:val>
                                                <p:fltVal val="90"/>
                                              </p:val>
                                            </p:tav>
                                            <p:tav tm="100000">
                                              <p:val>
                                                <p:fltVal val="0"/>
                                              </p:val>
                                            </p:tav>
                                          </p:tavLst>
                                        </p:anim>
                                        <p:animEffect transition="in" filter="fade">
                                          <p:cBhvr>
                                            <p:cTn id="22" dur="400"/>
                                            <p:tgtEl>
                                              <p:spTgt spid="13"/>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right)">
                                          <p:cBhvr>
                                            <p:cTn id="25" dur="500"/>
                                            <p:tgtEl>
                                              <p:spTgt spid="12"/>
                                            </p:tgtEl>
                                          </p:cBhvr>
                                        </p:animEffect>
                                      </p:childTnLst>
                                    </p:cTn>
                                  </p:par>
                                </p:childTnLst>
                              </p:cTn>
                            </p:par>
                            <p:par>
                              <p:cTn id="26" fill="hold">
                                <p:stCondLst>
                                  <p:cond delay="2000"/>
                                </p:stCondLst>
                                <p:childTnLst>
                                  <p:par>
                                    <p:cTn id="27" presetID="2" presetClass="entr" presetSubtype="4"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childTnLst>
                              </p:cTn>
                            </p:par>
                            <p:par>
                              <p:cTn id="31" fill="hold">
                                <p:stCondLst>
                                  <p:cond delay="2500"/>
                                </p:stCondLst>
                                <p:childTnLst>
                                  <p:par>
                                    <p:cTn id="32" presetID="31" presetClass="entr" presetSubtype="0"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400" fill="hold"/>
                                            <p:tgtEl>
                                              <p:spTgt spid="15"/>
                                            </p:tgtEl>
                                            <p:attrNameLst>
                                              <p:attrName>ppt_w</p:attrName>
                                            </p:attrNameLst>
                                          </p:cBhvr>
                                          <p:tavLst>
                                            <p:tav tm="0">
                                              <p:val>
                                                <p:fltVal val="0"/>
                                              </p:val>
                                            </p:tav>
                                            <p:tav tm="100000">
                                              <p:val>
                                                <p:strVal val="#ppt_w"/>
                                              </p:val>
                                            </p:tav>
                                          </p:tavLst>
                                        </p:anim>
                                        <p:anim calcmode="lin" valueType="num">
                                          <p:cBhvr>
                                            <p:cTn id="35" dur="400" fill="hold"/>
                                            <p:tgtEl>
                                              <p:spTgt spid="15"/>
                                            </p:tgtEl>
                                            <p:attrNameLst>
                                              <p:attrName>ppt_h</p:attrName>
                                            </p:attrNameLst>
                                          </p:cBhvr>
                                          <p:tavLst>
                                            <p:tav tm="0">
                                              <p:val>
                                                <p:fltVal val="0"/>
                                              </p:val>
                                            </p:tav>
                                            <p:tav tm="100000">
                                              <p:val>
                                                <p:strVal val="#ppt_h"/>
                                              </p:val>
                                            </p:tav>
                                          </p:tavLst>
                                        </p:anim>
                                        <p:anim calcmode="lin" valueType="num">
                                          <p:cBhvr>
                                            <p:cTn id="36" dur="400" fill="hold"/>
                                            <p:tgtEl>
                                              <p:spTgt spid="15"/>
                                            </p:tgtEl>
                                            <p:attrNameLst>
                                              <p:attrName>style.rotation</p:attrName>
                                            </p:attrNameLst>
                                          </p:cBhvr>
                                          <p:tavLst>
                                            <p:tav tm="0">
                                              <p:val>
                                                <p:fltVal val="90"/>
                                              </p:val>
                                            </p:tav>
                                            <p:tav tm="100000">
                                              <p:val>
                                                <p:fltVal val="0"/>
                                              </p:val>
                                            </p:tav>
                                          </p:tavLst>
                                        </p:anim>
                                        <p:animEffect transition="in" filter="fade">
                                          <p:cBhvr>
                                            <p:cTn id="37" dur="400"/>
                                            <p:tgtEl>
                                              <p:spTgt spid="15"/>
                                            </p:tgtEl>
                                          </p:cBhvr>
                                        </p:animEffect>
                                      </p:childTnLst>
                                    </p:cTn>
                                  </p:par>
                                  <p:par>
                                    <p:cTn id="38" presetID="22" presetClass="entr" presetSubtype="2"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right)">
                                          <p:cBhvr>
                                            <p:cTn id="40" dur="500"/>
                                            <p:tgtEl>
                                              <p:spTgt spid="20"/>
                                            </p:tgtEl>
                                          </p:cBhvr>
                                        </p:animEffect>
                                      </p:childTnLst>
                                    </p:cTn>
                                  </p:par>
                                </p:childTnLst>
                              </p:cTn>
                            </p:par>
                            <p:par>
                              <p:cTn id="41" fill="hold">
                                <p:stCondLst>
                                  <p:cond delay="3000"/>
                                </p:stCondLst>
                                <p:childTnLst>
                                  <p:par>
                                    <p:cTn id="42" presetID="2" presetClass="entr" presetSubtype="4"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fill="hold"/>
                                            <p:tgtEl>
                                              <p:spTgt spid="9"/>
                                            </p:tgtEl>
                                            <p:attrNameLst>
                                              <p:attrName>ppt_x</p:attrName>
                                            </p:attrNameLst>
                                          </p:cBhvr>
                                          <p:tavLst>
                                            <p:tav tm="0">
                                              <p:val>
                                                <p:strVal val="#ppt_x"/>
                                              </p:val>
                                            </p:tav>
                                            <p:tav tm="100000">
                                              <p:val>
                                                <p:strVal val="#ppt_x"/>
                                              </p:val>
                                            </p:tav>
                                          </p:tavLst>
                                        </p:anim>
                                        <p:anim calcmode="lin" valueType="num">
                                          <p:cBhvr additive="base">
                                            <p:cTn id="45" dur="500" fill="hold"/>
                                            <p:tgtEl>
                                              <p:spTgt spid="9"/>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31"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400" fill="hold"/>
                                            <p:tgtEl>
                                              <p:spTgt spid="14"/>
                                            </p:tgtEl>
                                            <p:attrNameLst>
                                              <p:attrName>ppt_w</p:attrName>
                                            </p:attrNameLst>
                                          </p:cBhvr>
                                          <p:tavLst>
                                            <p:tav tm="0">
                                              <p:val>
                                                <p:fltVal val="0"/>
                                              </p:val>
                                            </p:tav>
                                            <p:tav tm="100000">
                                              <p:val>
                                                <p:strVal val="#ppt_w"/>
                                              </p:val>
                                            </p:tav>
                                          </p:tavLst>
                                        </p:anim>
                                        <p:anim calcmode="lin" valueType="num">
                                          <p:cBhvr>
                                            <p:cTn id="50" dur="400" fill="hold"/>
                                            <p:tgtEl>
                                              <p:spTgt spid="14"/>
                                            </p:tgtEl>
                                            <p:attrNameLst>
                                              <p:attrName>ppt_h</p:attrName>
                                            </p:attrNameLst>
                                          </p:cBhvr>
                                          <p:tavLst>
                                            <p:tav tm="0">
                                              <p:val>
                                                <p:fltVal val="0"/>
                                              </p:val>
                                            </p:tav>
                                            <p:tav tm="100000">
                                              <p:val>
                                                <p:strVal val="#ppt_h"/>
                                              </p:val>
                                            </p:tav>
                                          </p:tavLst>
                                        </p:anim>
                                        <p:anim calcmode="lin" valueType="num">
                                          <p:cBhvr>
                                            <p:cTn id="51" dur="400" fill="hold"/>
                                            <p:tgtEl>
                                              <p:spTgt spid="14"/>
                                            </p:tgtEl>
                                            <p:attrNameLst>
                                              <p:attrName>style.rotation</p:attrName>
                                            </p:attrNameLst>
                                          </p:cBhvr>
                                          <p:tavLst>
                                            <p:tav tm="0">
                                              <p:val>
                                                <p:fltVal val="90"/>
                                              </p:val>
                                            </p:tav>
                                            <p:tav tm="100000">
                                              <p:val>
                                                <p:fltVal val="0"/>
                                              </p:val>
                                            </p:tav>
                                          </p:tavLst>
                                        </p:anim>
                                        <p:animEffect transition="in" filter="fade">
                                          <p:cBhvr>
                                            <p:cTn id="52" dur="400"/>
                                            <p:tgtEl>
                                              <p:spTgt spid="14"/>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childTnLst>
                              </p:cTn>
                            </p:par>
                            <p:par>
                              <p:cTn id="56" fill="hold">
                                <p:stCondLst>
                                  <p:cond delay="4000"/>
                                </p:stCondLst>
                                <p:childTnLst>
                                  <p:par>
                                    <p:cTn id="57" presetID="2" presetClass="entr" presetSubtype="4" fill="hold" grpId="0" nodeType="afterEffect">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cBhvr additive="base">
                                            <p:cTn id="59" dur="500" fill="hold"/>
                                            <p:tgtEl>
                                              <p:spTgt spid="10"/>
                                            </p:tgtEl>
                                            <p:attrNameLst>
                                              <p:attrName>ppt_x</p:attrName>
                                            </p:attrNameLst>
                                          </p:cBhvr>
                                          <p:tavLst>
                                            <p:tav tm="0">
                                              <p:val>
                                                <p:strVal val="#ppt_x"/>
                                              </p:val>
                                            </p:tav>
                                            <p:tav tm="100000">
                                              <p:val>
                                                <p:strVal val="#ppt_x"/>
                                              </p:val>
                                            </p:tav>
                                          </p:tavLst>
                                        </p:anim>
                                        <p:anim calcmode="lin" valueType="num">
                                          <p:cBhvr additive="base">
                                            <p:cTn id="60" dur="500" fill="hold"/>
                                            <p:tgtEl>
                                              <p:spTgt spid="10"/>
                                            </p:tgtEl>
                                            <p:attrNameLst>
                                              <p:attrName>ppt_y</p:attrName>
                                            </p:attrNameLst>
                                          </p:cBhvr>
                                          <p:tavLst>
                                            <p:tav tm="0">
                                              <p:val>
                                                <p:strVal val="1+#ppt_h/2"/>
                                              </p:val>
                                            </p:tav>
                                            <p:tav tm="100000">
                                              <p:val>
                                                <p:strVal val="#ppt_y"/>
                                              </p:val>
                                            </p:tav>
                                          </p:tavLst>
                                        </p:anim>
                                      </p:childTnLst>
                                    </p:cTn>
                                  </p:par>
                                </p:childTnLst>
                              </p:cTn>
                            </p:par>
                            <p:par>
                              <p:cTn id="61" fill="hold">
                                <p:stCondLst>
                                  <p:cond delay="4500"/>
                                </p:stCondLst>
                                <p:childTnLst>
                                  <p:par>
                                    <p:cTn id="62" presetID="31" presetClass="entr" presetSubtype="0"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p:cTn id="64" dur="400" fill="hold"/>
                                            <p:tgtEl>
                                              <p:spTgt spid="16"/>
                                            </p:tgtEl>
                                            <p:attrNameLst>
                                              <p:attrName>ppt_w</p:attrName>
                                            </p:attrNameLst>
                                          </p:cBhvr>
                                          <p:tavLst>
                                            <p:tav tm="0">
                                              <p:val>
                                                <p:fltVal val="0"/>
                                              </p:val>
                                            </p:tav>
                                            <p:tav tm="100000">
                                              <p:val>
                                                <p:strVal val="#ppt_w"/>
                                              </p:val>
                                            </p:tav>
                                          </p:tavLst>
                                        </p:anim>
                                        <p:anim calcmode="lin" valueType="num">
                                          <p:cBhvr>
                                            <p:cTn id="65" dur="400" fill="hold"/>
                                            <p:tgtEl>
                                              <p:spTgt spid="16"/>
                                            </p:tgtEl>
                                            <p:attrNameLst>
                                              <p:attrName>ppt_h</p:attrName>
                                            </p:attrNameLst>
                                          </p:cBhvr>
                                          <p:tavLst>
                                            <p:tav tm="0">
                                              <p:val>
                                                <p:fltVal val="0"/>
                                              </p:val>
                                            </p:tav>
                                            <p:tav tm="100000">
                                              <p:val>
                                                <p:strVal val="#ppt_h"/>
                                              </p:val>
                                            </p:tav>
                                          </p:tavLst>
                                        </p:anim>
                                        <p:anim calcmode="lin" valueType="num">
                                          <p:cBhvr>
                                            <p:cTn id="66" dur="400" fill="hold"/>
                                            <p:tgtEl>
                                              <p:spTgt spid="16"/>
                                            </p:tgtEl>
                                            <p:attrNameLst>
                                              <p:attrName>style.rotation</p:attrName>
                                            </p:attrNameLst>
                                          </p:cBhvr>
                                          <p:tavLst>
                                            <p:tav tm="0">
                                              <p:val>
                                                <p:fltVal val="90"/>
                                              </p:val>
                                            </p:tav>
                                            <p:tav tm="100000">
                                              <p:val>
                                                <p:fltVal val="0"/>
                                              </p:val>
                                            </p:tav>
                                          </p:tavLst>
                                        </p:anim>
                                        <p:animEffect transition="in" filter="fade">
                                          <p:cBhvr>
                                            <p:cTn id="67" dur="400"/>
                                            <p:tgtEl>
                                              <p:spTgt spid="16"/>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wipe(left)">
                                          <p:cBhvr>
                                            <p:cTn id="7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0" grpId="0" animBg="1"/>
          <p:bldP spid="12" grpId="0"/>
          <p:bldP spid="13" grpId="0"/>
          <p:bldP spid="14" grpId="0"/>
          <p:bldP spid="15" grpId="0"/>
          <p:bldP spid="16" grpId="0"/>
          <p:bldP spid="18" grpId="0"/>
          <p:bldP spid="20" grpId="0"/>
          <p:bldP spid="22"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4" name="矩形 23"/>
          <p:cNvSpPr/>
          <p:nvPr/>
        </p:nvSpPr>
        <p:spPr>
          <a:xfrm>
            <a:off x="-73447" y="1796819"/>
            <a:ext cx="12338893" cy="345638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11"/>
          <p:cNvSpPr txBox="1"/>
          <p:nvPr/>
        </p:nvSpPr>
        <p:spPr>
          <a:xfrm>
            <a:off x="5592757" y="2727519"/>
            <a:ext cx="4801314" cy="1200329"/>
          </a:xfrm>
          <a:prstGeom prst="rect">
            <a:avLst/>
          </a:prstGeom>
          <a:noFill/>
        </p:spPr>
        <p:txBody>
          <a:bodyPr wrap="none" rtlCol="0">
            <a:spAutoFit/>
          </a:bodyPr>
          <a:lstStyle/>
          <a:p>
            <a:pPr algn="dist"/>
            <a:r>
              <a:rPr lang="zh-CN" altLang="en-US" sz="7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7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13" name="直接连接符 12"/>
          <p:cNvCxnSpPr/>
          <p:nvPr/>
        </p:nvCxnSpPr>
        <p:spPr>
          <a:xfrm flipV="1">
            <a:off x="4847861" y="2180861"/>
            <a:ext cx="0" cy="2565899"/>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90528" y="4306307"/>
            <a:ext cx="1203795" cy="328231"/>
          </a:xfrm>
          <a:prstGeom prst="rect">
            <a:avLst/>
          </a:prstGeom>
          <a:noFill/>
        </p:spPr>
        <p:txBody>
          <a:bodyPr wrap="square" lIns="0" tIns="0" rIns="0" bIns="0" rtlCol="0">
            <a:spAutoFit/>
          </a:bodyPr>
          <a:lstStyle/>
          <a:p>
            <a:r>
              <a:rPr lang="en-US" altLang="zh-CN" sz="2133" dirty="0">
                <a:solidFill>
                  <a:schemeClr val="bg1"/>
                </a:solidFill>
                <a:latin typeface="微软雅黑" pitchFamily="34" charset="-122"/>
                <a:ea typeface="微软雅黑" pitchFamily="34" charset="-122"/>
              </a:rPr>
              <a:t>PART 03</a:t>
            </a:r>
            <a:endParaRPr lang="zh-CN" altLang="en-US" sz="2133" dirty="0">
              <a:solidFill>
                <a:schemeClr val="bg1"/>
              </a:solidFill>
              <a:latin typeface="微软雅黑" pitchFamily="34" charset="-122"/>
              <a:ea typeface="微软雅黑" pitchFamily="34" charset="-122"/>
            </a:endParaRPr>
          </a:p>
        </p:txBody>
      </p:sp>
      <p:grpSp>
        <p:nvGrpSpPr>
          <p:cNvPr id="15" name="组合 14"/>
          <p:cNvGrpSpPr/>
          <p:nvPr/>
        </p:nvGrpSpPr>
        <p:grpSpPr>
          <a:xfrm>
            <a:off x="2831638" y="2276876"/>
            <a:ext cx="1596233" cy="1596233"/>
            <a:chOff x="1068965" y="491752"/>
            <a:chExt cx="1197175" cy="1197175"/>
          </a:xfrm>
        </p:grpSpPr>
        <p:grpSp>
          <p:nvGrpSpPr>
            <p:cNvPr id="16" name="组合 15"/>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7" name="KSO_Shape"/>
            <p:cNvSpPr>
              <a:spLocks/>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5">
                <a:lumMod val="75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Tree>
    <p:extLst>
      <p:ext uri="{BB962C8B-B14F-4D97-AF65-F5344CB8AC3E}">
        <p14:creationId xmlns:p14="http://schemas.microsoft.com/office/powerpoint/2010/main" val="2276102134"/>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14:presetBounceEnd="55000">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14:bounceEnd="55000">
                                          <p:cBhvr additive="base">
                                            <p:cTn id="10" dur="1500" fill="hold"/>
                                            <p:tgtEl>
                                              <p:spTgt spid="15"/>
                                            </p:tgtEl>
                                            <p:attrNameLst>
                                              <p:attrName>ppt_x</p:attrName>
                                            </p:attrNameLst>
                                          </p:cBhvr>
                                          <p:tavLst>
                                            <p:tav tm="0">
                                              <p:val>
                                                <p:strVal val="0-#ppt_w/2"/>
                                              </p:val>
                                            </p:tav>
                                            <p:tav tm="100000">
                                              <p:val>
                                                <p:strVal val="#ppt_x"/>
                                              </p:val>
                                            </p:tav>
                                          </p:tavLst>
                                        </p:anim>
                                        <p:anim calcmode="lin" valueType="num" p14:bounceEnd="55000">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500" fill="hold"/>
                                            <p:tgtEl>
                                              <p:spTgt spid="15"/>
                                            </p:tgtEl>
                                            <p:attrNameLst>
                                              <p:attrName>ppt_x</p:attrName>
                                            </p:attrNameLst>
                                          </p:cBhvr>
                                          <p:tavLst>
                                            <p:tav tm="0">
                                              <p:val>
                                                <p:strVal val="0-#ppt_w/2"/>
                                              </p:val>
                                            </p:tav>
                                            <p:tav tm="100000">
                                              <p:val>
                                                <p:strVal val="#ppt_x"/>
                                              </p:val>
                                            </p:tav>
                                          </p:tavLst>
                                        </p:anim>
                                        <p:anim calcmode="lin" valueType="num">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3">
            <a:extLst>
              <a:ext uri="{FF2B5EF4-FFF2-40B4-BE49-F238E27FC236}">
                <a16:creationId xmlns:a16="http://schemas.microsoft.com/office/drawing/2014/main" id="{34268FF2-7FFE-4F59-A1AA-92364D4B0711}"/>
              </a:ext>
            </a:extLst>
          </p:cNvPr>
          <p:cNvSpPr txBox="1">
            <a:spLocks noChangeArrowheads="1"/>
          </p:cNvSpPr>
          <p:nvPr/>
        </p:nvSpPr>
        <p:spPr>
          <a:xfrm>
            <a:off x="2037587" y="4582978"/>
            <a:ext cx="4143408" cy="1791131"/>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1800" dirty="0">
                <a:latin typeface="微软雅黑" panose="020B0503020204020204" pitchFamily="34" charset="-122"/>
                <a:ea typeface="微软雅黑" panose="020B0503020204020204" pitchFamily="34" charset="-122"/>
              </a:rPr>
              <a:t>工作目标： </a:t>
            </a:r>
            <a:r>
              <a:rPr lang="en-US" altLang="zh-CN" sz="1800" dirty="0">
                <a:latin typeface="微软雅黑" panose="020B0503020204020204" pitchFamily="34" charset="-122"/>
                <a:ea typeface="微软雅黑" panose="020B0503020204020204" pitchFamily="34" charset="-122"/>
              </a:rPr>
              <a:t>2.1</a:t>
            </a:r>
            <a:r>
              <a:rPr lang="zh-CN" altLang="en-US" sz="1800" dirty="0">
                <a:latin typeface="微软雅黑" panose="020B0503020204020204" pitchFamily="34" charset="-122"/>
                <a:ea typeface="微软雅黑" panose="020B0503020204020204" pitchFamily="34" charset="-122"/>
              </a:rPr>
              <a:t>事前充分准备、事中持续控制、事后完善保护措施。</a:t>
            </a:r>
            <a:endParaRPr lang="en-US" altLang="zh-CN" sz="1800" dirty="0">
              <a:latin typeface="微软雅黑" panose="020B0503020204020204" pitchFamily="34" charset="-122"/>
              <a:ea typeface="微软雅黑" panose="020B0503020204020204" pitchFamily="34" charset="-122"/>
            </a:endParaRPr>
          </a:p>
          <a:p>
            <a:pPr marL="0" indent="0">
              <a:lnSpc>
                <a:spcPct val="120000"/>
              </a:lnSpc>
              <a:buNone/>
            </a:pPr>
            <a:r>
              <a:rPr lang="zh-CN" altLang="en-US" sz="1800" dirty="0">
                <a:latin typeface="微软雅黑" panose="020B0503020204020204" pitchFamily="34" charset="-122"/>
                <a:ea typeface="微软雅黑" panose="020B0503020204020204" pitchFamily="34" charset="-122"/>
              </a:rPr>
              <a:t>工作目标： </a:t>
            </a:r>
            <a:r>
              <a:rPr lang="en-US" altLang="zh-CN" sz="1800" dirty="0">
                <a:latin typeface="微软雅黑" panose="020B0503020204020204" pitchFamily="34" charset="-122"/>
                <a:ea typeface="微软雅黑" panose="020B0503020204020204" pitchFamily="34" charset="-122"/>
              </a:rPr>
              <a:t>2.2</a:t>
            </a:r>
            <a:r>
              <a:rPr lang="zh-CN" altLang="en-US" sz="1800" dirty="0">
                <a:latin typeface="微软雅黑" panose="020B0503020204020204" pitchFamily="34" charset="-122"/>
                <a:ea typeface="微软雅黑" panose="020B0503020204020204" pitchFamily="34" charset="-122"/>
              </a:rPr>
              <a:t>、系统思维不应过于强调施工质量通病防治，忽视“工程质量通病” 的设计预防、招标采购预防、合约预防、材料预防等系统思维。</a:t>
            </a:r>
          </a:p>
          <a:p>
            <a:pPr marL="0" indent="0">
              <a:lnSpc>
                <a:spcPct val="120000"/>
              </a:lnSpc>
              <a:buNone/>
            </a:pPr>
            <a:r>
              <a:rPr lang="zh-CN" altLang="en-US" sz="1800" dirty="0">
                <a:latin typeface="微软雅黑" panose="020B0503020204020204" pitchFamily="34" charset="-122"/>
                <a:ea typeface="微软雅黑" panose="020B0503020204020204" pitchFamily="34" charset="-122"/>
              </a:rPr>
              <a:t>工作目标： </a:t>
            </a:r>
            <a:r>
              <a:rPr lang="en-US" altLang="zh-CN" sz="1800" dirty="0">
                <a:latin typeface="微软雅黑" panose="020B0503020204020204" pitchFamily="34" charset="-122"/>
                <a:ea typeface="微软雅黑" panose="020B0503020204020204" pitchFamily="34" charset="-122"/>
              </a:rPr>
              <a:t>2.3  </a:t>
            </a:r>
            <a:r>
              <a:rPr lang="zh-CN" altLang="en-US" sz="1800" dirty="0">
                <a:latin typeface="微软雅黑" panose="020B0503020204020204" pitchFamily="34" charset="-122"/>
                <a:ea typeface="微软雅黑" panose="020B0503020204020204" pitchFamily="34" charset="-122"/>
              </a:rPr>
              <a:t>质量是过程控制：</a:t>
            </a:r>
            <a:r>
              <a:rPr lang="en-US" altLang="zh-CN" sz="1800" dirty="0">
                <a:latin typeface="微软雅黑" panose="020B0503020204020204" pitchFamily="34" charset="-122"/>
                <a:ea typeface="微软雅黑" panose="020B0503020204020204" pitchFamily="34" charset="-122"/>
              </a:rPr>
              <a:t>100%</a:t>
            </a:r>
            <a:r>
              <a:rPr lang="zh-CN" altLang="en-US" sz="1800" dirty="0">
                <a:latin typeface="微软雅黑" panose="020B0503020204020204" pitchFamily="34" charset="-122"/>
                <a:ea typeface="微软雅黑" panose="020B0503020204020204" pitchFamily="34" charset="-122"/>
              </a:rPr>
              <a:t>质量合格率</a:t>
            </a:r>
            <a:r>
              <a:rPr lang="zh-CN" altLang="en-US" sz="1800" b="1" dirty="0">
                <a:latin typeface="微软雅黑" panose="020B0503020204020204" pitchFamily="34" charset="-122"/>
                <a:ea typeface="微软雅黑" panose="020B0503020204020204" pitchFamily="34" charset="-122"/>
              </a:rPr>
              <a:t>                       </a:t>
            </a:r>
            <a:endParaRPr lang="zh-CN" altLang="en-US" sz="1800"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D4458386-7576-4DAA-8FBB-8B966FD7C998}"/>
              </a:ext>
            </a:extLst>
          </p:cNvPr>
          <p:cNvGrpSpPr/>
          <p:nvPr/>
        </p:nvGrpSpPr>
        <p:grpSpPr>
          <a:xfrm>
            <a:off x="6332135" y="1238586"/>
            <a:ext cx="1685292" cy="400110"/>
            <a:chOff x="4691604" y="-18949"/>
            <a:chExt cx="1685292" cy="400110"/>
          </a:xfrm>
        </p:grpSpPr>
        <p:sp>
          <p:nvSpPr>
            <p:cNvPr id="3" name="矩形: 圆角 2">
              <a:extLst>
                <a:ext uri="{FF2B5EF4-FFF2-40B4-BE49-F238E27FC236}">
                  <a16:creationId xmlns:a16="http://schemas.microsoft.com/office/drawing/2014/main" id="{188F4DBF-483E-4A16-83B9-6856A9E8F8C4}"/>
                </a:ext>
              </a:extLst>
            </p:cNvPr>
            <p:cNvSpPr/>
            <p:nvPr/>
          </p:nvSpPr>
          <p:spPr>
            <a:xfrm>
              <a:off x="4691604" y="-18949"/>
              <a:ext cx="1685292" cy="400110"/>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ffectLst>
                  <a:outerShdw blurRad="38100" dist="38100" dir="2700000" algn="tl">
                    <a:srgbClr val="000000">
                      <a:alpha val="43137"/>
                    </a:srgbClr>
                  </a:outerShdw>
                </a:effectLst>
              </a:endParaRPr>
            </a:p>
          </p:txBody>
        </p:sp>
        <p:sp>
          <p:nvSpPr>
            <p:cNvPr id="2" name="矩形 1">
              <a:extLst>
                <a:ext uri="{FF2B5EF4-FFF2-40B4-BE49-F238E27FC236}">
                  <a16:creationId xmlns:a16="http://schemas.microsoft.com/office/drawing/2014/main" id="{648783A1-341A-4784-8FA1-E804ED5B2060}"/>
                </a:ext>
              </a:extLst>
            </p:cNvPr>
            <p:cNvSpPr/>
            <p:nvPr/>
          </p:nvSpPr>
          <p:spPr>
            <a:xfrm>
              <a:off x="4980252" y="-3560"/>
              <a:ext cx="1107996" cy="369332"/>
            </a:xfrm>
            <a:prstGeom prst="rect">
              <a:avLst/>
            </a:prstGeom>
          </p:spPr>
          <p:txBody>
            <a:bodyPr wrap="none">
              <a:spAutoFit/>
            </a:bodyPr>
            <a:lstStyle/>
            <a:p>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工程进度</a:t>
              </a:r>
              <a:endParaRPr lang="zh-CN" altLang="en-US" dirty="0">
                <a:solidFill>
                  <a:schemeClr val="bg1"/>
                </a:solidFill>
                <a:effectLst>
                  <a:outerShdw blurRad="38100" dist="38100" dir="2700000" algn="tl">
                    <a:srgbClr val="000000">
                      <a:alpha val="43137"/>
                    </a:srgbClr>
                  </a:outerShdw>
                </a:effectLst>
              </a:endParaRPr>
            </a:p>
          </p:txBody>
        </p:sp>
      </p:grpSp>
      <p:grpSp>
        <p:nvGrpSpPr>
          <p:cNvPr id="33" name="组合 32">
            <a:extLst>
              <a:ext uri="{FF2B5EF4-FFF2-40B4-BE49-F238E27FC236}">
                <a16:creationId xmlns:a16="http://schemas.microsoft.com/office/drawing/2014/main" id="{0ED871BC-9D40-4465-9B2B-AB915E5D8E63}"/>
              </a:ext>
            </a:extLst>
          </p:cNvPr>
          <p:cNvGrpSpPr/>
          <p:nvPr/>
        </p:nvGrpSpPr>
        <p:grpSpPr>
          <a:xfrm>
            <a:off x="4244912" y="3939970"/>
            <a:ext cx="1685292" cy="400110"/>
            <a:chOff x="4691604" y="-18949"/>
            <a:chExt cx="1685292" cy="400110"/>
          </a:xfrm>
        </p:grpSpPr>
        <p:sp>
          <p:nvSpPr>
            <p:cNvPr id="34" name="矩形: 圆角 33">
              <a:extLst>
                <a:ext uri="{FF2B5EF4-FFF2-40B4-BE49-F238E27FC236}">
                  <a16:creationId xmlns:a16="http://schemas.microsoft.com/office/drawing/2014/main" id="{EF067C61-4214-4A8B-B269-67C82C43F04D}"/>
                </a:ext>
              </a:extLst>
            </p:cNvPr>
            <p:cNvSpPr/>
            <p:nvPr/>
          </p:nvSpPr>
          <p:spPr>
            <a:xfrm>
              <a:off x="4691604" y="-18949"/>
              <a:ext cx="1685292" cy="400110"/>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effectLst>
                  <a:outerShdw blurRad="38100" dist="38100" dir="2700000" algn="tl">
                    <a:srgbClr val="000000">
                      <a:alpha val="43137"/>
                    </a:srgbClr>
                  </a:outerShdw>
                </a:effectLst>
              </a:endParaRPr>
            </a:p>
          </p:txBody>
        </p:sp>
        <p:sp>
          <p:nvSpPr>
            <p:cNvPr id="35" name="矩形 34">
              <a:extLst>
                <a:ext uri="{FF2B5EF4-FFF2-40B4-BE49-F238E27FC236}">
                  <a16:creationId xmlns:a16="http://schemas.microsoft.com/office/drawing/2014/main" id="{BA2BFA3A-E1A9-4AF4-9F40-8757EA09C8F4}"/>
                </a:ext>
              </a:extLst>
            </p:cNvPr>
            <p:cNvSpPr/>
            <p:nvPr/>
          </p:nvSpPr>
          <p:spPr>
            <a:xfrm>
              <a:off x="4980252" y="-3560"/>
              <a:ext cx="1107996" cy="369332"/>
            </a:xfrm>
            <a:prstGeom prst="rect">
              <a:avLst/>
            </a:prstGeom>
          </p:spPr>
          <p:txBody>
            <a:bodyPr wrap="none">
              <a:spAutoFit/>
            </a:bodyPr>
            <a:lstStyle/>
            <a:p>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工程质量</a:t>
              </a:r>
              <a:endParaRPr lang="zh-CN" altLang="en-US" b="1" dirty="0">
                <a:solidFill>
                  <a:schemeClr val="bg1"/>
                </a:solidFill>
                <a:effectLst>
                  <a:outerShdw blurRad="38100" dist="38100" dir="2700000" algn="tl">
                    <a:srgbClr val="000000">
                      <a:alpha val="43137"/>
                    </a:srgbClr>
                  </a:outerShdw>
                </a:effectLst>
              </a:endParaRPr>
            </a:p>
          </p:txBody>
        </p:sp>
      </p:grpSp>
      <p:sp>
        <p:nvSpPr>
          <p:cNvPr id="5" name="矩形 4">
            <a:extLst>
              <a:ext uri="{FF2B5EF4-FFF2-40B4-BE49-F238E27FC236}">
                <a16:creationId xmlns:a16="http://schemas.microsoft.com/office/drawing/2014/main" id="{46B45BE8-B780-44AB-830F-B9D8D83EDFE8}"/>
              </a:ext>
            </a:extLst>
          </p:cNvPr>
          <p:cNvSpPr/>
          <p:nvPr/>
        </p:nvSpPr>
        <p:spPr>
          <a:xfrm>
            <a:off x="2115238" y="1101687"/>
            <a:ext cx="3988106" cy="263104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A3E2714B-F9F9-4975-9DA8-9008180C8FB9}"/>
              </a:ext>
            </a:extLst>
          </p:cNvPr>
          <p:cNvSpPr/>
          <p:nvPr/>
        </p:nvSpPr>
        <p:spPr>
          <a:xfrm>
            <a:off x="6266394" y="3693208"/>
            <a:ext cx="3988106" cy="2631040"/>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6CD6F52C-6055-4D3A-A8B3-F955CC43745C}"/>
              </a:ext>
            </a:extLst>
          </p:cNvPr>
          <p:cNvSpPr/>
          <p:nvPr/>
        </p:nvSpPr>
        <p:spPr>
          <a:xfrm>
            <a:off x="6266394" y="2048555"/>
            <a:ext cx="3329434" cy="646331"/>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工作目标： 应该开始的必须开始，应该完成的必须完成。</a:t>
            </a:r>
            <a:endParaRPr lang="zh-CN" altLang="en-US" dirty="0"/>
          </a:p>
        </p:txBody>
      </p:sp>
      <p:grpSp>
        <p:nvGrpSpPr>
          <p:cNvPr id="23" name="组合 22">
            <a:extLst>
              <a:ext uri="{FF2B5EF4-FFF2-40B4-BE49-F238E27FC236}">
                <a16:creationId xmlns:a16="http://schemas.microsoft.com/office/drawing/2014/main" id="{0F13D4C5-8806-4706-8075-6AE48DFAA140}"/>
              </a:ext>
            </a:extLst>
          </p:cNvPr>
          <p:cNvGrpSpPr/>
          <p:nvPr/>
        </p:nvGrpSpPr>
        <p:grpSpPr>
          <a:xfrm>
            <a:off x="0" y="159023"/>
            <a:ext cx="3088603" cy="587860"/>
            <a:chOff x="0" y="159023"/>
            <a:chExt cx="3088603" cy="587860"/>
          </a:xfrm>
        </p:grpSpPr>
        <p:sp>
          <p:nvSpPr>
            <p:cNvPr id="24" name="TextBox 76">
              <a:extLst>
                <a:ext uri="{FF2B5EF4-FFF2-40B4-BE49-F238E27FC236}">
                  <a16:creationId xmlns:a16="http://schemas.microsoft.com/office/drawing/2014/main" id="{C684909F-0A72-4CB7-BC1E-CE28CD2CDB7C}"/>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24">
              <a:extLst>
                <a:ext uri="{FF2B5EF4-FFF2-40B4-BE49-F238E27FC236}">
                  <a16:creationId xmlns:a16="http://schemas.microsoft.com/office/drawing/2014/main" id="{BC764930-73E1-4529-BA55-39B20DAD4A19}"/>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26" name="矩形 25">
              <a:extLst>
                <a:ext uri="{FF2B5EF4-FFF2-40B4-BE49-F238E27FC236}">
                  <a16:creationId xmlns:a16="http://schemas.microsoft.com/office/drawing/2014/main" id="{C8FDD3C1-75DC-44C7-8412-B662E6DD3595}"/>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386170792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p:cTn id="23" dur="500" fill="hold"/>
                                        <p:tgtEl>
                                          <p:spTgt spid="19"/>
                                        </p:tgtEl>
                                        <p:attrNameLst>
                                          <p:attrName>ppt_w</p:attrName>
                                        </p:attrNameLst>
                                      </p:cBhvr>
                                      <p:tavLst>
                                        <p:tav tm="0">
                                          <p:val>
                                            <p:fltVal val="0"/>
                                          </p:val>
                                        </p:tav>
                                        <p:tav tm="100000">
                                          <p:val>
                                            <p:strVal val="#ppt_w"/>
                                          </p:val>
                                        </p:tav>
                                      </p:tavLst>
                                    </p:anim>
                                    <p:anim calcmode="lin" valueType="num">
                                      <p:cBhvr>
                                        <p:cTn id="24" dur="500" fill="hold"/>
                                        <p:tgtEl>
                                          <p:spTgt spid="19"/>
                                        </p:tgtEl>
                                        <p:attrNameLst>
                                          <p:attrName>ppt_h</p:attrName>
                                        </p:attrNameLst>
                                      </p:cBhvr>
                                      <p:tavLst>
                                        <p:tav tm="0">
                                          <p:val>
                                            <p:fltVal val="0"/>
                                          </p:val>
                                        </p:tav>
                                        <p:tav tm="100000">
                                          <p:val>
                                            <p:strVal val="#ppt_h"/>
                                          </p:val>
                                        </p:tav>
                                      </p:tavLst>
                                    </p:anim>
                                    <p:animEffect transition="in" filter="fade">
                                      <p:cBhvr>
                                        <p:cTn id="25" dur="500"/>
                                        <p:tgtEl>
                                          <p:spTgt spid="19"/>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1000"/>
                                        <p:tgtEl>
                                          <p:spTgt spid="22"/>
                                        </p:tgtEl>
                                      </p:cBhvr>
                                    </p:animEffect>
                                    <p:anim calcmode="lin" valueType="num">
                                      <p:cBhvr>
                                        <p:cTn id="34" dur="1000" fill="hold"/>
                                        <p:tgtEl>
                                          <p:spTgt spid="22"/>
                                        </p:tgtEl>
                                        <p:attrNameLst>
                                          <p:attrName>ppt_x</p:attrName>
                                        </p:attrNameLst>
                                      </p:cBhvr>
                                      <p:tavLst>
                                        <p:tav tm="0">
                                          <p:val>
                                            <p:strVal val="#ppt_x"/>
                                          </p:val>
                                        </p:tav>
                                        <p:tav tm="100000">
                                          <p:val>
                                            <p:strVal val="#ppt_x"/>
                                          </p:val>
                                        </p:tav>
                                      </p:tavLst>
                                    </p:anim>
                                    <p:anim calcmode="lin" valueType="num">
                                      <p:cBhvr>
                                        <p:cTn id="3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5" grpId="0" animBg="1"/>
      <p:bldP spid="19"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
            <a:extLst>
              <a:ext uri="{FF2B5EF4-FFF2-40B4-BE49-F238E27FC236}">
                <a16:creationId xmlns:a16="http://schemas.microsoft.com/office/drawing/2014/main" id="{B5647A9A-BDA9-43F6-91E2-5BB31FB45A5A}"/>
              </a:ext>
            </a:extLst>
          </p:cNvPr>
          <p:cNvSpPr txBox="1">
            <a:spLocks noChangeArrowheads="1"/>
          </p:cNvSpPr>
          <p:nvPr/>
        </p:nvSpPr>
        <p:spPr>
          <a:xfrm>
            <a:off x="738411" y="1016216"/>
            <a:ext cx="8568878" cy="5043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rPr>
              <a:t>工程安全文明施工：</a:t>
            </a:r>
            <a:r>
              <a:rPr lang="zh-CN" altLang="en-US" sz="1800" dirty="0">
                <a:solidFill>
                  <a:schemeClr val="accent5">
                    <a:lumMod val="75000"/>
                  </a:schemeClr>
                </a:solidFill>
                <a:latin typeface="微软雅黑" panose="020B0503020204020204" pitchFamily="34" charset="-122"/>
                <a:ea typeface="微软雅黑" panose="020B0503020204020204" pitchFamily="34" charset="-122"/>
              </a:rPr>
              <a:t>工作目标：双零控制即“零”伤亡、“零”纠纷</a:t>
            </a:r>
            <a:endParaRPr lang="zh-CN" altLang="en-US"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33" name="Rectangle 3">
            <a:extLst>
              <a:ext uri="{FF2B5EF4-FFF2-40B4-BE49-F238E27FC236}">
                <a16:creationId xmlns:a16="http://schemas.microsoft.com/office/drawing/2014/main" id="{94468972-285E-440B-BD86-D51450F673A5}"/>
              </a:ext>
            </a:extLst>
          </p:cNvPr>
          <p:cNvSpPr txBox="1">
            <a:spLocks noChangeArrowheads="1"/>
          </p:cNvSpPr>
          <p:nvPr/>
        </p:nvSpPr>
        <p:spPr>
          <a:xfrm>
            <a:off x="1013223" y="2330850"/>
            <a:ext cx="4680446" cy="433878"/>
          </a:xfrm>
          <a:prstGeom prst="rect">
            <a:avLst/>
          </a:prstGeom>
          <a:solidFill>
            <a:schemeClr val="accent5">
              <a:lumMod val="7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None/>
            </a:pP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安全管理控制点（包括但不限于）</a:t>
            </a:r>
          </a:p>
          <a:p>
            <a:pPr algn="ctr">
              <a:lnSpc>
                <a:spcPct val="110000"/>
              </a:lnSpc>
            </a:pPr>
            <a:endParaRPr lang="zh-CN" altLang="en-US" sz="2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6EBC3AE6-9D2E-4A7F-BABA-13D03A3252C4}"/>
              </a:ext>
            </a:extLst>
          </p:cNvPr>
          <p:cNvGrpSpPr/>
          <p:nvPr/>
        </p:nvGrpSpPr>
        <p:grpSpPr>
          <a:xfrm>
            <a:off x="1193567" y="2968985"/>
            <a:ext cx="4475748" cy="3152764"/>
            <a:chOff x="1193567" y="2968985"/>
            <a:chExt cx="4475748" cy="3152764"/>
          </a:xfrm>
        </p:grpSpPr>
        <p:grpSp>
          <p:nvGrpSpPr>
            <p:cNvPr id="35" name="Group 5">
              <a:extLst>
                <a:ext uri="{FF2B5EF4-FFF2-40B4-BE49-F238E27FC236}">
                  <a16:creationId xmlns:a16="http://schemas.microsoft.com/office/drawing/2014/main" id="{3E69E90F-3951-435C-B26C-29428F842EE0}"/>
                </a:ext>
              </a:extLst>
            </p:cNvPr>
            <p:cNvGrpSpPr>
              <a:grpSpLocks/>
            </p:cNvGrpSpPr>
            <p:nvPr/>
          </p:nvGrpSpPr>
          <p:grpSpPr bwMode="auto">
            <a:xfrm>
              <a:off x="1920279" y="3090167"/>
              <a:ext cx="2879699" cy="3031582"/>
              <a:chOff x="0" y="0"/>
              <a:chExt cx="2370" cy="2622"/>
            </a:xfrm>
            <a:solidFill>
              <a:srgbClr val="CA2040"/>
            </a:solidFill>
          </p:grpSpPr>
          <p:sp>
            <p:nvSpPr>
              <p:cNvPr id="36" name="AutoShape 6">
                <a:extLst>
                  <a:ext uri="{FF2B5EF4-FFF2-40B4-BE49-F238E27FC236}">
                    <a16:creationId xmlns:a16="http://schemas.microsoft.com/office/drawing/2014/main" id="{D74B5E12-C747-4788-94F3-F9C3698C3DE3}"/>
                  </a:ext>
                </a:extLst>
              </p:cNvPr>
              <p:cNvSpPr>
                <a:spLocks noChangeArrowheads="1"/>
              </p:cNvSpPr>
              <p:nvPr/>
            </p:nvSpPr>
            <p:spPr bwMode="auto">
              <a:xfrm rot="10800000">
                <a:off x="793" y="1959"/>
                <a:ext cx="751" cy="663"/>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7" name="AutoShape 7">
                <a:extLst>
                  <a:ext uri="{FF2B5EF4-FFF2-40B4-BE49-F238E27FC236}">
                    <a16:creationId xmlns:a16="http://schemas.microsoft.com/office/drawing/2014/main" id="{3DE3A585-2B3E-46C0-AA12-0B6BE5918433}"/>
                  </a:ext>
                </a:extLst>
              </p:cNvPr>
              <p:cNvSpPr>
                <a:spLocks noChangeArrowheads="1"/>
              </p:cNvSpPr>
              <p:nvPr/>
            </p:nvSpPr>
            <p:spPr bwMode="auto">
              <a:xfrm>
                <a:off x="804" y="0"/>
                <a:ext cx="751" cy="663"/>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8" name="AutoShape 8">
                <a:extLst>
                  <a:ext uri="{FF2B5EF4-FFF2-40B4-BE49-F238E27FC236}">
                    <a16:creationId xmlns:a16="http://schemas.microsoft.com/office/drawing/2014/main" id="{F5B50044-BD22-4278-B32F-6A14569C69B0}"/>
                  </a:ext>
                </a:extLst>
              </p:cNvPr>
              <p:cNvSpPr>
                <a:spLocks noChangeArrowheads="1"/>
              </p:cNvSpPr>
              <p:nvPr/>
            </p:nvSpPr>
            <p:spPr bwMode="auto">
              <a:xfrm rot="7186656">
                <a:off x="1662" y="1457"/>
                <a:ext cx="752" cy="663"/>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9" name="AutoShape 9">
                <a:extLst>
                  <a:ext uri="{FF2B5EF4-FFF2-40B4-BE49-F238E27FC236}">
                    <a16:creationId xmlns:a16="http://schemas.microsoft.com/office/drawing/2014/main" id="{AF635301-4065-4C2A-9CBA-C621BFF0F124}"/>
                  </a:ext>
                </a:extLst>
              </p:cNvPr>
              <p:cNvSpPr>
                <a:spLocks noChangeArrowheads="1"/>
              </p:cNvSpPr>
              <p:nvPr/>
            </p:nvSpPr>
            <p:spPr bwMode="auto">
              <a:xfrm rot="3597399">
                <a:off x="1658" y="493"/>
                <a:ext cx="751" cy="662"/>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 name="AutoShape 10">
                <a:extLst>
                  <a:ext uri="{FF2B5EF4-FFF2-40B4-BE49-F238E27FC236}">
                    <a16:creationId xmlns:a16="http://schemas.microsoft.com/office/drawing/2014/main" id="{9D6DABAD-FB1F-4465-A794-7B29B34EEF23}"/>
                  </a:ext>
                </a:extLst>
              </p:cNvPr>
              <p:cNvSpPr>
                <a:spLocks noChangeArrowheads="1"/>
              </p:cNvSpPr>
              <p:nvPr/>
            </p:nvSpPr>
            <p:spPr bwMode="auto">
              <a:xfrm rot="-7225481">
                <a:off x="-44" y="1463"/>
                <a:ext cx="751" cy="663"/>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1" name="AutoShape 11">
                <a:extLst>
                  <a:ext uri="{FF2B5EF4-FFF2-40B4-BE49-F238E27FC236}">
                    <a16:creationId xmlns:a16="http://schemas.microsoft.com/office/drawing/2014/main" id="{764C0BEE-62AF-4374-9FE0-9375A5F0229F}"/>
                  </a:ext>
                </a:extLst>
              </p:cNvPr>
              <p:cNvSpPr>
                <a:spLocks noChangeArrowheads="1"/>
              </p:cNvSpPr>
              <p:nvPr/>
            </p:nvSpPr>
            <p:spPr bwMode="auto">
              <a:xfrm rot="-3614670">
                <a:off x="-41" y="488"/>
                <a:ext cx="752" cy="663"/>
              </a:xfrm>
              <a:prstGeom prst="triangle">
                <a:avLst>
                  <a:gd name="adj" fmla="val 50000"/>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6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2" name="Line 12">
                <a:extLst>
                  <a:ext uri="{FF2B5EF4-FFF2-40B4-BE49-F238E27FC236}">
                    <a16:creationId xmlns:a16="http://schemas.microsoft.com/office/drawing/2014/main" id="{9346A8FC-5711-4106-9EB4-FE1E7A5101A5}"/>
                  </a:ext>
                </a:extLst>
              </p:cNvPr>
              <p:cNvSpPr>
                <a:spLocks noChangeShapeType="1"/>
              </p:cNvSpPr>
              <p:nvPr/>
            </p:nvSpPr>
            <p:spPr bwMode="auto">
              <a:xfrm>
                <a:off x="379" y="2202"/>
                <a:ext cx="745" cy="1"/>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sz="1600">
                  <a:latin typeface="微软雅黑" panose="020B0503020204020204" pitchFamily="34" charset="-122"/>
                  <a:ea typeface="微软雅黑" panose="020B0503020204020204" pitchFamily="34" charset="-122"/>
                </a:endParaRPr>
              </a:p>
            </p:txBody>
          </p:sp>
        </p:grpSp>
        <p:sp>
          <p:nvSpPr>
            <p:cNvPr id="43" name="Rectangle 13">
              <a:extLst>
                <a:ext uri="{FF2B5EF4-FFF2-40B4-BE49-F238E27FC236}">
                  <a16:creationId xmlns:a16="http://schemas.microsoft.com/office/drawing/2014/main" id="{FF29BFDB-B6C1-426D-83DB-4D122FEFB3DF}"/>
                </a:ext>
              </a:extLst>
            </p:cNvPr>
            <p:cNvSpPr>
              <a:spLocks noChangeArrowheads="1"/>
            </p:cNvSpPr>
            <p:nvPr/>
          </p:nvSpPr>
          <p:spPr bwMode="auto">
            <a:xfrm>
              <a:off x="1193567" y="4217305"/>
              <a:ext cx="10899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脚手架</a:t>
              </a:r>
              <a:endParaRPr lang="zh-CN" altLang="en-US" sz="16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4" name="Rectangle 14">
              <a:extLst>
                <a:ext uri="{FF2B5EF4-FFF2-40B4-BE49-F238E27FC236}">
                  <a16:creationId xmlns:a16="http://schemas.microsoft.com/office/drawing/2014/main" id="{D3082C35-8F2B-42EE-9FDD-0D8AA17032A1}"/>
                </a:ext>
              </a:extLst>
            </p:cNvPr>
            <p:cNvSpPr>
              <a:spLocks noChangeArrowheads="1"/>
            </p:cNvSpPr>
            <p:nvPr/>
          </p:nvSpPr>
          <p:spPr bwMode="auto">
            <a:xfrm>
              <a:off x="3616172" y="2968985"/>
              <a:ext cx="10899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持岗证书</a:t>
              </a:r>
              <a:endParaRPr lang="zh-CN" altLang="en-US" sz="16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5" name="Rectangle 15">
              <a:extLst>
                <a:ext uri="{FF2B5EF4-FFF2-40B4-BE49-F238E27FC236}">
                  <a16:creationId xmlns:a16="http://schemas.microsoft.com/office/drawing/2014/main" id="{7C7F51E0-F7F9-4E74-BE36-624D03E2FD05}"/>
                </a:ext>
              </a:extLst>
            </p:cNvPr>
            <p:cNvSpPr>
              <a:spLocks noChangeArrowheads="1"/>
            </p:cNvSpPr>
            <p:nvPr/>
          </p:nvSpPr>
          <p:spPr bwMode="auto">
            <a:xfrm>
              <a:off x="2113117" y="2976319"/>
              <a:ext cx="108991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材料堆放</a:t>
              </a:r>
              <a:endParaRPr lang="zh-CN" altLang="en-US" sz="16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6" name="Rectangle 16">
              <a:extLst>
                <a:ext uri="{FF2B5EF4-FFF2-40B4-BE49-F238E27FC236}">
                  <a16:creationId xmlns:a16="http://schemas.microsoft.com/office/drawing/2014/main" id="{78C4DBDD-28B5-474C-B2A9-F393AD3EC9B8}"/>
                </a:ext>
              </a:extLst>
            </p:cNvPr>
            <p:cNvSpPr>
              <a:spLocks noChangeArrowheads="1"/>
            </p:cNvSpPr>
            <p:nvPr/>
          </p:nvSpPr>
          <p:spPr bwMode="auto">
            <a:xfrm>
              <a:off x="3877647" y="5603002"/>
              <a:ext cx="10899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劳动保护</a:t>
              </a:r>
              <a:endParaRPr lang="zh-CN" altLang="en-US" sz="16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7" name="Rectangle 17">
              <a:extLst>
                <a:ext uri="{FF2B5EF4-FFF2-40B4-BE49-F238E27FC236}">
                  <a16:creationId xmlns:a16="http://schemas.microsoft.com/office/drawing/2014/main" id="{C58A6F9F-BEB1-433B-885A-CB0E38EBBCBE}"/>
                </a:ext>
              </a:extLst>
            </p:cNvPr>
            <p:cNvSpPr>
              <a:spLocks noChangeArrowheads="1"/>
            </p:cNvSpPr>
            <p:nvPr/>
          </p:nvSpPr>
          <p:spPr bwMode="auto">
            <a:xfrm>
              <a:off x="1958088" y="5475418"/>
              <a:ext cx="108991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安全防护</a:t>
              </a:r>
              <a:endParaRPr lang="zh-CN" altLang="en-US" sz="16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8" name="Rectangle 18">
              <a:extLst>
                <a:ext uri="{FF2B5EF4-FFF2-40B4-BE49-F238E27FC236}">
                  <a16:creationId xmlns:a16="http://schemas.microsoft.com/office/drawing/2014/main" id="{C2A3BEA7-F414-40FB-A799-66F9A78E417E}"/>
                </a:ext>
              </a:extLst>
            </p:cNvPr>
            <p:cNvSpPr>
              <a:spLocks noChangeArrowheads="1"/>
            </p:cNvSpPr>
            <p:nvPr/>
          </p:nvSpPr>
          <p:spPr bwMode="auto">
            <a:xfrm>
              <a:off x="4579403" y="4026083"/>
              <a:ext cx="1089912"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防火措施</a:t>
              </a:r>
            </a:p>
            <a:p>
              <a:pPr algn="ctr" eaLnBrk="1" hangingPunct="1">
                <a:buFont typeface="Arial" panose="020B0604020202020204" pitchFamily="34" charset="0"/>
                <a:buNone/>
              </a:pPr>
              <a:r>
                <a:rPr lang="zh-CN" altLang="en-US" sz="1600"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防盗措施</a:t>
              </a:r>
            </a:p>
            <a:p>
              <a:pPr algn="ctr" eaLnBrk="1" hangingPunct="1">
                <a:buFont typeface="Arial" panose="020B0604020202020204" pitchFamily="34" charset="0"/>
                <a:buNone/>
              </a:pPr>
              <a:endParaRPr lang="zh-CN" altLang="en-US" sz="1600" dirty="0">
                <a:solidFill>
                  <a:srgbClr val="000000"/>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49" name="Rectangle 19">
              <a:extLst>
                <a:ext uri="{FF2B5EF4-FFF2-40B4-BE49-F238E27FC236}">
                  <a16:creationId xmlns:a16="http://schemas.microsoft.com/office/drawing/2014/main" id="{EB78DFDC-5036-4699-BBA3-9D3CA2805AF5}"/>
                </a:ext>
              </a:extLst>
            </p:cNvPr>
            <p:cNvSpPr>
              <a:spLocks noChangeArrowheads="1"/>
            </p:cNvSpPr>
            <p:nvPr/>
          </p:nvSpPr>
          <p:spPr bwMode="auto">
            <a:xfrm>
              <a:off x="2840743" y="4391871"/>
              <a:ext cx="10899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600" b="1"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安全标识</a:t>
              </a:r>
              <a:endParaRPr lang="zh-CN" altLang="en-US" sz="1600" b="1" dirty="0">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69" name="组合 68">
            <a:extLst>
              <a:ext uri="{FF2B5EF4-FFF2-40B4-BE49-F238E27FC236}">
                <a16:creationId xmlns:a16="http://schemas.microsoft.com/office/drawing/2014/main" id="{AB9D91C3-5A26-49AE-AF86-F012B89F22C4}"/>
              </a:ext>
            </a:extLst>
          </p:cNvPr>
          <p:cNvGrpSpPr/>
          <p:nvPr/>
        </p:nvGrpSpPr>
        <p:grpSpPr>
          <a:xfrm>
            <a:off x="0" y="159023"/>
            <a:ext cx="3088603" cy="587860"/>
            <a:chOff x="0" y="159023"/>
            <a:chExt cx="3088603" cy="587860"/>
          </a:xfrm>
        </p:grpSpPr>
        <p:sp>
          <p:nvSpPr>
            <p:cNvPr id="70" name="TextBox 76">
              <a:extLst>
                <a:ext uri="{FF2B5EF4-FFF2-40B4-BE49-F238E27FC236}">
                  <a16:creationId xmlns:a16="http://schemas.microsoft.com/office/drawing/2014/main" id="{1D545CD2-9B57-4163-9682-03565FB1B971}"/>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a:extLst>
                <a:ext uri="{FF2B5EF4-FFF2-40B4-BE49-F238E27FC236}">
                  <a16:creationId xmlns:a16="http://schemas.microsoft.com/office/drawing/2014/main" id="{C332B106-6183-436F-9A40-E1CBFFF5647C}"/>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73" name="矩形 72">
              <a:extLst>
                <a:ext uri="{FF2B5EF4-FFF2-40B4-BE49-F238E27FC236}">
                  <a16:creationId xmlns:a16="http://schemas.microsoft.com/office/drawing/2014/main" id="{7FFA83AF-3C37-4F53-A8D1-A8DCE22BDFD0}"/>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
        <p:nvSpPr>
          <p:cNvPr id="2" name="矩形 1">
            <a:extLst>
              <a:ext uri="{FF2B5EF4-FFF2-40B4-BE49-F238E27FC236}">
                <a16:creationId xmlns:a16="http://schemas.microsoft.com/office/drawing/2014/main" id="{4E7AC635-46FC-4008-AD30-359B90D0FE42}"/>
              </a:ext>
            </a:extLst>
          </p:cNvPr>
          <p:cNvSpPr/>
          <p:nvPr/>
        </p:nvSpPr>
        <p:spPr>
          <a:xfrm>
            <a:off x="6499952" y="2330850"/>
            <a:ext cx="5012675" cy="3790899"/>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314677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900"/>
                                        <p:tgtEl>
                                          <p:spTgt spid="32"/>
                                        </p:tgtEl>
                                      </p:cBhvr>
                                    </p:animEffect>
                                  </p:childTnLst>
                                </p:cTn>
                              </p:par>
                            </p:childTnLst>
                          </p:cTn>
                        </p:par>
                        <p:par>
                          <p:cTn id="8" fill="hold">
                            <p:stCondLst>
                              <p:cond delay="9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par>
                          <p:cTn id="12" fill="hold">
                            <p:stCondLst>
                              <p:cond delay="1400"/>
                            </p:stCondLst>
                            <p:childTnLst>
                              <p:par>
                                <p:cTn id="13" presetID="16" presetClass="entr" presetSubtype="21"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barn(inVertical)">
                                      <p:cBhvr>
                                        <p:cTn id="15" dur="500"/>
                                        <p:tgtEl>
                                          <p:spTgt spid="33"/>
                                        </p:tgtEl>
                                      </p:cBhvr>
                                    </p:animEffect>
                                  </p:childTnLst>
                                </p:cTn>
                              </p:par>
                            </p:childTnLst>
                          </p:cTn>
                        </p:par>
                        <p:par>
                          <p:cTn id="16" fill="hold">
                            <p:stCondLst>
                              <p:cond delay="1900"/>
                            </p:stCondLst>
                            <p:childTnLst>
                              <p:par>
                                <p:cTn id="17" presetID="31"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fltVal val="0"/>
                                          </p:val>
                                        </p:tav>
                                        <p:tav tm="100000">
                                          <p:val>
                                            <p:strVal val="#ppt_w"/>
                                          </p:val>
                                        </p:tav>
                                      </p:tavLst>
                                    </p:anim>
                                    <p:anim calcmode="lin" valueType="num">
                                      <p:cBhvr>
                                        <p:cTn id="20" dur="1000" fill="hold"/>
                                        <p:tgtEl>
                                          <p:spTgt spid="4"/>
                                        </p:tgtEl>
                                        <p:attrNameLst>
                                          <p:attrName>ppt_h</p:attrName>
                                        </p:attrNameLst>
                                      </p:cBhvr>
                                      <p:tavLst>
                                        <p:tav tm="0">
                                          <p:val>
                                            <p:fltVal val="0"/>
                                          </p:val>
                                        </p:tav>
                                        <p:tav tm="100000">
                                          <p:val>
                                            <p:strVal val="#ppt_h"/>
                                          </p:val>
                                        </p:tav>
                                      </p:tavLst>
                                    </p:anim>
                                    <p:anim calcmode="lin" valueType="num">
                                      <p:cBhvr>
                                        <p:cTn id="21" dur="1000" fill="hold"/>
                                        <p:tgtEl>
                                          <p:spTgt spid="4"/>
                                        </p:tgtEl>
                                        <p:attrNameLst>
                                          <p:attrName>style.rotation</p:attrName>
                                        </p:attrNameLst>
                                      </p:cBhvr>
                                      <p:tavLst>
                                        <p:tav tm="0">
                                          <p:val>
                                            <p:fltVal val="90"/>
                                          </p:val>
                                        </p:tav>
                                        <p:tav tm="100000">
                                          <p:val>
                                            <p:fltVal val="0"/>
                                          </p:val>
                                        </p:tav>
                                      </p:tavLst>
                                    </p:anim>
                                    <p:animEffect transition="in" filter="fade">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animBg="1"/>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
            <a:extLst>
              <a:ext uri="{FF2B5EF4-FFF2-40B4-BE49-F238E27FC236}">
                <a16:creationId xmlns:a16="http://schemas.microsoft.com/office/drawing/2014/main" id="{B5647A9A-BDA9-43F6-91E2-5BB31FB45A5A}"/>
              </a:ext>
            </a:extLst>
          </p:cNvPr>
          <p:cNvSpPr txBox="1">
            <a:spLocks noChangeArrowheads="1"/>
          </p:cNvSpPr>
          <p:nvPr/>
        </p:nvSpPr>
        <p:spPr>
          <a:xfrm>
            <a:off x="738411" y="1016216"/>
            <a:ext cx="8568878" cy="5043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olidFill>
                  <a:schemeClr val="accent5">
                    <a:lumMod val="75000"/>
                  </a:schemeClr>
                </a:solidFill>
                <a:latin typeface="微软雅黑" panose="020B0503020204020204" pitchFamily="34" charset="-122"/>
                <a:ea typeface="微软雅黑" panose="020B0503020204020204" pitchFamily="34" charset="-122"/>
              </a:rPr>
              <a:t>工程安全文明施工：</a:t>
            </a:r>
            <a:r>
              <a:rPr lang="zh-CN" altLang="en-US" sz="1800" dirty="0">
                <a:solidFill>
                  <a:schemeClr val="accent5">
                    <a:lumMod val="75000"/>
                  </a:schemeClr>
                </a:solidFill>
                <a:latin typeface="微软雅黑" panose="020B0503020204020204" pitchFamily="34" charset="-122"/>
                <a:ea typeface="微软雅黑" panose="020B0503020204020204" pitchFamily="34" charset="-122"/>
              </a:rPr>
              <a:t>工作目标：双零控制即“零”伤亡、“零”纠纷</a:t>
            </a:r>
            <a:endParaRPr lang="zh-CN" altLang="en-US"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50" name="Rectangle 3">
            <a:extLst>
              <a:ext uri="{FF2B5EF4-FFF2-40B4-BE49-F238E27FC236}">
                <a16:creationId xmlns:a16="http://schemas.microsoft.com/office/drawing/2014/main" id="{BEA05395-1462-4859-A798-D189F4B1989B}"/>
              </a:ext>
            </a:extLst>
          </p:cNvPr>
          <p:cNvSpPr txBox="1">
            <a:spLocks noChangeArrowheads="1"/>
          </p:cNvSpPr>
          <p:nvPr/>
        </p:nvSpPr>
        <p:spPr>
          <a:xfrm>
            <a:off x="6744072" y="2330850"/>
            <a:ext cx="4269546" cy="433878"/>
          </a:xfrm>
          <a:prstGeom prst="rect">
            <a:avLst/>
          </a:prstGeom>
          <a:solidFill>
            <a:schemeClr val="accent5">
              <a:lumMod val="75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20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安全风险分析</a:t>
            </a:r>
            <a:endParaRPr lang="zh-CN" altLang="en-US" sz="2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51" name="Group 4">
            <a:extLst>
              <a:ext uri="{FF2B5EF4-FFF2-40B4-BE49-F238E27FC236}">
                <a16:creationId xmlns:a16="http://schemas.microsoft.com/office/drawing/2014/main" id="{9D86DFC6-0B19-407B-93D7-3A737314D97E}"/>
              </a:ext>
            </a:extLst>
          </p:cNvPr>
          <p:cNvGrpSpPr>
            <a:grpSpLocks/>
          </p:cNvGrpSpPr>
          <p:nvPr/>
        </p:nvGrpSpPr>
        <p:grpSpPr bwMode="auto">
          <a:xfrm>
            <a:off x="7189432" y="3555787"/>
            <a:ext cx="3744260" cy="2181749"/>
            <a:chOff x="0" y="0"/>
            <a:chExt cx="4593" cy="2307"/>
          </a:xfrm>
        </p:grpSpPr>
        <p:sp>
          <p:nvSpPr>
            <p:cNvPr id="52" name="Line 5">
              <a:extLst>
                <a:ext uri="{FF2B5EF4-FFF2-40B4-BE49-F238E27FC236}">
                  <a16:creationId xmlns:a16="http://schemas.microsoft.com/office/drawing/2014/main" id="{0D1C6260-1D6D-4C96-AA07-FA3C4641A315}"/>
                </a:ext>
              </a:extLst>
            </p:cNvPr>
            <p:cNvSpPr>
              <a:spLocks noChangeShapeType="1"/>
            </p:cNvSpPr>
            <p:nvPr/>
          </p:nvSpPr>
          <p:spPr bwMode="auto">
            <a:xfrm>
              <a:off x="1377" y="240"/>
              <a:ext cx="573" cy="745"/>
            </a:xfrm>
            <a:prstGeom prst="line">
              <a:avLst/>
            </a:prstGeom>
            <a:noFill/>
            <a:ln w="76200">
              <a:solidFill>
                <a:srgbClr val="B2B2B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3" name="Oval 6">
              <a:extLst>
                <a:ext uri="{FF2B5EF4-FFF2-40B4-BE49-F238E27FC236}">
                  <a16:creationId xmlns:a16="http://schemas.microsoft.com/office/drawing/2014/main" id="{93DCF3EE-3286-4F39-9083-C09C8D978776}"/>
                </a:ext>
              </a:extLst>
            </p:cNvPr>
            <p:cNvSpPr>
              <a:spLocks noChangeArrowheads="1"/>
            </p:cNvSpPr>
            <p:nvPr/>
          </p:nvSpPr>
          <p:spPr bwMode="auto">
            <a:xfrm>
              <a:off x="1241" y="692"/>
              <a:ext cx="2399" cy="960"/>
            </a:xfrm>
            <a:prstGeom prst="ellipse">
              <a:avLst/>
            </a:prstGeom>
            <a:gradFill rotWithShape="1">
              <a:gsLst>
                <a:gs pos="0">
                  <a:srgbClr val="EEECE1"/>
                </a:gs>
                <a:gs pos="100000">
                  <a:srgbClr val="FFFFFF"/>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54" name="Line 7">
              <a:extLst>
                <a:ext uri="{FF2B5EF4-FFF2-40B4-BE49-F238E27FC236}">
                  <a16:creationId xmlns:a16="http://schemas.microsoft.com/office/drawing/2014/main" id="{058EB9BB-4EDD-44C5-AF4F-5F0EEE7F89F4}"/>
                </a:ext>
              </a:extLst>
            </p:cNvPr>
            <p:cNvSpPr>
              <a:spLocks noChangeShapeType="1"/>
            </p:cNvSpPr>
            <p:nvPr/>
          </p:nvSpPr>
          <p:spPr bwMode="auto">
            <a:xfrm flipH="1">
              <a:off x="2179" y="167"/>
              <a:ext cx="719" cy="777"/>
            </a:xfrm>
            <a:prstGeom prst="line">
              <a:avLst/>
            </a:prstGeom>
            <a:noFill/>
            <a:ln w="76200">
              <a:solidFill>
                <a:srgbClr val="B2B2B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5" name="Line 8">
              <a:extLst>
                <a:ext uri="{FF2B5EF4-FFF2-40B4-BE49-F238E27FC236}">
                  <a16:creationId xmlns:a16="http://schemas.microsoft.com/office/drawing/2014/main" id="{CB4C5C00-B515-4995-A818-10A4A5BA8D87}"/>
                </a:ext>
              </a:extLst>
            </p:cNvPr>
            <p:cNvSpPr>
              <a:spLocks noChangeShapeType="1"/>
            </p:cNvSpPr>
            <p:nvPr/>
          </p:nvSpPr>
          <p:spPr bwMode="auto">
            <a:xfrm flipH="1">
              <a:off x="2179" y="839"/>
              <a:ext cx="1940" cy="83"/>
            </a:xfrm>
            <a:prstGeom prst="line">
              <a:avLst/>
            </a:prstGeom>
            <a:noFill/>
            <a:ln w="76200">
              <a:solidFill>
                <a:srgbClr val="B2B2B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6" name="Line 9">
              <a:extLst>
                <a:ext uri="{FF2B5EF4-FFF2-40B4-BE49-F238E27FC236}">
                  <a16:creationId xmlns:a16="http://schemas.microsoft.com/office/drawing/2014/main" id="{D9E4566B-C084-4E73-83EC-C0E82E731E67}"/>
                </a:ext>
              </a:extLst>
            </p:cNvPr>
            <p:cNvSpPr>
              <a:spLocks noChangeShapeType="1"/>
            </p:cNvSpPr>
            <p:nvPr/>
          </p:nvSpPr>
          <p:spPr bwMode="auto">
            <a:xfrm flipH="1" flipV="1">
              <a:off x="2201" y="922"/>
              <a:ext cx="828" cy="903"/>
            </a:xfrm>
            <a:prstGeom prst="line">
              <a:avLst/>
            </a:prstGeom>
            <a:noFill/>
            <a:ln w="76200">
              <a:solidFill>
                <a:schemeClr val="bg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7" name="Line 10">
              <a:extLst>
                <a:ext uri="{FF2B5EF4-FFF2-40B4-BE49-F238E27FC236}">
                  <a16:creationId xmlns:a16="http://schemas.microsoft.com/office/drawing/2014/main" id="{DCB1C35A-B5AA-4209-B478-3310D84EFB5B}"/>
                </a:ext>
              </a:extLst>
            </p:cNvPr>
            <p:cNvSpPr>
              <a:spLocks noChangeShapeType="1"/>
            </p:cNvSpPr>
            <p:nvPr/>
          </p:nvSpPr>
          <p:spPr bwMode="auto">
            <a:xfrm flipV="1">
              <a:off x="1046" y="922"/>
              <a:ext cx="1155" cy="1029"/>
            </a:xfrm>
            <a:prstGeom prst="line">
              <a:avLst/>
            </a:prstGeom>
            <a:noFill/>
            <a:ln w="76200">
              <a:solidFill>
                <a:schemeClr val="bg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8" name="Line 11">
              <a:extLst>
                <a:ext uri="{FF2B5EF4-FFF2-40B4-BE49-F238E27FC236}">
                  <a16:creationId xmlns:a16="http://schemas.microsoft.com/office/drawing/2014/main" id="{29093227-DC1D-4E63-A800-1359E2C1EBCF}"/>
                </a:ext>
              </a:extLst>
            </p:cNvPr>
            <p:cNvSpPr>
              <a:spLocks noChangeShapeType="1"/>
            </p:cNvSpPr>
            <p:nvPr/>
          </p:nvSpPr>
          <p:spPr bwMode="auto">
            <a:xfrm flipV="1">
              <a:off x="370" y="922"/>
              <a:ext cx="1831" cy="64"/>
            </a:xfrm>
            <a:prstGeom prst="line">
              <a:avLst/>
            </a:prstGeom>
            <a:noFill/>
            <a:ln w="76200">
              <a:solidFill>
                <a:schemeClr val="bg2"/>
              </a:solidFill>
              <a:miter lim="800000"/>
              <a:headEnd/>
              <a:tailEnd/>
            </a:ln>
            <a:extLst>
              <a:ext uri="{909E8E84-426E-40DD-AFC4-6F175D3DCCD1}">
                <a14:hiddenFill xmlns:a14="http://schemas.microsoft.com/office/drawing/2010/main">
                  <a:noFill/>
                </a14:hiddenFill>
              </a:ext>
            </a:extLst>
          </p:spPr>
          <p:txBody>
            <a:bodyPr wrap="none" anchor="ctr"/>
            <a:lstStyle/>
            <a:p>
              <a:endParaRPr lang="zh-CN" altLang="en-US" sz="1100"/>
            </a:p>
          </p:txBody>
        </p:sp>
        <p:sp>
          <p:nvSpPr>
            <p:cNvPr id="59" name="Oval 12">
              <a:extLst>
                <a:ext uri="{FF2B5EF4-FFF2-40B4-BE49-F238E27FC236}">
                  <a16:creationId xmlns:a16="http://schemas.microsoft.com/office/drawing/2014/main" id="{FC19C9D5-D1D9-40A5-96C9-9EB35F594903}"/>
                </a:ext>
              </a:extLst>
            </p:cNvPr>
            <p:cNvSpPr>
              <a:spLocks noChangeArrowheads="1"/>
            </p:cNvSpPr>
            <p:nvPr/>
          </p:nvSpPr>
          <p:spPr bwMode="auto">
            <a:xfrm rot="-417327">
              <a:off x="1068" y="377"/>
              <a:ext cx="2157" cy="1037"/>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6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基础坍塌</a:t>
              </a:r>
              <a:endParaRPr lang="zh-CN" altLang="en-US" sz="16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60" name="Oval 13">
              <a:extLst>
                <a:ext uri="{FF2B5EF4-FFF2-40B4-BE49-F238E27FC236}">
                  <a16:creationId xmlns:a16="http://schemas.microsoft.com/office/drawing/2014/main" id="{661C5757-2DD4-466A-B5C8-683A419A31D9}"/>
                </a:ext>
              </a:extLst>
            </p:cNvPr>
            <p:cNvSpPr>
              <a:spLocks noChangeArrowheads="1"/>
            </p:cNvSpPr>
            <p:nvPr/>
          </p:nvSpPr>
          <p:spPr bwMode="auto">
            <a:xfrm rot="-342634">
              <a:off x="260" y="145"/>
              <a:ext cx="3927" cy="1911"/>
            </a:xfrm>
            <a:prstGeom prst="ellipse">
              <a:avLst/>
            </a:prstGeom>
            <a:noFill/>
            <a:ln w="57150">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61" name="Oval 14">
              <a:extLst>
                <a:ext uri="{FF2B5EF4-FFF2-40B4-BE49-F238E27FC236}">
                  <a16:creationId xmlns:a16="http://schemas.microsoft.com/office/drawing/2014/main" id="{20DED65F-6722-4F26-9758-2A8AD1E42562}"/>
                </a:ext>
              </a:extLst>
            </p:cNvPr>
            <p:cNvSpPr>
              <a:spLocks noChangeArrowheads="1"/>
            </p:cNvSpPr>
            <p:nvPr/>
          </p:nvSpPr>
          <p:spPr bwMode="auto">
            <a:xfrm rot="-342634">
              <a:off x="238" y="141"/>
              <a:ext cx="3937" cy="1893"/>
            </a:xfrm>
            <a:prstGeom prst="ellipse">
              <a:avLst/>
            </a:prstGeom>
            <a:noFill/>
            <a:ln w="38100">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62" name="Text Box 15">
              <a:extLst>
                <a:ext uri="{FF2B5EF4-FFF2-40B4-BE49-F238E27FC236}">
                  <a16:creationId xmlns:a16="http://schemas.microsoft.com/office/drawing/2014/main" id="{73EF009E-7AFE-4AAF-A149-D43F1BC8D364}"/>
                </a:ext>
              </a:extLst>
            </p:cNvPr>
            <p:cNvSpPr>
              <a:spLocks noChangeArrowheads="1"/>
            </p:cNvSpPr>
            <p:nvPr/>
          </p:nvSpPr>
          <p:spPr bwMode="auto">
            <a:xfrm>
              <a:off x="1528" y="583"/>
              <a:ext cx="1348"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endParaRPr lang="zh-CN" altLang="zh-CN" sz="1000">
                <a:solidFill>
                  <a:srgbClr val="1C1C1C"/>
                </a:solidFill>
                <a:latin typeface="Calibri" panose="020F0502020204030204" pitchFamily="34" charset="0"/>
                <a:sym typeface="宋体" panose="02010600030101010101" pitchFamily="2" charset="-122"/>
              </a:endParaRPr>
            </a:p>
          </p:txBody>
        </p:sp>
        <p:grpSp>
          <p:nvGrpSpPr>
            <p:cNvPr id="63" name="Group 16">
              <a:extLst>
                <a:ext uri="{FF2B5EF4-FFF2-40B4-BE49-F238E27FC236}">
                  <a16:creationId xmlns:a16="http://schemas.microsoft.com/office/drawing/2014/main" id="{5E7C1103-6BD6-4A64-8FC4-E1EF886BA92F}"/>
                </a:ext>
              </a:extLst>
            </p:cNvPr>
            <p:cNvGrpSpPr>
              <a:grpSpLocks/>
            </p:cNvGrpSpPr>
            <p:nvPr/>
          </p:nvGrpSpPr>
          <p:grpSpPr bwMode="auto">
            <a:xfrm rot="-395356">
              <a:off x="0" y="818"/>
              <a:ext cx="837" cy="391"/>
              <a:chOff x="0" y="0"/>
              <a:chExt cx="1959" cy="629"/>
            </a:xfrm>
          </p:grpSpPr>
          <p:sp>
            <p:nvSpPr>
              <p:cNvPr id="85" name="Oval 17">
                <a:extLst>
                  <a:ext uri="{FF2B5EF4-FFF2-40B4-BE49-F238E27FC236}">
                    <a16:creationId xmlns:a16="http://schemas.microsoft.com/office/drawing/2014/main" id="{8CDF5816-8E72-43C9-856D-BFADDE6F406F}"/>
                  </a:ext>
                </a:extLst>
              </p:cNvPr>
              <p:cNvSpPr>
                <a:spLocks noChangeArrowheads="1"/>
              </p:cNvSpPr>
              <p:nvPr/>
            </p:nvSpPr>
            <p:spPr bwMode="auto">
              <a:xfrm>
                <a:off x="1" y="48"/>
                <a:ext cx="1958" cy="581"/>
              </a:xfrm>
              <a:prstGeom prst="ellipse">
                <a:avLst/>
              </a:prstGeom>
              <a:gradFill rotWithShape="1">
                <a:gsLst>
                  <a:gs pos="0">
                    <a:srgbClr val="696969"/>
                  </a:gs>
                  <a:gs pos="50000">
                    <a:srgbClr val="C0C0C0"/>
                  </a:gs>
                  <a:gs pos="100000">
                    <a:srgbClr val="696969"/>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86" name="Oval 18">
                <a:extLst>
                  <a:ext uri="{FF2B5EF4-FFF2-40B4-BE49-F238E27FC236}">
                    <a16:creationId xmlns:a16="http://schemas.microsoft.com/office/drawing/2014/main" id="{E85E2C0F-C4E9-460A-AD39-B9AEFBE15C1C}"/>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高空坠落</a:t>
                </a:r>
                <a:endParaRPr lang="zh-CN" altLang="en-US" sz="11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64" name="Group 19">
              <a:extLst>
                <a:ext uri="{FF2B5EF4-FFF2-40B4-BE49-F238E27FC236}">
                  <a16:creationId xmlns:a16="http://schemas.microsoft.com/office/drawing/2014/main" id="{4AB274A9-5197-4317-AEEF-38B49BB7EF0A}"/>
                </a:ext>
              </a:extLst>
            </p:cNvPr>
            <p:cNvGrpSpPr>
              <a:grpSpLocks/>
            </p:cNvGrpSpPr>
            <p:nvPr/>
          </p:nvGrpSpPr>
          <p:grpSpPr bwMode="auto">
            <a:xfrm rot="-325186">
              <a:off x="1002" y="147"/>
              <a:ext cx="738" cy="273"/>
              <a:chOff x="0" y="0"/>
              <a:chExt cx="1959" cy="629"/>
            </a:xfrm>
          </p:grpSpPr>
          <p:sp>
            <p:nvSpPr>
              <p:cNvPr id="83" name="Oval 20">
                <a:extLst>
                  <a:ext uri="{FF2B5EF4-FFF2-40B4-BE49-F238E27FC236}">
                    <a16:creationId xmlns:a16="http://schemas.microsoft.com/office/drawing/2014/main" id="{7DA1307B-192F-4CEB-B308-C6C9B4038FC9}"/>
                  </a:ext>
                </a:extLst>
              </p:cNvPr>
              <p:cNvSpPr>
                <a:spLocks noChangeArrowheads="1"/>
              </p:cNvSpPr>
              <p:nvPr/>
            </p:nvSpPr>
            <p:spPr bwMode="auto">
              <a:xfrm>
                <a:off x="1" y="48"/>
                <a:ext cx="1958" cy="581"/>
              </a:xfrm>
              <a:prstGeom prst="ellipse">
                <a:avLst/>
              </a:prstGeom>
              <a:gradFill rotWithShape="1">
                <a:gsLst>
                  <a:gs pos="0">
                    <a:srgbClr val="696969"/>
                  </a:gs>
                  <a:gs pos="50000">
                    <a:srgbClr val="C0C0C0"/>
                  </a:gs>
                  <a:gs pos="100000">
                    <a:srgbClr val="696969"/>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84" name="Oval 21">
                <a:extLst>
                  <a:ext uri="{FF2B5EF4-FFF2-40B4-BE49-F238E27FC236}">
                    <a16:creationId xmlns:a16="http://schemas.microsoft.com/office/drawing/2014/main" id="{E6A374BD-8B71-4B53-9642-5F6E7F5BEC5A}"/>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触电</a:t>
                </a:r>
              </a:p>
            </p:txBody>
          </p:sp>
        </p:grpSp>
        <p:grpSp>
          <p:nvGrpSpPr>
            <p:cNvPr id="65" name="Group 22">
              <a:extLst>
                <a:ext uri="{FF2B5EF4-FFF2-40B4-BE49-F238E27FC236}">
                  <a16:creationId xmlns:a16="http://schemas.microsoft.com/office/drawing/2014/main" id="{4A8F5B49-F009-4E13-9B03-228D72B7EAA8}"/>
                </a:ext>
              </a:extLst>
            </p:cNvPr>
            <p:cNvGrpSpPr>
              <a:grpSpLocks/>
            </p:cNvGrpSpPr>
            <p:nvPr/>
          </p:nvGrpSpPr>
          <p:grpSpPr bwMode="auto">
            <a:xfrm rot="-254711">
              <a:off x="2481" y="0"/>
              <a:ext cx="837" cy="349"/>
              <a:chOff x="0" y="0"/>
              <a:chExt cx="1959" cy="629"/>
            </a:xfrm>
          </p:grpSpPr>
          <p:sp>
            <p:nvSpPr>
              <p:cNvPr id="81" name="Oval 23">
                <a:extLst>
                  <a:ext uri="{FF2B5EF4-FFF2-40B4-BE49-F238E27FC236}">
                    <a16:creationId xmlns:a16="http://schemas.microsoft.com/office/drawing/2014/main" id="{F4389CD5-946B-45D3-89BC-16EEBAEC8F77}"/>
                  </a:ext>
                </a:extLst>
              </p:cNvPr>
              <p:cNvSpPr>
                <a:spLocks noChangeArrowheads="1"/>
              </p:cNvSpPr>
              <p:nvPr/>
            </p:nvSpPr>
            <p:spPr bwMode="auto">
              <a:xfrm>
                <a:off x="1" y="48"/>
                <a:ext cx="1958" cy="581"/>
              </a:xfrm>
              <a:prstGeom prst="ellipse">
                <a:avLst/>
              </a:prstGeom>
              <a:gradFill rotWithShape="1">
                <a:gsLst>
                  <a:gs pos="0">
                    <a:srgbClr val="616161"/>
                  </a:gs>
                  <a:gs pos="50000">
                    <a:srgbClr val="B2B2B2"/>
                  </a:gs>
                  <a:gs pos="100000">
                    <a:srgbClr val="61616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82" name="Oval 24">
                <a:extLst>
                  <a:ext uri="{FF2B5EF4-FFF2-40B4-BE49-F238E27FC236}">
                    <a16:creationId xmlns:a16="http://schemas.microsoft.com/office/drawing/2014/main" id="{22EE0B66-A1C4-42E5-9705-350F20345813}"/>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火灾</a:t>
                </a:r>
                <a:endParaRPr lang="zh-CN" altLang="en-US" sz="11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66" name="Group 25">
              <a:extLst>
                <a:ext uri="{FF2B5EF4-FFF2-40B4-BE49-F238E27FC236}">
                  <a16:creationId xmlns:a16="http://schemas.microsoft.com/office/drawing/2014/main" id="{B699F999-C210-4E89-94CC-D1B4D8DFD74C}"/>
                </a:ext>
              </a:extLst>
            </p:cNvPr>
            <p:cNvGrpSpPr>
              <a:grpSpLocks/>
            </p:cNvGrpSpPr>
            <p:nvPr/>
          </p:nvGrpSpPr>
          <p:grpSpPr bwMode="auto">
            <a:xfrm rot="-208054">
              <a:off x="3509" y="566"/>
              <a:ext cx="1084" cy="572"/>
              <a:chOff x="0" y="0"/>
              <a:chExt cx="1959" cy="629"/>
            </a:xfrm>
          </p:grpSpPr>
          <p:sp>
            <p:nvSpPr>
              <p:cNvPr id="79" name="Oval 26">
                <a:extLst>
                  <a:ext uri="{FF2B5EF4-FFF2-40B4-BE49-F238E27FC236}">
                    <a16:creationId xmlns:a16="http://schemas.microsoft.com/office/drawing/2014/main" id="{9F1A0B8E-524C-45D0-9C40-F2375E38B2CA}"/>
                  </a:ext>
                </a:extLst>
              </p:cNvPr>
              <p:cNvSpPr>
                <a:spLocks noChangeArrowheads="1"/>
              </p:cNvSpPr>
              <p:nvPr/>
            </p:nvSpPr>
            <p:spPr bwMode="auto">
              <a:xfrm>
                <a:off x="1" y="48"/>
                <a:ext cx="1958" cy="581"/>
              </a:xfrm>
              <a:prstGeom prst="ellipse">
                <a:avLst/>
              </a:prstGeom>
              <a:gradFill rotWithShape="1">
                <a:gsLst>
                  <a:gs pos="0">
                    <a:srgbClr val="616161"/>
                  </a:gs>
                  <a:gs pos="50000">
                    <a:srgbClr val="B2B2B2"/>
                  </a:gs>
                  <a:gs pos="100000">
                    <a:srgbClr val="61616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80" name="Oval 27">
                <a:extLst>
                  <a:ext uri="{FF2B5EF4-FFF2-40B4-BE49-F238E27FC236}">
                    <a16:creationId xmlns:a16="http://schemas.microsoft.com/office/drawing/2014/main" id="{27B41D33-318A-4B0D-A29C-5C694065E9AD}"/>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高温</a:t>
                </a:r>
                <a:endParaRPr lang="en-US" altLang="zh-CN"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中暑</a:t>
                </a:r>
                <a:endParaRPr lang="zh-CN" altLang="en-US" sz="11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67" name="Group 28">
              <a:extLst>
                <a:ext uri="{FF2B5EF4-FFF2-40B4-BE49-F238E27FC236}">
                  <a16:creationId xmlns:a16="http://schemas.microsoft.com/office/drawing/2014/main" id="{74E6911B-4D12-41F3-9A10-CA2921346EAB}"/>
                </a:ext>
              </a:extLst>
            </p:cNvPr>
            <p:cNvGrpSpPr>
              <a:grpSpLocks/>
            </p:cNvGrpSpPr>
            <p:nvPr/>
          </p:nvGrpSpPr>
          <p:grpSpPr bwMode="auto">
            <a:xfrm rot="-198351">
              <a:off x="2266" y="1447"/>
              <a:ext cx="1495" cy="859"/>
              <a:chOff x="0" y="0"/>
              <a:chExt cx="1959" cy="629"/>
            </a:xfrm>
          </p:grpSpPr>
          <p:sp>
            <p:nvSpPr>
              <p:cNvPr id="77" name="Oval 29">
                <a:extLst>
                  <a:ext uri="{FF2B5EF4-FFF2-40B4-BE49-F238E27FC236}">
                    <a16:creationId xmlns:a16="http://schemas.microsoft.com/office/drawing/2014/main" id="{5DF0D4F0-9611-45F9-9A1D-29E684B74241}"/>
                  </a:ext>
                </a:extLst>
              </p:cNvPr>
              <p:cNvSpPr>
                <a:spLocks noChangeArrowheads="1"/>
              </p:cNvSpPr>
              <p:nvPr/>
            </p:nvSpPr>
            <p:spPr bwMode="auto">
              <a:xfrm>
                <a:off x="1" y="48"/>
                <a:ext cx="1958" cy="581"/>
              </a:xfrm>
              <a:prstGeom prst="ellipse">
                <a:avLst/>
              </a:prstGeom>
              <a:gradFill rotWithShape="1">
                <a:gsLst>
                  <a:gs pos="0">
                    <a:srgbClr val="616161"/>
                  </a:gs>
                  <a:gs pos="50000">
                    <a:srgbClr val="B2B2B2"/>
                  </a:gs>
                  <a:gs pos="100000">
                    <a:srgbClr val="61616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78" name="Oval 30">
                <a:extLst>
                  <a:ext uri="{FF2B5EF4-FFF2-40B4-BE49-F238E27FC236}">
                    <a16:creationId xmlns:a16="http://schemas.microsoft.com/office/drawing/2014/main" id="{F50F7F5E-B0B9-41D5-A3BA-8CB901B708E6}"/>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食物煤烟中毒</a:t>
                </a:r>
                <a:endParaRPr lang="zh-CN" altLang="en-US" sz="11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68" name="Group 31">
              <a:extLst>
                <a:ext uri="{FF2B5EF4-FFF2-40B4-BE49-F238E27FC236}">
                  <a16:creationId xmlns:a16="http://schemas.microsoft.com/office/drawing/2014/main" id="{1739054E-A353-4155-921C-67D34DF91E3F}"/>
                </a:ext>
              </a:extLst>
            </p:cNvPr>
            <p:cNvGrpSpPr>
              <a:grpSpLocks/>
            </p:cNvGrpSpPr>
            <p:nvPr/>
          </p:nvGrpSpPr>
          <p:grpSpPr bwMode="auto">
            <a:xfrm rot="-293188">
              <a:off x="458" y="1636"/>
              <a:ext cx="1178" cy="671"/>
              <a:chOff x="0" y="0"/>
              <a:chExt cx="1959" cy="629"/>
            </a:xfrm>
          </p:grpSpPr>
          <p:sp>
            <p:nvSpPr>
              <p:cNvPr id="75" name="Oval 32">
                <a:extLst>
                  <a:ext uri="{FF2B5EF4-FFF2-40B4-BE49-F238E27FC236}">
                    <a16:creationId xmlns:a16="http://schemas.microsoft.com/office/drawing/2014/main" id="{2FA47133-4F86-4211-83A3-1051E8215C17}"/>
                  </a:ext>
                </a:extLst>
              </p:cNvPr>
              <p:cNvSpPr>
                <a:spLocks noChangeArrowheads="1"/>
              </p:cNvSpPr>
              <p:nvPr/>
            </p:nvSpPr>
            <p:spPr bwMode="auto">
              <a:xfrm>
                <a:off x="1" y="48"/>
                <a:ext cx="1958" cy="581"/>
              </a:xfrm>
              <a:prstGeom prst="ellipse">
                <a:avLst/>
              </a:prstGeom>
              <a:gradFill rotWithShape="1">
                <a:gsLst>
                  <a:gs pos="0">
                    <a:srgbClr val="616161"/>
                  </a:gs>
                  <a:gs pos="50000">
                    <a:srgbClr val="B2B2B2"/>
                  </a:gs>
                  <a:gs pos="100000">
                    <a:srgbClr val="61616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sp>
            <p:nvSpPr>
              <p:cNvPr id="76" name="Oval 33">
                <a:extLst>
                  <a:ext uri="{FF2B5EF4-FFF2-40B4-BE49-F238E27FC236}">
                    <a16:creationId xmlns:a16="http://schemas.microsoft.com/office/drawing/2014/main" id="{DF0EB195-4BF9-4DFB-84EF-5C199433A4CA}"/>
                  </a:ext>
                </a:extLst>
              </p:cNvPr>
              <p:cNvSpPr>
                <a:spLocks noChangeArrowheads="1"/>
              </p:cNvSpPr>
              <p:nvPr/>
            </p:nvSpPr>
            <p:spPr bwMode="auto">
              <a:xfrm>
                <a:off x="0" y="0"/>
                <a:ext cx="1959" cy="581"/>
              </a:xfrm>
              <a:prstGeom prst="ellipse">
                <a:avLst/>
              </a:pr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100" b="1" dirty="0">
                    <a:solidFill>
                      <a:schemeClr val="bg1"/>
                    </a:solidFill>
                    <a:latin typeface="微软雅黑" panose="020B0503020204020204" pitchFamily="34" charset="-122"/>
                    <a:ea typeface="微软雅黑" panose="020B0503020204020204" pitchFamily="34" charset="-122"/>
                    <a:sym typeface="宋体" panose="02010600030101010101" pitchFamily="2" charset="-122"/>
                  </a:rPr>
                  <a:t>物体打击</a:t>
                </a:r>
                <a:endParaRPr lang="zh-CN" altLang="en-US" sz="11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sp>
          <p:nvSpPr>
            <p:cNvPr id="71" name="Text Box 36">
              <a:extLst>
                <a:ext uri="{FF2B5EF4-FFF2-40B4-BE49-F238E27FC236}">
                  <a16:creationId xmlns:a16="http://schemas.microsoft.com/office/drawing/2014/main" id="{87A40963-EA77-468B-9C38-6B4D32BE89F9}"/>
                </a:ext>
              </a:extLst>
            </p:cNvPr>
            <p:cNvSpPr>
              <a:spLocks noChangeArrowheads="1"/>
            </p:cNvSpPr>
            <p:nvPr/>
          </p:nvSpPr>
          <p:spPr bwMode="auto">
            <a:xfrm>
              <a:off x="3813" y="692"/>
              <a:ext cx="547" cy="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50000"/>
                </a:spcBef>
                <a:buFont typeface="Arial" panose="020B0604020202020204" pitchFamily="34" charset="0"/>
                <a:buNone/>
              </a:pPr>
              <a:endParaRPr lang="zh-CN" altLang="zh-CN" sz="1100">
                <a:solidFill>
                  <a:srgbClr val="000000"/>
                </a:solidFill>
                <a:latin typeface="Calibri" panose="020F0502020204030204" pitchFamily="34" charset="0"/>
                <a:sym typeface="宋体" panose="02010600030101010101" pitchFamily="2" charset="-122"/>
              </a:endParaRPr>
            </a:p>
          </p:txBody>
        </p:sp>
      </p:grpSp>
      <p:grpSp>
        <p:nvGrpSpPr>
          <p:cNvPr id="69" name="组合 68">
            <a:extLst>
              <a:ext uri="{FF2B5EF4-FFF2-40B4-BE49-F238E27FC236}">
                <a16:creationId xmlns:a16="http://schemas.microsoft.com/office/drawing/2014/main" id="{237EE4CF-A9DF-445F-83AA-2D1AF0BBF203}"/>
              </a:ext>
            </a:extLst>
          </p:cNvPr>
          <p:cNvGrpSpPr/>
          <p:nvPr/>
        </p:nvGrpSpPr>
        <p:grpSpPr>
          <a:xfrm>
            <a:off x="0" y="159023"/>
            <a:ext cx="3088603" cy="587860"/>
            <a:chOff x="0" y="159023"/>
            <a:chExt cx="3088603" cy="587860"/>
          </a:xfrm>
        </p:grpSpPr>
        <p:sp>
          <p:nvSpPr>
            <p:cNvPr id="70" name="TextBox 76">
              <a:extLst>
                <a:ext uri="{FF2B5EF4-FFF2-40B4-BE49-F238E27FC236}">
                  <a16:creationId xmlns:a16="http://schemas.microsoft.com/office/drawing/2014/main" id="{C1424FE6-67F2-46D7-A6C8-A8BB6F937451}"/>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a:extLst>
                <a:ext uri="{FF2B5EF4-FFF2-40B4-BE49-F238E27FC236}">
                  <a16:creationId xmlns:a16="http://schemas.microsoft.com/office/drawing/2014/main" id="{1C9CA4FF-DC0B-404C-8277-AD72F8B075A0}"/>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73" name="矩形 72">
              <a:extLst>
                <a:ext uri="{FF2B5EF4-FFF2-40B4-BE49-F238E27FC236}">
                  <a16:creationId xmlns:a16="http://schemas.microsoft.com/office/drawing/2014/main" id="{70102BBA-0612-40A5-9A52-1E69564C51F6}"/>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
        <p:nvSpPr>
          <p:cNvPr id="74" name="矩形 73">
            <a:extLst>
              <a:ext uri="{FF2B5EF4-FFF2-40B4-BE49-F238E27FC236}">
                <a16:creationId xmlns:a16="http://schemas.microsoft.com/office/drawing/2014/main" id="{77E74DBD-70FD-49B7-B8DE-15F4A69765AB}"/>
              </a:ext>
            </a:extLst>
          </p:cNvPr>
          <p:cNvSpPr/>
          <p:nvPr/>
        </p:nvSpPr>
        <p:spPr>
          <a:xfrm>
            <a:off x="731365" y="2330850"/>
            <a:ext cx="5012675" cy="3790899"/>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71323879"/>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900"/>
                                        <p:tgtEl>
                                          <p:spTgt spid="32"/>
                                        </p:tgtEl>
                                      </p:cBhvr>
                                    </p:animEffect>
                                  </p:childTnLst>
                                </p:cTn>
                              </p:par>
                            </p:childTnLst>
                          </p:cTn>
                        </p:par>
                        <p:par>
                          <p:cTn id="8" fill="hold">
                            <p:stCondLst>
                              <p:cond delay="900"/>
                            </p:stCondLst>
                            <p:childTnLst>
                              <p:par>
                                <p:cTn id="9" presetID="14" presetClass="entr" presetSubtype="1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randombar(horizontal)">
                                      <p:cBhvr>
                                        <p:cTn id="11" dur="500"/>
                                        <p:tgtEl>
                                          <p:spTgt spid="74"/>
                                        </p:tgtEl>
                                      </p:cBhvr>
                                    </p:animEffect>
                                  </p:childTnLst>
                                </p:cTn>
                              </p:par>
                            </p:childTnLst>
                          </p:cTn>
                        </p:par>
                        <p:par>
                          <p:cTn id="12" fill="hold">
                            <p:stCondLst>
                              <p:cond delay="14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par>
                          <p:cTn id="16" fill="hold">
                            <p:stCondLst>
                              <p:cond delay="1900"/>
                            </p:stCondLst>
                            <p:childTnLst>
                              <p:par>
                                <p:cTn id="17" presetID="31" presetClass="entr" presetSubtype="0" fill="hold" nodeType="after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p:cTn id="19" dur="1000" fill="hold"/>
                                        <p:tgtEl>
                                          <p:spTgt spid="51"/>
                                        </p:tgtEl>
                                        <p:attrNameLst>
                                          <p:attrName>ppt_w</p:attrName>
                                        </p:attrNameLst>
                                      </p:cBhvr>
                                      <p:tavLst>
                                        <p:tav tm="0">
                                          <p:val>
                                            <p:fltVal val="0"/>
                                          </p:val>
                                        </p:tav>
                                        <p:tav tm="100000">
                                          <p:val>
                                            <p:strVal val="#ppt_w"/>
                                          </p:val>
                                        </p:tav>
                                      </p:tavLst>
                                    </p:anim>
                                    <p:anim calcmode="lin" valueType="num">
                                      <p:cBhvr>
                                        <p:cTn id="20" dur="1000" fill="hold"/>
                                        <p:tgtEl>
                                          <p:spTgt spid="51"/>
                                        </p:tgtEl>
                                        <p:attrNameLst>
                                          <p:attrName>ppt_h</p:attrName>
                                        </p:attrNameLst>
                                      </p:cBhvr>
                                      <p:tavLst>
                                        <p:tav tm="0">
                                          <p:val>
                                            <p:fltVal val="0"/>
                                          </p:val>
                                        </p:tav>
                                        <p:tav tm="100000">
                                          <p:val>
                                            <p:strVal val="#ppt_h"/>
                                          </p:val>
                                        </p:tav>
                                      </p:tavLst>
                                    </p:anim>
                                    <p:anim calcmode="lin" valueType="num">
                                      <p:cBhvr>
                                        <p:cTn id="21" dur="1000" fill="hold"/>
                                        <p:tgtEl>
                                          <p:spTgt spid="51"/>
                                        </p:tgtEl>
                                        <p:attrNameLst>
                                          <p:attrName>style.rotation</p:attrName>
                                        </p:attrNameLst>
                                      </p:cBhvr>
                                      <p:tavLst>
                                        <p:tav tm="0">
                                          <p:val>
                                            <p:fltVal val="90"/>
                                          </p:val>
                                        </p:tav>
                                        <p:tav tm="100000">
                                          <p:val>
                                            <p:fltVal val="0"/>
                                          </p:val>
                                        </p:tav>
                                      </p:tavLst>
                                    </p:anim>
                                    <p:animEffect transition="in" filter="fade">
                                      <p:cBhvr>
                                        <p:cTn id="22" dur="1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50" grpId="0" animBg="1"/>
      <p:bldP spid="7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1029100" y="2391245"/>
            <a:ext cx="2951175" cy="2951175"/>
          </a:xfrm>
          <a:prstGeom prst="ellipse">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04" tIns="45702" rIns="91404" bIns="45702" numCol="1" rtlCol="0" anchor="t" anchorCtr="0" compatLnSpc="1">
            <a:prstTxWarp prst="textNoShape">
              <a:avLst/>
            </a:prstTxWarp>
          </a:bodyPr>
          <a:lstStyle/>
          <a:p>
            <a:pPr defTabSz="914034" fontAlgn="base">
              <a:spcBef>
                <a:spcPct val="0"/>
              </a:spcBef>
              <a:spcAft>
                <a:spcPct val="0"/>
              </a:spcAft>
            </a:pPr>
            <a:endParaRPr lang="zh-CN" altLang="en-US" sz="1799" dirty="0">
              <a:latin typeface="微软雅黑" panose="020B0503020204020204" pitchFamily="34" charset="-122"/>
              <a:ea typeface="微软雅黑" panose="020B0503020204020204" pitchFamily="34" charset="-122"/>
            </a:endParaRPr>
          </a:p>
        </p:txBody>
      </p:sp>
      <p:sp>
        <p:nvSpPr>
          <p:cNvPr id="6" name="TextBox 26"/>
          <p:cNvSpPr txBox="1"/>
          <p:nvPr/>
        </p:nvSpPr>
        <p:spPr>
          <a:xfrm>
            <a:off x="5410666" y="2105942"/>
            <a:ext cx="1107996" cy="369332"/>
          </a:xfrm>
          <a:prstGeom prst="rect">
            <a:avLst/>
          </a:prstGeom>
          <a:solidFill>
            <a:schemeClr val="accent5">
              <a:lumMod val="75000"/>
            </a:schemeClr>
          </a:solidFill>
        </p:spPr>
        <p:txBody>
          <a:bodyPr wrap="none" rtlCol="0">
            <a:spAutoFit/>
          </a:bodyPr>
          <a:lstStyle/>
          <a:p>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宋体" panose="02010600030101010101" pitchFamily="2" charset="-122"/>
              </a:rPr>
              <a:t>工程成本</a:t>
            </a:r>
            <a:endPar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7" name="TextBox 27"/>
          <p:cNvSpPr txBox="1"/>
          <p:nvPr/>
        </p:nvSpPr>
        <p:spPr>
          <a:xfrm>
            <a:off x="5376201" y="2492026"/>
            <a:ext cx="5758391" cy="61369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宋体" panose="02010600030101010101" pitchFamily="2" charset="-122"/>
              </a:rPr>
              <a:t>通过设计优化控制成本，通过工程招投标及集团战略采购控制成本，通过施工现场签证及设计变更的控制减低成本</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8" name="TextBox 28"/>
          <p:cNvSpPr txBox="1"/>
          <p:nvPr/>
        </p:nvSpPr>
        <p:spPr>
          <a:xfrm>
            <a:off x="5410666" y="3254912"/>
            <a:ext cx="1107996" cy="369332"/>
          </a:xfrm>
          <a:prstGeom prst="rect">
            <a:avLst/>
          </a:prstGeom>
          <a:solidFill>
            <a:schemeClr val="accent5">
              <a:lumMod val="75000"/>
            </a:schemeClr>
          </a:solidFill>
        </p:spPr>
        <p:txBody>
          <a:bodyPr wrap="none" rtlCol="0">
            <a:spAutoFit/>
          </a:bodyPr>
          <a:lstStyle/>
          <a:p>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工程采购</a:t>
            </a:r>
          </a:p>
        </p:txBody>
      </p:sp>
      <p:sp>
        <p:nvSpPr>
          <p:cNvPr id="9" name="TextBox 29"/>
          <p:cNvSpPr txBox="1"/>
          <p:nvPr/>
        </p:nvSpPr>
        <p:spPr>
          <a:xfrm>
            <a:off x="5376201" y="3640996"/>
            <a:ext cx="5758391" cy="613694"/>
          </a:xfrm>
          <a:prstGeom prst="rect">
            <a:avLst/>
          </a:prstGeom>
          <a:noFill/>
        </p:spPr>
        <p:txBody>
          <a:bodyPr wrap="square" rtlCol="0">
            <a:spAutoFit/>
          </a:bodyPr>
          <a:lstStyle/>
          <a:p>
            <a:pPr marL="609600" indent="-609600">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工作目标：靠谱</a:t>
            </a:r>
          </a:p>
          <a:p>
            <a:pPr marL="609600" indent="-609600">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工程招标采购也是多部门的协同作战，也是经营目标为导向的关键要素之一。</a:t>
            </a:r>
          </a:p>
        </p:txBody>
      </p:sp>
      <p:sp>
        <p:nvSpPr>
          <p:cNvPr id="10" name="TextBox 30"/>
          <p:cNvSpPr txBox="1"/>
          <p:nvPr/>
        </p:nvSpPr>
        <p:spPr>
          <a:xfrm>
            <a:off x="5410666" y="4451868"/>
            <a:ext cx="1107996" cy="369332"/>
          </a:xfrm>
          <a:prstGeom prst="rect">
            <a:avLst/>
          </a:prstGeom>
          <a:solidFill>
            <a:schemeClr val="accent5">
              <a:lumMod val="75000"/>
            </a:schemeClr>
          </a:solidFill>
        </p:spPr>
        <p:txBody>
          <a:bodyPr wrap="none" rtlCol="0">
            <a:spAutoFit/>
          </a:bodyPr>
          <a:lstStyle/>
          <a:p>
            <a:r>
              <a:rPr lang="zh-CN" altLang="en-US"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工程信息</a:t>
            </a:r>
          </a:p>
        </p:txBody>
      </p:sp>
      <p:sp>
        <p:nvSpPr>
          <p:cNvPr id="11" name="TextBox 31"/>
          <p:cNvSpPr txBox="1"/>
          <p:nvPr/>
        </p:nvSpPr>
        <p:spPr>
          <a:xfrm>
            <a:off x="5376201" y="4837953"/>
            <a:ext cx="5758391" cy="877163"/>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工作目标：管理痕迹、集体记忆</a:t>
            </a:r>
          </a:p>
          <a:p>
            <a:pPr>
              <a:lnSpc>
                <a:spcPct val="150000"/>
              </a:lnSpc>
            </a:pPr>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rPr>
              <a:t>信息管理的基础单位是项目部，以项目为核心，是保障信息管理真实、可靠、畅通的最有效途径，也是项目管者的管理痕迹，并为此集体记忆。</a:t>
            </a:r>
            <a:endParaRPr lang="zh-CN" altLang="en-US" sz="1100" dirty="0">
              <a:solidFill>
                <a:schemeClr val="tx1">
                  <a:lumMod val="65000"/>
                  <a:lumOff val="35000"/>
                </a:schemeClr>
              </a:solidFill>
            </a:endParaRPr>
          </a:p>
        </p:txBody>
      </p:sp>
      <p:sp>
        <p:nvSpPr>
          <p:cNvPr id="14" name="TextBox 34"/>
          <p:cNvSpPr txBox="1"/>
          <p:nvPr/>
        </p:nvSpPr>
        <p:spPr>
          <a:xfrm>
            <a:off x="1605539" y="3345507"/>
            <a:ext cx="1724022" cy="1077218"/>
          </a:xfrm>
          <a:prstGeom prst="rect">
            <a:avLst/>
          </a:prstGeom>
          <a:noFill/>
        </p:spPr>
        <p:txBody>
          <a:bodyPr wrap="square" rtlCol="0">
            <a:spAutoFit/>
          </a:bodyPr>
          <a:lstStyle/>
          <a:p>
            <a:pPr algn="ctr"/>
            <a:r>
              <a:rPr lang="zh-CN" altLang="en-US" sz="3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工程</a:t>
            </a:r>
            <a:endParaRPr lang="en-US" altLang="zh-CN" sz="3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endParaRPr>
          </a:p>
          <a:p>
            <a:pPr algn="ctr"/>
            <a:r>
              <a:rPr lang="zh-CN" altLang="en-US" sz="3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rPr>
              <a:t>管理</a:t>
            </a:r>
            <a:endParaRPr lang="en-US" altLang="zh-CN" sz="32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 name="组合 14"/>
          <p:cNvGrpSpPr/>
          <p:nvPr/>
        </p:nvGrpSpPr>
        <p:grpSpPr>
          <a:xfrm>
            <a:off x="2813171" y="2103946"/>
            <a:ext cx="863759" cy="863759"/>
            <a:chOff x="2505666" y="1765071"/>
            <a:chExt cx="864096" cy="864096"/>
          </a:xfrm>
          <a:solidFill>
            <a:schemeClr val="accent5">
              <a:lumMod val="75000"/>
            </a:schemeClr>
          </a:solidFill>
        </p:grpSpPr>
        <p:sp>
          <p:nvSpPr>
            <p:cNvPr id="16" name="椭圆 15"/>
            <p:cNvSpPr/>
            <p:nvPr/>
          </p:nvSpPr>
          <p:spPr bwMode="auto">
            <a:xfrm>
              <a:off x="2505666" y="1765071"/>
              <a:ext cx="864096" cy="864096"/>
            </a:xfrm>
            <a:prstGeom prst="ellipse">
              <a:avLst/>
            </a:prstGeom>
            <a:grpFill/>
            <a:ln w="9525" cap="flat" cmpd="sng" algn="ctr">
              <a:solidFill>
                <a:schemeClr val="bg1"/>
              </a:solidFill>
              <a:prstDash val="solid"/>
              <a:round/>
              <a:headEnd type="none" w="med" len="med"/>
              <a:tailEnd type="none" w="med" len="med"/>
            </a:ln>
            <a:effectLst/>
            <a:extLst/>
          </p:spPr>
          <p:txBody>
            <a:bodyPr vert="horz" wrap="square" lIns="91404" tIns="45702" rIns="91404" bIns="45702" numCol="1" rtlCol="0" anchor="t" anchorCtr="0" compatLnSpc="1">
              <a:prstTxWarp prst="textNoShape">
                <a:avLst/>
              </a:prstTxWarp>
            </a:bodyPr>
            <a:lstStyle/>
            <a:p>
              <a:pPr defTabSz="914034" fontAlgn="base">
                <a:spcBef>
                  <a:spcPct val="0"/>
                </a:spcBef>
                <a:spcAft>
                  <a:spcPct val="0"/>
                </a:spcAft>
              </a:pPr>
              <a:endParaRPr lang="zh-CN" altLang="en-US" sz="1799" b="1">
                <a:latin typeface="微软雅黑" panose="020B0503020204020204" pitchFamily="34" charset="-122"/>
                <a:ea typeface="微软雅黑" panose="020B0503020204020204" pitchFamily="34" charset="-122"/>
              </a:endParaRPr>
            </a:p>
          </p:txBody>
        </p:sp>
        <p:sp>
          <p:nvSpPr>
            <p:cNvPr id="17" name="TextBox 35"/>
            <p:cNvSpPr txBox="1"/>
            <p:nvPr/>
          </p:nvSpPr>
          <p:spPr>
            <a:xfrm>
              <a:off x="2563333" y="1845204"/>
              <a:ext cx="755630" cy="646455"/>
            </a:xfrm>
            <a:prstGeom prst="rect">
              <a:avLst/>
            </a:prstGeom>
            <a:noFill/>
            <a:ln>
              <a:noFill/>
            </a:ln>
          </p:spPr>
          <p:txBody>
            <a:bodyPr wrap="none" rtlCol="0">
              <a:spAutoFit/>
            </a:bodyPr>
            <a:lstStyle/>
            <a:p>
              <a:r>
                <a:rPr lang="en-US" altLang="zh-CN" sz="3599" b="1" dirty="0">
                  <a:solidFill>
                    <a:srgbClr val="F8F8F8"/>
                  </a:solidFill>
                  <a:latin typeface="微软雅黑" panose="020B0503020204020204" pitchFamily="34" charset="-122"/>
                  <a:ea typeface="微软雅黑" panose="020B0503020204020204" pitchFamily="34" charset="-122"/>
                </a:rPr>
                <a:t>01</a:t>
              </a:r>
              <a:endParaRPr lang="zh-CN" altLang="en-US" sz="3599" b="1" dirty="0">
                <a:solidFill>
                  <a:srgbClr val="F8F8F8"/>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3474120" y="3211829"/>
            <a:ext cx="863759" cy="863759"/>
            <a:chOff x="3405766" y="2600174"/>
            <a:chExt cx="864096" cy="864096"/>
          </a:xfrm>
          <a:solidFill>
            <a:schemeClr val="accent5">
              <a:lumMod val="75000"/>
            </a:schemeClr>
          </a:solidFill>
        </p:grpSpPr>
        <p:sp>
          <p:nvSpPr>
            <p:cNvPr id="19" name="椭圆 18"/>
            <p:cNvSpPr/>
            <p:nvPr/>
          </p:nvSpPr>
          <p:spPr bwMode="auto">
            <a:xfrm>
              <a:off x="3405766" y="2600174"/>
              <a:ext cx="864096" cy="864096"/>
            </a:xfrm>
            <a:prstGeom prst="ellipse">
              <a:avLst/>
            </a:prstGeom>
            <a:grpFill/>
            <a:ln w="9525" cap="flat" cmpd="sng" algn="ctr">
              <a:solidFill>
                <a:schemeClr val="bg1"/>
              </a:solidFill>
              <a:prstDash val="solid"/>
              <a:round/>
              <a:headEnd type="none" w="med" len="med"/>
              <a:tailEnd type="none" w="med" len="med"/>
            </a:ln>
            <a:effectLst/>
            <a:extLst/>
          </p:spPr>
          <p:txBody>
            <a:bodyPr vert="horz" wrap="square" lIns="91404" tIns="45702" rIns="91404" bIns="45702" numCol="1" rtlCol="0" anchor="t" anchorCtr="0" compatLnSpc="1">
              <a:prstTxWarp prst="textNoShape">
                <a:avLst/>
              </a:prstTxWarp>
            </a:bodyPr>
            <a:lstStyle/>
            <a:p>
              <a:pPr defTabSz="914034" fontAlgn="base">
                <a:spcBef>
                  <a:spcPct val="0"/>
                </a:spcBef>
                <a:spcAft>
                  <a:spcPct val="0"/>
                </a:spcAft>
              </a:pPr>
              <a:endParaRPr lang="zh-CN" altLang="en-US" sz="1799" b="1">
                <a:latin typeface="微软雅黑" panose="020B0503020204020204" pitchFamily="34" charset="-122"/>
                <a:ea typeface="微软雅黑" panose="020B0503020204020204" pitchFamily="34" charset="-122"/>
              </a:endParaRPr>
            </a:p>
          </p:txBody>
        </p:sp>
        <p:sp>
          <p:nvSpPr>
            <p:cNvPr id="20" name="TextBox 36"/>
            <p:cNvSpPr txBox="1"/>
            <p:nvPr/>
          </p:nvSpPr>
          <p:spPr>
            <a:xfrm>
              <a:off x="3452333" y="2708804"/>
              <a:ext cx="755630" cy="646455"/>
            </a:xfrm>
            <a:prstGeom prst="rect">
              <a:avLst/>
            </a:prstGeom>
            <a:noFill/>
            <a:ln>
              <a:noFill/>
            </a:ln>
          </p:spPr>
          <p:txBody>
            <a:bodyPr wrap="none" rtlCol="0">
              <a:spAutoFit/>
            </a:bodyPr>
            <a:lstStyle/>
            <a:p>
              <a:r>
                <a:rPr lang="en-US" altLang="zh-CN" sz="3599" b="1" dirty="0">
                  <a:solidFill>
                    <a:srgbClr val="F8F8F8"/>
                  </a:solidFill>
                  <a:latin typeface="微软雅黑" panose="020B0503020204020204" pitchFamily="34" charset="-122"/>
                  <a:ea typeface="微软雅黑" panose="020B0503020204020204" pitchFamily="34" charset="-122"/>
                </a:rPr>
                <a:t>02</a:t>
              </a:r>
              <a:endParaRPr lang="zh-CN" altLang="en-US" sz="3599" b="1" dirty="0">
                <a:solidFill>
                  <a:srgbClr val="F8F8F8"/>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2950466" y="4528987"/>
            <a:ext cx="863759" cy="863759"/>
            <a:chOff x="3593471" y="3855820"/>
            <a:chExt cx="864096" cy="864096"/>
          </a:xfrm>
          <a:solidFill>
            <a:schemeClr val="accent5">
              <a:lumMod val="75000"/>
            </a:schemeClr>
          </a:solidFill>
        </p:grpSpPr>
        <p:sp>
          <p:nvSpPr>
            <p:cNvPr id="22" name="椭圆 21"/>
            <p:cNvSpPr/>
            <p:nvPr/>
          </p:nvSpPr>
          <p:spPr bwMode="auto">
            <a:xfrm>
              <a:off x="3593471" y="3855820"/>
              <a:ext cx="864096" cy="864096"/>
            </a:xfrm>
            <a:prstGeom prst="ellipse">
              <a:avLst/>
            </a:prstGeom>
            <a:grpFill/>
            <a:ln w="9525" cap="flat" cmpd="sng" algn="ctr">
              <a:solidFill>
                <a:schemeClr val="bg1"/>
              </a:solidFill>
              <a:prstDash val="solid"/>
              <a:round/>
              <a:headEnd type="none" w="med" len="med"/>
              <a:tailEnd type="none" w="med" len="med"/>
            </a:ln>
            <a:effectLst/>
            <a:extLst/>
          </p:spPr>
          <p:txBody>
            <a:bodyPr vert="horz" wrap="square" lIns="91404" tIns="45702" rIns="91404" bIns="45702" numCol="1" rtlCol="0" anchor="t" anchorCtr="0" compatLnSpc="1">
              <a:prstTxWarp prst="textNoShape">
                <a:avLst/>
              </a:prstTxWarp>
            </a:bodyPr>
            <a:lstStyle/>
            <a:p>
              <a:pPr defTabSz="914034" fontAlgn="base">
                <a:spcBef>
                  <a:spcPct val="0"/>
                </a:spcBef>
                <a:spcAft>
                  <a:spcPct val="0"/>
                </a:spcAft>
              </a:pPr>
              <a:endParaRPr lang="zh-CN" altLang="en-US" sz="1799" b="1">
                <a:latin typeface="微软雅黑" panose="020B0503020204020204" pitchFamily="34" charset="-122"/>
                <a:ea typeface="微软雅黑" panose="020B0503020204020204" pitchFamily="34" charset="-122"/>
              </a:endParaRPr>
            </a:p>
          </p:txBody>
        </p:sp>
        <p:sp>
          <p:nvSpPr>
            <p:cNvPr id="23" name="TextBox 37"/>
            <p:cNvSpPr txBox="1"/>
            <p:nvPr/>
          </p:nvSpPr>
          <p:spPr>
            <a:xfrm>
              <a:off x="3655533" y="3978804"/>
              <a:ext cx="755630" cy="646455"/>
            </a:xfrm>
            <a:prstGeom prst="rect">
              <a:avLst/>
            </a:prstGeom>
            <a:noFill/>
            <a:ln>
              <a:noFill/>
            </a:ln>
          </p:spPr>
          <p:txBody>
            <a:bodyPr wrap="none" rtlCol="0">
              <a:spAutoFit/>
            </a:bodyPr>
            <a:lstStyle/>
            <a:p>
              <a:r>
                <a:rPr lang="en-US" altLang="zh-CN" sz="3599" b="1" dirty="0">
                  <a:solidFill>
                    <a:srgbClr val="F8F8F8"/>
                  </a:solidFill>
                  <a:latin typeface="微软雅黑" panose="020B0503020204020204" pitchFamily="34" charset="-122"/>
                  <a:ea typeface="微软雅黑" panose="020B0503020204020204" pitchFamily="34" charset="-122"/>
                </a:rPr>
                <a:t>03</a:t>
              </a:r>
              <a:endParaRPr lang="zh-CN" altLang="en-US" sz="3599" b="1" dirty="0">
                <a:solidFill>
                  <a:srgbClr val="F8F8F8"/>
                </a:solidFill>
                <a:latin typeface="微软雅黑" panose="020B0503020204020204" pitchFamily="34" charset="-122"/>
                <a:ea typeface="微软雅黑" panose="020B0503020204020204" pitchFamily="34" charset="-122"/>
              </a:endParaRPr>
            </a:p>
          </p:txBody>
        </p:sp>
      </p:grpSp>
      <p:grpSp>
        <p:nvGrpSpPr>
          <p:cNvPr id="27" name="组合 26">
            <a:extLst>
              <a:ext uri="{FF2B5EF4-FFF2-40B4-BE49-F238E27FC236}">
                <a16:creationId xmlns:a16="http://schemas.microsoft.com/office/drawing/2014/main" id="{E5AF3273-3E4D-4992-8385-5FC907027296}"/>
              </a:ext>
            </a:extLst>
          </p:cNvPr>
          <p:cNvGrpSpPr/>
          <p:nvPr/>
        </p:nvGrpSpPr>
        <p:grpSpPr>
          <a:xfrm>
            <a:off x="0" y="159023"/>
            <a:ext cx="3088603" cy="587860"/>
            <a:chOff x="0" y="159023"/>
            <a:chExt cx="3088603" cy="587860"/>
          </a:xfrm>
        </p:grpSpPr>
        <p:sp>
          <p:nvSpPr>
            <p:cNvPr id="28" name="TextBox 76">
              <a:extLst>
                <a:ext uri="{FF2B5EF4-FFF2-40B4-BE49-F238E27FC236}">
                  <a16:creationId xmlns:a16="http://schemas.microsoft.com/office/drawing/2014/main" id="{1EE36A62-6840-4F72-B4ED-86F9023D6492}"/>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28">
              <a:extLst>
                <a:ext uri="{FF2B5EF4-FFF2-40B4-BE49-F238E27FC236}">
                  <a16:creationId xmlns:a16="http://schemas.microsoft.com/office/drawing/2014/main" id="{AB075304-B9D3-434F-8E97-89198EC9D9D0}"/>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30" name="矩形 29">
              <a:extLst>
                <a:ext uri="{FF2B5EF4-FFF2-40B4-BE49-F238E27FC236}">
                  <a16:creationId xmlns:a16="http://schemas.microsoft.com/office/drawing/2014/main" id="{2C4B2EAB-7559-4383-81B9-020F6E5FC2B7}"/>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320263570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500"/>
                            </p:stCondLst>
                            <p:childTnLst>
                              <p:par>
                                <p:cTn id="16" presetID="52" presetClass="entr" presetSubtype="0"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Scale>
                                      <p:cBhvr>
                                        <p:cTn id="18"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9" dur="1000" decel="50000" fill="hold">
                                          <p:stCondLst>
                                            <p:cond delay="0"/>
                                          </p:stCondLst>
                                        </p:cTn>
                                        <p:tgtEl>
                                          <p:spTgt spid="15"/>
                                        </p:tgtEl>
                                        <p:attrNameLst>
                                          <p:attrName>ppt_x</p:attrName>
                                          <p:attrName>ppt_y</p:attrName>
                                        </p:attrNameLst>
                                      </p:cBhvr>
                                    </p:animMotion>
                                    <p:animEffect transition="in" filter="fade">
                                      <p:cBhvr>
                                        <p:cTn id="20" dur="1000"/>
                                        <p:tgtEl>
                                          <p:spTgt spid="15"/>
                                        </p:tgtEl>
                                      </p:cBhvr>
                                    </p:animEffect>
                                  </p:childTnLst>
                                </p:cTn>
                              </p:par>
                              <p:par>
                                <p:cTn id="21" presetID="52" presetClass="entr" presetSubtype="0" fill="hold" nodeType="withEffect">
                                  <p:stCondLst>
                                    <p:cond delay="200"/>
                                  </p:stCondLst>
                                  <p:childTnLst>
                                    <p:set>
                                      <p:cBhvr>
                                        <p:cTn id="22" dur="1" fill="hold">
                                          <p:stCondLst>
                                            <p:cond delay="0"/>
                                          </p:stCondLst>
                                        </p:cTn>
                                        <p:tgtEl>
                                          <p:spTgt spid="18"/>
                                        </p:tgtEl>
                                        <p:attrNameLst>
                                          <p:attrName>style.visibility</p:attrName>
                                        </p:attrNameLst>
                                      </p:cBhvr>
                                      <p:to>
                                        <p:strVal val="visible"/>
                                      </p:to>
                                    </p:set>
                                    <p:animScale>
                                      <p:cBhvr>
                                        <p:cTn id="23"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4" dur="1000" decel="50000" fill="hold">
                                          <p:stCondLst>
                                            <p:cond delay="0"/>
                                          </p:stCondLst>
                                        </p:cTn>
                                        <p:tgtEl>
                                          <p:spTgt spid="18"/>
                                        </p:tgtEl>
                                        <p:attrNameLst>
                                          <p:attrName>ppt_x</p:attrName>
                                          <p:attrName>ppt_y</p:attrName>
                                        </p:attrNameLst>
                                      </p:cBhvr>
                                    </p:animMotion>
                                    <p:animEffect transition="in" filter="fade">
                                      <p:cBhvr>
                                        <p:cTn id="25" dur="1000"/>
                                        <p:tgtEl>
                                          <p:spTgt spid="18"/>
                                        </p:tgtEl>
                                      </p:cBhvr>
                                    </p:animEffect>
                                  </p:childTnLst>
                                </p:cTn>
                              </p:par>
                              <p:par>
                                <p:cTn id="26" presetID="52" presetClass="entr" presetSubtype="0" fill="hold" nodeType="withEffect">
                                  <p:stCondLst>
                                    <p:cond delay="400"/>
                                  </p:stCondLst>
                                  <p:childTnLst>
                                    <p:set>
                                      <p:cBhvr>
                                        <p:cTn id="27" dur="1" fill="hold">
                                          <p:stCondLst>
                                            <p:cond delay="0"/>
                                          </p:stCondLst>
                                        </p:cTn>
                                        <p:tgtEl>
                                          <p:spTgt spid="21"/>
                                        </p:tgtEl>
                                        <p:attrNameLst>
                                          <p:attrName>style.visibility</p:attrName>
                                        </p:attrNameLst>
                                      </p:cBhvr>
                                      <p:to>
                                        <p:strVal val="visible"/>
                                      </p:to>
                                    </p:set>
                                    <p:animScale>
                                      <p:cBhvr>
                                        <p:cTn id="28"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9" dur="1000" decel="50000" fill="hold">
                                          <p:stCondLst>
                                            <p:cond delay="0"/>
                                          </p:stCondLst>
                                        </p:cTn>
                                        <p:tgtEl>
                                          <p:spTgt spid="21"/>
                                        </p:tgtEl>
                                        <p:attrNameLst>
                                          <p:attrName>ppt_x</p:attrName>
                                          <p:attrName>ppt_y</p:attrName>
                                        </p:attrNameLst>
                                      </p:cBhvr>
                                    </p:animMotion>
                                    <p:animEffect transition="in" filter="fade">
                                      <p:cBhvr>
                                        <p:cTn id="30" dur="1000"/>
                                        <p:tgtEl>
                                          <p:spTgt spid="21"/>
                                        </p:tgtEl>
                                      </p:cBhvr>
                                    </p:animEffect>
                                  </p:childTnLst>
                                </p:cTn>
                              </p:par>
                            </p:childTnLst>
                          </p:cTn>
                        </p:par>
                        <p:par>
                          <p:cTn id="31" fill="hold">
                            <p:stCondLst>
                              <p:cond delay="1900"/>
                            </p:stCondLst>
                            <p:childTnLst>
                              <p:par>
                                <p:cTn id="32" presetID="2" presetClass="entr" presetSubtype="6"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500" fill="hold"/>
                                        <p:tgtEl>
                                          <p:spTgt spid="6"/>
                                        </p:tgtEl>
                                        <p:attrNameLst>
                                          <p:attrName>ppt_x</p:attrName>
                                        </p:attrNameLst>
                                      </p:cBhvr>
                                      <p:tavLst>
                                        <p:tav tm="0">
                                          <p:val>
                                            <p:strVal val="1+#ppt_w/2"/>
                                          </p:val>
                                        </p:tav>
                                        <p:tav tm="100000">
                                          <p:val>
                                            <p:strVal val="#ppt_x"/>
                                          </p:val>
                                        </p:tav>
                                      </p:tavLst>
                                    </p:anim>
                                    <p:anim calcmode="lin" valueType="num">
                                      <p:cBhvr additive="base">
                                        <p:cTn id="35" dur="500" fill="hold"/>
                                        <p:tgtEl>
                                          <p:spTgt spid="6"/>
                                        </p:tgtEl>
                                        <p:attrNameLst>
                                          <p:attrName>ppt_y</p:attrName>
                                        </p:attrNameLst>
                                      </p:cBhvr>
                                      <p:tavLst>
                                        <p:tav tm="0">
                                          <p:val>
                                            <p:strVal val="1+#ppt_h/2"/>
                                          </p:val>
                                        </p:tav>
                                        <p:tav tm="100000">
                                          <p:val>
                                            <p:strVal val="#ppt_y"/>
                                          </p:val>
                                        </p:tav>
                                      </p:tavLst>
                                    </p:anim>
                                  </p:childTnLst>
                                </p:cTn>
                              </p:par>
                              <p:par>
                                <p:cTn id="36" presetID="2" presetClass="entr" presetSubtype="6"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1+#ppt_w/2"/>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par>
                                <p:cTn id="40" presetID="2" presetClass="entr" presetSubtype="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1+#ppt_w/2"/>
                                          </p:val>
                                        </p:tav>
                                        <p:tav tm="100000">
                                          <p:val>
                                            <p:strVal val="#ppt_x"/>
                                          </p:val>
                                        </p:tav>
                                      </p:tavLst>
                                    </p:anim>
                                    <p:anim calcmode="lin" valueType="num">
                                      <p:cBhvr additive="base">
                                        <p:cTn id="43" dur="500" fill="hold"/>
                                        <p:tgtEl>
                                          <p:spTgt spid="10"/>
                                        </p:tgtEl>
                                        <p:attrNameLst>
                                          <p:attrName>ppt_y</p:attrName>
                                        </p:attrNameLst>
                                      </p:cBhvr>
                                      <p:tavLst>
                                        <p:tav tm="0">
                                          <p:val>
                                            <p:strVal val="1+#ppt_h/2"/>
                                          </p:val>
                                        </p:tav>
                                        <p:tav tm="100000">
                                          <p:val>
                                            <p:strVal val="#ppt_y"/>
                                          </p:val>
                                        </p:tav>
                                      </p:tavLst>
                                    </p:anim>
                                  </p:childTnLst>
                                </p:cTn>
                              </p:par>
                            </p:childTnLst>
                          </p:cTn>
                        </p:par>
                        <p:par>
                          <p:cTn id="44" fill="hold">
                            <p:stCondLst>
                              <p:cond delay="2400"/>
                            </p:stCondLst>
                            <p:childTnLst>
                              <p:par>
                                <p:cTn id="45" presetID="22" presetClass="entr" presetSubtype="1"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up)">
                                      <p:cBhvr>
                                        <p:cTn id="47" dur="500"/>
                                        <p:tgtEl>
                                          <p:spTgt spid="7"/>
                                        </p:tgtEl>
                                      </p:cBhvr>
                                    </p:animEffect>
                                  </p:childTnLst>
                                </p:cTn>
                              </p:par>
                              <p:par>
                                <p:cTn id="48" presetID="22" presetClass="entr" presetSubtype="1"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up)">
                                      <p:cBhvr>
                                        <p:cTn id="50" dur="500"/>
                                        <p:tgtEl>
                                          <p:spTgt spid="9"/>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wipe(up)">
                                      <p:cBhvr>
                                        <p:cTn id="5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9" grpId="0"/>
      <p:bldP spid="10" grpId="0" animBg="1"/>
      <p:bldP spid="11"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燕尾形 46"/>
          <p:cNvSpPr/>
          <p:nvPr/>
        </p:nvSpPr>
        <p:spPr>
          <a:xfrm>
            <a:off x="2519783" y="3375849"/>
            <a:ext cx="816998" cy="887723"/>
          </a:xfrm>
          <a:prstGeom prst="chevron">
            <a:avLst>
              <a:gd name="adj" fmla="val 54429"/>
            </a:avLst>
          </a:prstGeom>
          <a:solidFill>
            <a:schemeClr val="bg2">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sp>
        <p:nvSpPr>
          <p:cNvPr id="48" name="燕尾形 47"/>
          <p:cNvSpPr/>
          <p:nvPr/>
        </p:nvSpPr>
        <p:spPr>
          <a:xfrm>
            <a:off x="3239863" y="3375849"/>
            <a:ext cx="818217" cy="887723"/>
          </a:xfrm>
          <a:prstGeom prst="chevron">
            <a:avLst>
              <a:gd name="adj" fmla="val 54429"/>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sp>
        <p:nvSpPr>
          <p:cNvPr id="49" name="燕尾形 48"/>
          <p:cNvSpPr/>
          <p:nvPr/>
        </p:nvSpPr>
        <p:spPr>
          <a:xfrm>
            <a:off x="3959943" y="3375849"/>
            <a:ext cx="818217" cy="887723"/>
          </a:xfrm>
          <a:prstGeom prst="chevron">
            <a:avLst>
              <a:gd name="adj" fmla="val 54429"/>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sp>
        <p:nvSpPr>
          <p:cNvPr id="50" name="燕尾形 49"/>
          <p:cNvSpPr/>
          <p:nvPr/>
        </p:nvSpPr>
        <p:spPr>
          <a:xfrm>
            <a:off x="4653894" y="3375849"/>
            <a:ext cx="818217" cy="887723"/>
          </a:xfrm>
          <a:prstGeom prst="chevron">
            <a:avLst>
              <a:gd name="adj" fmla="val 54429"/>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cxnSp>
        <p:nvCxnSpPr>
          <p:cNvPr id="51" name="直接连接符 50"/>
          <p:cNvCxnSpPr/>
          <p:nvPr/>
        </p:nvCxnSpPr>
        <p:spPr>
          <a:xfrm rot="5400000">
            <a:off x="5364260" y="3913498"/>
            <a:ext cx="424815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735807" y="2458988"/>
            <a:ext cx="0" cy="910511"/>
          </a:xfrm>
          <a:prstGeom prst="line">
            <a:avLst/>
          </a:prstGeom>
          <a:ln w="1270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164150" y="4249222"/>
            <a:ext cx="0" cy="370006"/>
          </a:xfrm>
          <a:prstGeom prst="line">
            <a:avLst/>
          </a:prstGeom>
          <a:ln w="1270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sp>
        <p:nvSpPr>
          <p:cNvPr id="56" name="五边形 55"/>
          <p:cNvSpPr/>
          <p:nvPr/>
        </p:nvSpPr>
        <p:spPr>
          <a:xfrm>
            <a:off x="2303759" y="3368433"/>
            <a:ext cx="5184575" cy="892732"/>
          </a:xfrm>
          <a:prstGeom prst="homePlate">
            <a:avLst>
              <a:gd name="adj" fmla="val 47961"/>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lIns="91431" tIns="45716" rIns="91431" bIns="45716"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sp>
        <p:nvSpPr>
          <p:cNvPr id="57" name="TextBox 30"/>
          <p:cNvSpPr txBox="1"/>
          <p:nvPr/>
        </p:nvSpPr>
        <p:spPr>
          <a:xfrm>
            <a:off x="7560342" y="2242963"/>
            <a:ext cx="3875165" cy="2123658"/>
          </a:xfrm>
          <a:prstGeom prst="rect">
            <a:avLst/>
          </a:prstGeom>
          <a:noFill/>
        </p:spPr>
        <p:txBody>
          <a:bodyPr wrap="square" rtlCol="0">
            <a:spAutoFit/>
          </a:bodyPr>
          <a:lstStyle/>
          <a:p>
            <a:pPr>
              <a:lnSpc>
                <a:spcPct val="150000"/>
              </a:lnSpc>
            </a:pPr>
            <a:r>
              <a:rPr lang="zh-CN" altLang="en-US" sz="1600" b="1" dirty="0">
                <a:solidFill>
                  <a:schemeClr val="accent5">
                    <a:lumMod val="75000"/>
                  </a:schemeClr>
                </a:solidFill>
                <a:latin typeface="微软雅黑" panose="020B0503020204020204" pitchFamily="34" charset="-122"/>
                <a:ea typeface="微软雅黑" panose="020B0503020204020204" pitchFamily="34" charset="-122"/>
                <a:sym typeface="宋体" panose="02010600030101010101" pitchFamily="2" charset="-122"/>
              </a:rPr>
              <a:t>工作目标：能攻心</a:t>
            </a:r>
            <a:endParaRPr lang="zh-CN" altLang="en-US" sz="1600" b="1" dirty="0">
              <a:solidFill>
                <a:schemeClr val="accent5">
                  <a:lumMod val="75000"/>
                </a:schemeClr>
              </a:solidFill>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400" dirty="0">
                <a:latin typeface="微软雅黑" panose="020B0503020204020204" pitchFamily="34" charset="-122"/>
                <a:ea typeface="微软雅黑" panose="020B0503020204020204" pitchFamily="34" charset="-122"/>
              </a:rPr>
              <a:t> 人际沟通是人类最重要的活动之一，目的在于分享信息、传达思想、交流意见、表示态度、                                                 交流感情、表达愿望等。人们之间的相互认知、相互吸引、相互作用都必需通过沟通来进行。人们通过沟通影响别人和调节自己的行为</a:t>
            </a:r>
            <a:r>
              <a:rPr lang="zh-CN" altLang="en-US" sz="1600" dirty="0">
                <a:latin typeface="微软雅黑" panose="020B0503020204020204" pitchFamily="34" charset="-122"/>
                <a:ea typeface="微软雅黑" panose="020B0503020204020204" pitchFamily="34" charset="-122"/>
              </a:rPr>
              <a:t>。</a:t>
            </a:r>
            <a:endParaRPr lang="zh-CN" altLang="en-US" sz="1400" dirty="0">
              <a:latin typeface="微软雅黑" panose="020B0503020204020204" pitchFamily="34" charset="-122"/>
              <a:ea typeface="微软雅黑" panose="020B0503020204020204" pitchFamily="34" charset="-122"/>
            </a:endParaRPr>
          </a:p>
        </p:txBody>
      </p:sp>
      <p:grpSp>
        <p:nvGrpSpPr>
          <p:cNvPr id="58" name="组合 57"/>
          <p:cNvGrpSpPr/>
          <p:nvPr/>
        </p:nvGrpSpPr>
        <p:grpSpPr>
          <a:xfrm>
            <a:off x="2519783" y="2014801"/>
            <a:ext cx="2327891" cy="444187"/>
            <a:chOff x="814328" y="3219334"/>
            <a:chExt cx="2266827" cy="432536"/>
          </a:xfrm>
        </p:grpSpPr>
        <p:grpSp>
          <p:nvGrpSpPr>
            <p:cNvPr id="59" name="组合 58"/>
            <p:cNvGrpSpPr/>
            <p:nvPr/>
          </p:nvGrpSpPr>
          <p:grpSpPr>
            <a:xfrm>
              <a:off x="814328" y="3219334"/>
              <a:ext cx="2266827" cy="432536"/>
              <a:chOff x="2173927" y="3285519"/>
              <a:chExt cx="2876394" cy="548848"/>
            </a:xfrm>
          </p:grpSpPr>
          <p:grpSp>
            <p:nvGrpSpPr>
              <p:cNvPr id="61" name="组合 60"/>
              <p:cNvGrpSpPr/>
              <p:nvPr/>
            </p:nvGrpSpPr>
            <p:grpSpPr>
              <a:xfrm>
                <a:off x="2173927" y="3285519"/>
                <a:ext cx="2876394" cy="548848"/>
                <a:chOff x="4304043" y="1286668"/>
                <a:chExt cx="6414044" cy="2757793"/>
              </a:xfrm>
              <a:effectLst>
                <a:outerShdw blurRad="381000" dist="254000" dir="8100000" algn="tr" rotWithShape="0">
                  <a:prstClr val="black">
                    <a:alpha val="40000"/>
                  </a:prstClr>
                </a:outerShdw>
              </a:effectLst>
            </p:grpSpPr>
            <p:sp>
              <p:nvSpPr>
                <p:cNvPr id="63" name="圆角矩形 62"/>
                <p:cNvSpPr/>
                <p:nvPr/>
              </p:nvSpPr>
              <p:spPr>
                <a:xfrm>
                  <a:off x="4304043" y="1286668"/>
                  <a:ext cx="64140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64" name="圆角矩形 63"/>
                <p:cNvSpPr/>
                <p:nvPr/>
              </p:nvSpPr>
              <p:spPr>
                <a:xfrm>
                  <a:off x="4351923" y="1373339"/>
                  <a:ext cx="6323887" cy="258445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62" name="椭圆 61"/>
              <p:cNvSpPr/>
              <p:nvPr/>
            </p:nvSpPr>
            <p:spPr>
              <a:xfrm>
                <a:off x="2270357" y="3351544"/>
                <a:ext cx="394740" cy="394741"/>
              </a:xfrm>
              <a:prstGeom prst="ellipse">
                <a:avLst/>
              </a:prstGeom>
              <a:solidFill>
                <a:schemeClr val="accent5">
                  <a:lumMod val="75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微软雅黑" panose="020B0503020204020204" pitchFamily="34" charset="-122"/>
                    <a:ea typeface="微软雅黑" panose="020B0503020204020204" pitchFamily="34" charset="-122"/>
                  </a:rPr>
                  <a:t>1</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60" name="TextBox 33"/>
            <p:cNvSpPr txBox="1"/>
            <p:nvPr/>
          </p:nvSpPr>
          <p:spPr>
            <a:xfrm>
              <a:off x="1139540" y="3319207"/>
              <a:ext cx="1926672" cy="209793"/>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r>
                <a:rPr lang="zh-CN" altLang="en-US" dirty="0">
                  <a:solidFill>
                    <a:schemeClr val="accent5">
                      <a:lumMod val="75000"/>
                    </a:schemeClr>
                  </a:solidFill>
                </a:rPr>
                <a:t>工程风险管理</a:t>
              </a:r>
            </a:p>
          </p:txBody>
        </p:sp>
      </p:grpSp>
      <p:grpSp>
        <p:nvGrpSpPr>
          <p:cNvPr id="65" name="组合 64"/>
          <p:cNvGrpSpPr/>
          <p:nvPr/>
        </p:nvGrpSpPr>
        <p:grpSpPr>
          <a:xfrm>
            <a:off x="3948126" y="4619228"/>
            <a:ext cx="2327891" cy="444187"/>
            <a:chOff x="814325" y="3219334"/>
            <a:chExt cx="2266826" cy="432536"/>
          </a:xfrm>
        </p:grpSpPr>
        <p:grpSp>
          <p:nvGrpSpPr>
            <p:cNvPr id="66" name="组合 65"/>
            <p:cNvGrpSpPr/>
            <p:nvPr/>
          </p:nvGrpSpPr>
          <p:grpSpPr>
            <a:xfrm>
              <a:off x="814325" y="3219334"/>
              <a:ext cx="2266826" cy="432536"/>
              <a:chOff x="2173923" y="3285519"/>
              <a:chExt cx="2876392" cy="548848"/>
            </a:xfrm>
          </p:grpSpPr>
          <p:grpSp>
            <p:nvGrpSpPr>
              <p:cNvPr id="68" name="组合 67"/>
              <p:cNvGrpSpPr/>
              <p:nvPr/>
            </p:nvGrpSpPr>
            <p:grpSpPr>
              <a:xfrm>
                <a:off x="2173923" y="3285519"/>
                <a:ext cx="2876392" cy="548848"/>
                <a:chOff x="4304035" y="1286668"/>
                <a:chExt cx="6414035" cy="2757793"/>
              </a:xfrm>
              <a:effectLst>
                <a:outerShdw blurRad="381000" dist="254000" dir="8100000" algn="tr" rotWithShape="0">
                  <a:prstClr val="black">
                    <a:alpha val="40000"/>
                  </a:prstClr>
                </a:outerShdw>
              </a:effectLst>
            </p:grpSpPr>
            <p:sp>
              <p:nvSpPr>
                <p:cNvPr id="73" name="圆角矩形 72"/>
                <p:cNvSpPr/>
                <p:nvPr/>
              </p:nvSpPr>
              <p:spPr>
                <a:xfrm>
                  <a:off x="4304035" y="1286668"/>
                  <a:ext cx="6414035"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accent5">
                        <a:lumMod val="75000"/>
                      </a:schemeClr>
                    </a:solidFill>
                    <a:latin typeface="微软雅黑" panose="020B0503020204020204" pitchFamily="34" charset="-122"/>
                    <a:ea typeface="微软雅黑" panose="020B0503020204020204" pitchFamily="34" charset="-122"/>
                  </a:endParaRPr>
                </a:p>
              </p:txBody>
            </p:sp>
            <p:sp>
              <p:nvSpPr>
                <p:cNvPr id="74" name="圆角矩形 73"/>
                <p:cNvSpPr/>
                <p:nvPr/>
              </p:nvSpPr>
              <p:spPr>
                <a:xfrm>
                  <a:off x="4351922" y="1373339"/>
                  <a:ext cx="6323878" cy="2584450"/>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69" name="椭圆 68"/>
              <p:cNvSpPr/>
              <p:nvPr/>
            </p:nvSpPr>
            <p:spPr>
              <a:xfrm>
                <a:off x="2288027" y="3372244"/>
                <a:ext cx="392760" cy="392761"/>
              </a:xfrm>
              <a:prstGeom prst="ellipse">
                <a:avLst/>
              </a:prstGeom>
              <a:solidFill>
                <a:schemeClr val="accent5">
                  <a:lumMod val="75000"/>
                </a:schemeClr>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微软雅黑" panose="020B0503020204020204" pitchFamily="34" charset="-122"/>
                    <a:ea typeface="微软雅黑" panose="020B0503020204020204" pitchFamily="34" charset="-122"/>
                  </a:rPr>
                  <a:t>2</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67" name="TextBox 42"/>
            <p:cNvSpPr txBox="1"/>
            <p:nvPr/>
          </p:nvSpPr>
          <p:spPr>
            <a:xfrm>
              <a:off x="1249617" y="3331792"/>
              <a:ext cx="1808518" cy="209793"/>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r>
                <a:rPr lang="zh-CN" altLang="en-US" dirty="0">
                  <a:solidFill>
                    <a:schemeClr val="accent5">
                      <a:lumMod val="75000"/>
                    </a:schemeClr>
                  </a:solidFill>
                </a:rPr>
                <a:t>工程沟通管理</a:t>
              </a:r>
            </a:p>
          </p:txBody>
        </p:sp>
      </p:grpSp>
      <p:grpSp>
        <p:nvGrpSpPr>
          <p:cNvPr id="89" name="组合 88"/>
          <p:cNvGrpSpPr>
            <a:grpSpLocks noChangeAspect="1"/>
          </p:cNvGrpSpPr>
          <p:nvPr/>
        </p:nvGrpSpPr>
        <p:grpSpPr>
          <a:xfrm>
            <a:off x="5400103" y="2953078"/>
            <a:ext cx="1698901" cy="1620807"/>
            <a:chOff x="3197225" y="3458369"/>
            <a:chExt cx="533400" cy="487363"/>
          </a:xfrm>
          <a:solidFill>
            <a:schemeClr val="accent5">
              <a:lumMod val="75000"/>
            </a:schemeClr>
          </a:solidFill>
        </p:grpSpPr>
        <p:sp>
          <p:nvSpPr>
            <p:cNvPr id="90" name="Oval 312"/>
            <p:cNvSpPr>
              <a:spLocks noChangeArrowheads="1"/>
            </p:cNvSpPr>
            <p:nvPr/>
          </p:nvSpPr>
          <p:spPr bwMode="auto">
            <a:xfrm>
              <a:off x="3568700" y="3458369"/>
              <a:ext cx="93663" cy="88900"/>
            </a:xfrm>
            <a:prstGeom prst="ellipse">
              <a:avLst/>
            </a:pr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sp>
          <p:nvSpPr>
            <p:cNvPr id="91" name="Freeform 313"/>
            <p:cNvSpPr>
              <a:spLocks/>
            </p:cNvSpPr>
            <p:nvPr/>
          </p:nvSpPr>
          <p:spPr bwMode="auto">
            <a:xfrm>
              <a:off x="3197225" y="3513932"/>
              <a:ext cx="533400" cy="431800"/>
            </a:xfrm>
            <a:custGeom>
              <a:avLst/>
              <a:gdLst>
                <a:gd name="T0" fmla="*/ 7 w 142"/>
                <a:gd name="T1" fmla="*/ 60 h 115"/>
                <a:gd name="T2" fmla="*/ 9 w 142"/>
                <a:gd name="T3" fmla="*/ 60 h 115"/>
                <a:gd name="T4" fmla="*/ 36 w 142"/>
                <a:gd name="T5" fmla="*/ 60 h 115"/>
                <a:gd name="T6" fmla="*/ 77 w 142"/>
                <a:gd name="T7" fmla="*/ 12 h 115"/>
                <a:gd name="T8" fmla="*/ 67 w 142"/>
                <a:gd name="T9" fmla="*/ 12 h 115"/>
                <a:gd name="T10" fmla="*/ 48 w 142"/>
                <a:gd name="T11" fmla="*/ 34 h 115"/>
                <a:gd name="T12" fmla="*/ 43 w 142"/>
                <a:gd name="T13" fmla="*/ 36 h 115"/>
                <a:gd name="T14" fmla="*/ 37 w 142"/>
                <a:gd name="T15" fmla="*/ 30 h 115"/>
                <a:gd name="T16" fmla="*/ 39 w 142"/>
                <a:gd name="T17" fmla="*/ 25 h 115"/>
                <a:gd name="T18" fmla="*/ 59 w 142"/>
                <a:gd name="T19" fmla="*/ 2 h 115"/>
                <a:gd name="T20" fmla="*/ 64 w 142"/>
                <a:gd name="T21" fmla="*/ 0 h 115"/>
                <a:gd name="T22" fmla="*/ 93 w 142"/>
                <a:gd name="T23" fmla="*/ 0 h 115"/>
                <a:gd name="T24" fmla="*/ 114 w 142"/>
                <a:gd name="T25" fmla="*/ 15 h 115"/>
                <a:gd name="T26" fmla="*/ 114 w 142"/>
                <a:gd name="T27" fmla="*/ 32 h 115"/>
                <a:gd name="T28" fmla="*/ 135 w 142"/>
                <a:gd name="T29" fmla="*/ 32 h 115"/>
                <a:gd name="T30" fmla="*/ 139 w 142"/>
                <a:gd name="T31" fmla="*/ 34 h 115"/>
                <a:gd name="T32" fmla="*/ 139 w 142"/>
                <a:gd name="T33" fmla="*/ 43 h 115"/>
                <a:gd name="T34" fmla="*/ 135 w 142"/>
                <a:gd name="T35" fmla="*/ 45 h 115"/>
                <a:gd name="T36" fmla="*/ 109 w 142"/>
                <a:gd name="T37" fmla="*/ 45 h 115"/>
                <a:gd name="T38" fmla="*/ 101 w 142"/>
                <a:gd name="T39" fmla="*/ 38 h 115"/>
                <a:gd name="T40" fmla="*/ 101 w 142"/>
                <a:gd name="T41" fmla="*/ 27 h 115"/>
                <a:gd name="T42" fmla="*/ 86 w 142"/>
                <a:gd name="T43" fmla="*/ 45 h 115"/>
                <a:gd name="T44" fmla="*/ 100 w 142"/>
                <a:gd name="T45" fmla="*/ 59 h 115"/>
                <a:gd name="T46" fmla="*/ 101 w 142"/>
                <a:gd name="T47" fmla="*/ 69 h 115"/>
                <a:gd name="T48" fmla="*/ 92 w 142"/>
                <a:gd name="T49" fmla="*/ 109 h 115"/>
                <a:gd name="T50" fmla="*/ 85 w 142"/>
                <a:gd name="T51" fmla="*/ 115 h 115"/>
                <a:gd name="T52" fmla="*/ 77 w 142"/>
                <a:gd name="T53" fmla="*/ 108 h 115"/>
                <a:gd name="T54" fmla="*/ 77 w 142"/>
                <a:gd name="T55" fmla="*/ 106 h 115"/>
                <a:gd name="T56" fmla="*/ 85 w 142"/>
                <a:gd name="T57" fmla="*/ 72 h 115"/>
                <a:gd name="T58" fmla="*/ 66 w 142"/>
                <a:gd name="T59" fmla="*/ 54 h 115"/>
                <a:gd name="T60" fmla="*/ 50 w 142"/>
                <a:gd name="T61" fmla="*/ 72 h 115"/>
                <a:gd name="T62" fmla="*/ 41 w 142"/>
                <a:gd name="T63" fmla="*/ 75 h 115"/>
                <a:gd name="T64" fmla="*/ 8 w 142"/>
                <a:gd name="T65" fmla="*/ 75 h 115"/>
                <a:gd name="T66" fmla="*/ 1 w 142"/>
                <a:gd name="T67" fmla="*/ 69 h 115"/>
                <a:gd name="T68" fmla="*/ 7 w 142"/>
                <a:gd name="T69" fmla="*/ 6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 h="115">
                  <a:moveTo>
                    <a:pt x="7" y="60"/>
                  </a:moveTo>
                  <a:cubicBezTo>
                    <a:pt x="7" y="60"/>
                    <a:pt x="8" y="60"/>
                    <a:pt x="9" y="60"/>
                  </a:cubicBezTo>
                  <a:cubicBezTo>
                    <a:pt x="36" y="60"/>
                    <a:pt x="36" y="60"/>
                    <a:pt x="36" y="60"/>
                  </a:cubicBezTo>
                  <a:cubicBezTo>
                    <a:pt x="77" y="12"/>
                    <a:pt x="77" y="12"/>
                    <a:pt x="77" y="12"/>
                  </a:cubicBezTo>
                  <a:cubicBezTo>
                    <a:pt x="67" y="12"/>
                    <a:pt x="67" y="12"/>
                    <a:pt x="67" y="12"/>
                  </a:cubicBezTo>
                  <a:cubicBezTo>
                    <a:pt x="48" y="34"/>
                    <a:pt x="48" y="34"/>
                    <a:pt x="48" y="34"/>
                  </a:cubicBezTo>
                  <a:cubicBezTo>
                    <a:pt x="47" y="35"/>
                    <a:pt x="45" y="36"/>
                    <a:pt x="43" y="36"/>
                  </a:cubicBezTo>
                  <a:cubicBezTo>
                    <a:pt x="40" y="36"/>
                    <a:pt x="37" y="33"/>
                    <a:pt x="37" y="30"/>
                  </a:cubicBezTo>
                  <a:cubicBezTo>
                    <a:pt x="37" y="28"/>
                    <a:pt x="38" y="26"/>
                    <a:pt x="39" y="25"/>
                  </a:cubicBezTo>
                  <a:cubicBezTo>
                    <a:pt x="59" y="2"/>
                    <a:pt x="59" y="2"/>
                    <a:pt x="59" y="2"/>
                  </a:cubicBezTo>
                  <a:cubicBezTo>
                    <a:pt x="61" y="1"/>
                    <a:pt x="62" y="0"/>
                    <a:pt x="64" y="0"/>
                  </a:cubicBezTo>
                  <a:cubicBezTo>
                    <a:pt x="93" y="0"/>
                    <a:pt x="93" y="0"/>
                    <a:pt x="93" y="0"/>
                  </a:cubicBezTo>
                  <a:cubicBezTo>
                    <a:pt x="93" y="0"/>
                    <a:pt x="112" y="14"/>
                    <a:pt x="114" y="15"/>
                  </a:cubicBezTo>
                  <a:cubicBezTo>
                    <a:pt x="114" y="32"/>
                    <a:pt x="114" y="32"/>
                    <a:pt x="114" y="32"/>
                  </a:cubicBezTo>
                  <a:cubicBezTo>
                    <a:pt x="135" y="32"/>
                    <a:pt x="135" y="32"/>
                    <a:pt x="135" y="32"/>
                  </a:cubicBezTo>
                  <a:cubicBezTo>
                    <a:pt x="137" y="32"/>
                    <a:pt x="138" y="33"/>
                    <a:pt x="139" y="34"/>
                  </a:cubicBezTo>
                  <a:cubicBezTo>
                    <a:pt x="142" y="36"/>
                    <a:pt x="142" y="40"/>
                    <a:pt x="139" y="43"/>
                  </a:cubicBezTo>
                  <a:cubicBezTo>
                    <a:pt x="138" y="44"/>
                    <a:pt x="137" y="44"/>
                    <a:pt x="135" y="45"/>
                  </a:cubicBezTo>
                  <a:cubicBezTo>
                    <a:pt x="109" y="45"/>
                    <a:pt x="109" y="45"/>
                    <a:pt x="109" y="45"/>
                  </a:cubicBezTo>
                  <a:cubicBezTo>
                    <a:pt x="101" y="44"/>
                    <a:pt x="101" y="38"/>
                    <a:pt x="101" y="38"/>
                  </a:cubicBezTo>
                  <a:cubicBezTo>
                    <a:pt x="101" y="27"/>
                    <a:pt x="101" y="27"/>
                    <a:pt x="101" y="27"/>
                  </a:cubicBezTo>
                  <a:cubicBezTo>
                    <a:pt x="86" y="45"/>
                    <a:pt x="86" y="45"/>
                    <a:pt x="86" y="45"/>
                  </a:cubicBezTo>
                  <a:cubicBezTo>
                    <a:pt x="100" y="59"/>
                    <a:pt x="100" y="59"/>
                    <a:pt x="100" y="59"/>
                  </a:cubicBezTo>
                  <a:cubicBezTo>
                    <a:pt x="100" y="59"/>
                    <a:pt x="103" y="62"/>
                    <a:pt x="101" y="69"/>
                  </a:cubicBezTo>
                  <a:cubicBezTo>
                    <a:pt x="92" y="109"/>
                    <a:pt x="92" y="109"/>
                    <a:pt x="92" y="109"/>
                  </a:cubicBezTo>
                  <a:cubicBezTo>
                    <a:pt x="92" y="113"/>
                    <a:pt x="88" y="115"/>
                    <a:pt x="85" y="115"/>
                  </a:cubicBezTo>
                  <a:cubicBezTo>
                    <a:pt x="80" y="115"/>
                    <a:pt x="77" y="112"/>
                    <a:pt x="77" y="108"/>
                  </a:cubicBezTo>
                  <a:cubicBezTo>
                    <a:pt x="77" y="107"/>
                    <a:pt x="77" y="106"/>
                    <a:pt x="77" y="106"/>
                  </a:cubicBezTo>
                  <a:cubicBezTo>
                    <a:pt x="85" y="72"/>
                    <a:pt x="85" y="72"/>
                    <a:pt x="85" y="72"/>
                  </a:cubicBezTo>
                  <a:cubicBezTo>
                    <a:pt x="66" y="54"/>
                    <a:pt x="66" y="54"/>
                    <a:pt x="66" y="54"/>
                  </a:cubicBezTo>
                  <a:cubicBezTo>
                    <a:pt x="50" y="72"/>
                    <a:pt x="50" y="72"/>
                    <a:pt x="50" y="72"/>
                  </a:cubicBezTo>
                  <a:cubicBezTo>
                    <a:pt x="50" y="72"/>
                    <a:pt x="48" y="75"/>
                    <a:pt x="41" y="75"/>
                  </a:cubicBezTo>
                  <a:cubicBezTo>
                    <a:pt x="8" y="75"/>
                    <a:pt x="8" y="75"/>
                    <a:pt x="8" y="75"/>
                  </a:cubicBezTo>
                  <a:cubicBezTo>
                    <a:pt x="5" y="75"/>
                    <a:pt x="2" y="73"/>
                    <a:pt x="1" y="69"/>
                  </a:cubicBezTo>
                  <a:cubicBezTo>
                    <a:pt x="0" y="65"/>
                    <a:pt x="2" y="61"/>
                    <a:pt x="7" y="60"/>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32" fontAlgn="auto">
                <a:spcBef>
                  <a:spcPts val="0"/>
                </a:spcBef>
                <a:spcAft>
                  <a:spcPts val="0"/>
                </a:spcAft>
                <a:defRPr/>
              </a:pPr>
              <a:endParaRPr lang="zh-CN" altLang="en-US" sz="2489">
                <a:latin typeface="微软雅黑" panose="020B0503020204020204" pitchFamily="34" charset="-122"/>
                <a:ea typeface="微软雅黑" panose="020B0503020204020204" pitchFamily="34" charset="-122"/>
              </a:endParaRPr>
            </a:p>
          </p:txBody>
        </p:sp>
      </p:grpSp>
      <p:grpSp>
        <p:nvGrpSpPr>
          <p:cNvPr id="94" name="组合 93">
            <a:extLst>
              <a:ext uri="{FF2B5EF4-FFF2-40B4-BE49-F238E27FC236}">
                <a16:creationId xmlns:a16="http://schemas.microsoft.com/office/drawing/2014/main" id="{7459B26F-1A30-4D84-8899-4D6DE522A879}"/>
              </a:ext>
            </a:extLst>
          </p:cNvPr>
          <p:cNvGrpSpPr/>
          <p:nvPr/>
        </p:nvGrpSpPr>
        <p:grpSpPr>
          <a:xfrm>
            <a:off x="0" y="159023"/>
            <a:ext cx="3088603" cy="587860"/>
            <a:chOff x="0" y="159023"/>
            <a:chExt cx="3088603" cy="587860"/>
          </a:xfrm>
        </p:grpSpPr>
        <p:sp>
          <p:nvSpPr>
            <p:cNvPr id="95" name="TextBox 76">
              <a:extLst>
                <a:ext uri="{FF2B5EF4-FFF2-40B4-BE49-F238E27FC236}">
                  <a16:creationId xmlns:a16="http://schemas.microsoft.com/office/drawing/2014/main" id="{DDC3641C-ABAE-499D-8ED1-0A1ACCC88C1E}"/>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矩形 95">
              <a:extLst>
                <a:ext uri="{FF2B5EF4-FFF2-40B4-BE49-F238E27FC236}">
                  <a16:creationId xmlns:a16="http://schemas.microsoft.com/office/drawing/2014/main" id="{32A6543F-1B92-4B1F-878F-D9F47BCE0009}"/>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97" name="矩形 96">
              <a:extLst>
                <a:ext uri="{FF2B5EF4-FFF2-40B4-BE49-F238E27FC236}">
                  <a16:creationId xmlns:a16="http://schemas.microsoft.com/office/drawing/2014/main" id="{2D51A880-5D20-4003-82AE-7E417E0E7432}"/>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
        <p:nvSpPr>
          <p:cNvPr id="3" name="矩形 2">
            <a:extLst>
              <a:ext uri="{FF2B5EF4-FFF2-40B4-BE49-F238E27FC236}">
                <a16:creationId xmlns:a16="http://schemas.microsoft.com/office/drawing/2014/main" id="{0943FC75-BD89-4F38-8840-4BE61B6FE81C}"/>
              </a:ext>
            </a:extLst>
          </p:cNvPr>
          <p:cNvSpPr/>
          <p:nvPr/>
        </p:nvSpPr>
        <p:spPr>
          <a:xfrm>
            <a:off x="541079" y="4841321"/>
            <a:ext cx="3845770" cy="1754326"/>
          </a:xfrm>
          <a:prstGeom prst="rect">
            <a:avLst/>
          </a:prstGeom>
        </p:spPr>
        <p:txBody>
          <a:bodyPr wrap="square">
            <a:spAutoFit/>
          </a:bodyPr>
          <a:lstStyle/>
          <a:p>
            <a:pPr marL="609600" indent="-609600">
              <a:lnSpc>
                <a:spcPct val="150000"/>
              </a:lnSpc>
            </a:pPr>
            <a:r>
              <a:rPr lang="zh-CN" altLang="en-US" sz="1600" b="1" dirty="0">
                <a:solidFill>
                  <a:schemeClr val="accent5">
                    <a:lumMod val="75000"/>
                  </a:schemeClr>
                </a:solidFill>
                <a:latin typeface="微软雅黑" panose="020B0503020204020204" pitchFamily="34" charset="-122"/>
                <a:ea typeface="微软雅黑" panose="020B0503020204020204" pitchFamily="34" charset="-122"/>
              </a:rPr>
              <a:t>工作目标：将风险纳入管理要素</a:t>
            </a:r>
            <a:endParaRPr lang="en-US" altLang="zh-CN" sz="1600" b="1" dirty="0">
              <a:solidFill>
                <a:schemeClr val="accent5">
                  <a:lumMod val="75000"/>
                </a:schemeClr>
              </a:solidFill>
              <a:latin typeface="微软雅黑" panose="020B0503020204020204" pitchFamily="34" charset="-122"/>
              <a:ea typeface="微软雅黑" panose="020B0503020204020204" pitchFamily="34" charset="-122"/>
            </a:endParaRPr>
          </a:p>
          <a:p>
            <a:pPr marL="609600" indent="-609600">
              <a:lnSpc>
                <a:spcPct val="150000"/>
              </a:lnSpc>
            </a:pPr>
            <a:r>
              <a:rPr lang="zh-CN" altLang="en-US" sz="1400" dirty="0">
                <a:latin typeface="微软雅黑" panose="020B0503020204020204" pitchFamily="34" charset="-122"/>
                <a:ea typeface="微软雅黑" panose="020B0503020204020204" pitchFamily="34" charset="-122"/>
              </a:rPr>
              <a:t>通过对风险识别、风险分析、风险应对措施与</a:t>
            </a:r>
            <a:endParaRPr lang="en-US" altLang="zh-CN" sz="1400" dirty="0">
              <a:latin typeface="微软雅黑" panose="020B0503020204020204" pitchFamily="34" charset="-122"/>
              <a:ea typeface="微软雅黑" panose="020B0503020204020204" pitchFamily="34" charset="-122"/>
            </a:endParaRPr>
          </a:p>
          <a:p>
            <a:pPr marL="609600" indent="-609600">
              <a:lnSpc>
                <a:spcPct val="150000"/>
              </a:lnSpc>
            </a:pPr>
            <a:r>
              <a:rPr lang="zh-CN" altLang="en-US" sz="1400" dirty="0">
                <a:latin typeface="微软雅黑" panose="020B0503020204020204" pitchFamily="34" charset="-122"/>
                <a:ea typeface="微软雅黑" panose="020B0503020204020204" pitchFamily="34" charset="-122"/>
              </a:rPr>
              <a:t>控制的简单阐述，风险不仅和企业的经营目标</a:t>
            </a:r>
            <a:endParaRPr lang="en-US" altLang="zh-CN" sz="1400" dirty="0">
              <a:latin typeface="微软雅黑" panose="020B0503020204020204" pitchFamily="34" charset="-122"/>
              <a:ea typeface="微软雅黑" panose="020B0503020204020204" pitchFamily="34" charset="-122"/>
            </a:endParaRPr>
          </a:p>
          <a:p>
            <a:pPr marL="609600" indent="-609600">
              <a:lnSpc>
                <a:spcPct val="150000"/>
              </a:lnSpc>
            </a:pPr>
            <a:r>
              <a:rPr lang="zh-CN" altLang="en-US" sz="1400" dirty="0">
                <a:latin typeface="微软雅黑" panose="020B0503020204020204" pitchFamily="34" charset="-122"/>
                <a:ea typeface="微软雅黑" panose="020B0503020204020204" pitchFamily="34" charset="-122"/>
              </a:rPr>
              <a:t>息息相关，而且和各要素都有紧密联系，要引</a:t>
            </a:r>
            <a:endParaRPr lang="en-US" altLang="zh-CN" sz="1400" dirty="0">
              <a:latin typeface="微软雅黑" panose="020B0503020204020204" pitchFamily="34" charset="-122"/>
              <a:ea typeface="微软雅黑" panose="020B0503020204020204" pitchFamily="34" charset="-122"/>
            </a:endParaRPr>
          </a:p>
          <a:p>
            <a:pPr marL="609600" indent="-609600">
              <a:lnSpc>
                <a:spcPct val="150000"/>
              </a:lnSpc>
            </a:pPr>
            <a:r>
              <a:rPr lang="zh-CN" altLang="en-US" sz="1400" dirty="0">
                <a:latin typeface="微软雅黑" panose="020B0503020204020204" pitchFamily="34" charset="-122"/>
                <a:ea typeface="微软雅黑" panose="020B0503020204020204" pitchFamily="34" charset="-122"/>
              </a:rPr>
              <a:t>起工程项目管理者的高度重视。</a:t>
            </a:r>
          </a:p>
        </p:txBody>
      </p:sp>
    </p:spTree>
    <p:extLst>
      <p:ext uri="{BB962C8B-B14F-4D97-AF65-F5344CB8AC3E}">
        <p14:creationId xmlns:p14="http://schemas.microsoft.com/office/powerpoint/2010/main" val="324139442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400" fill="hold"/>
                                        <p:tgtEl>
                                          <p:spTgt spid="56"/>
                                        </p:tgtEl>
                                        <p:attrNameLst>
                                          <p:attrName>ppt_x</p:attrName>
                                        </p:attrNameLst>
                                      </p:cBhvr>
                                      <p:tavLst>
                                        <p:tav tm="0">
                                          <p:val>
                                            <p:strVal val="0-#ppt_w/2"/>
                                          </p:val>
                                        </p:tav>
                                        <p:tav tm="100000">
                                          <p:val>
                                            <p:strVal val="#ppt_x"/>
                                          </p:val>
                                        </p:tav>
                                      </p:tavLst>
                                    </p:anim>
                                    <p:anim calcmode="lin" valueType="num">
                                      <p:cBhvr additive="base">
                                        <p:cTn id="8" dur="4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400"/>
                            </p:stCondLst>
                            <p:childTnLst>
                              <p:par>
                                <p:cTn id="10" presetID="2" presetClass="entr" presetSubtype="8" fill="hold" nodeType="afterEffect">
                                  <p:stCondLst>
                                    <p:cond delay="0"/>
                                  </p:stCondLst>
                                  <p:childTnLst>
                                    <p:set>
                                      <p:cBhvr>
                                        <p:cTn id="11" dur="1" fill="hold">
                                          <p:stCondLst>
                                            <p:cond delay="0"/>
                                          </p:stCondLst>
                                        </p:cTn>
                                        <p:tgtEl>
                                          <p:spTgt spid="89"/>
                                        </p:tgtEl>
                                        <p:attrNameLst>
                                          <p:attrName>style.visibility</p:attrName>
                                        </p:attrNameLst>
                                      </p:cBhvr>
                                      <p:to>
                                        <p:strVal val="visible"/>
                                      </p:to>
                                    </p:set>
                                    <p:anim calcmode="lin" valueType="num">
                                      <p:cBhvr additive="base">
                                        <p:cTn id="12" dur="400" fill="hold"/>
                                        <p:tgtEl>
                                          <p:spTgt spid="89"/>
                                        </p:tgtEl>
                                        <p:attrNameLst>
                                          <p:attrName>ppt_x</p:attrName>
                                        </p:attrNameLst>
                                      </p:cBhvr>
                                      <p:tavLst>
                                        <p:tav tm="0">
                                          <p:val>
                                            <p:strVal val="0-#ppt_w/2"/>
                                          </p:val>
                                        </p:tav>
                                        <p:tav tm="100000">
                                          <p:val>
                                            <p:strVal val="#ppt_x"/>
                                          </p:val>
                                        </p:tav>
                                      </p:tavLst>
                                    </p:anim>
                                    <p:anim calcmode="lin" valueType="num">
                                      <p:cBhvr additive="base">
                                        <p:cTn id="13" dur="400" fill="hold"/>
                                        <p:tgtEl>
                                          <p:spTgt spid="89"/>
                                        </p:tgtEl>
                                        <p:attrNameLst>
                                          <p:attrName>ppt_y</p:attrName>
                                        </p:attrNameLst>
                                      </p:cBhvr>
                                      <p:tavLst>
                                        <p:tav tm="0">
                                          <p:val>
                                            <p:strVal val="#ppt_y"/>
                                          </p:val>
                                        </p:tav>
                                        <p:tav tm="100000">
                                          <p:val>
                                            <p:strVal val="#ppt_y"/>
                                          </p:val>
                                        </p:tav>
                                      </p:tavLst>
                                    </p:anim>
                                  </p:childTnLst>
                                </p:cTn>
                              </p:par>
                            </p:childTnLst>
                          </p:cTn>
                        </p:par>
                        <p:par>
                          <p:cTn id="14" fill="hold">
                            <p:stCondLst>
                              <p:cond delay="800"/>
                            </p:stCondLst>
                            <p:childTnLst>
                              <p:par>
                                <p:cTn id="15" presetID="12" presetClass="entr" presetSubtype="8"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 calcmode="lin" valueType="num">
                                      <p:cBhvr additive="base">
                                        <p:cTn id="17" dur="400"/>
                                        <p:tgtEl>
                                          <p:spTgt spid="47"/>
                                        </p:tgtEl>
                                        <p:attrNameLst>
                                          <p:attrName>ppt_x</p:attrName>
                                        </p:attrNameLst>
                                      </p:cBhvr>
                                      <p:tavLst>
                                        <p:tav tm="0">
                                          <p:val>
                                            <p:strVal val="#ppt_x-#ppt_w*1.125000"/>
                                          </p:val>
                                        </p:tav>
                                        <p:tav tm="100000">
                                          <p:val>
                                            <p:strVal val="#ppt_x"/>
                                          </p:val>
                                        </p:tav>
                                      </p:tavLst>
                                    </p:anim>
                                    <p:animEffect transition="in" filter="wipe(right)">
                                      <p:cBhvr>
                                        <p:cTn id="18" dur="400"/>
                                        <p:tgtEl>
                                          <p:spTgt spid="47"/>
                                        </p:tgtEl>
                                      </p:cBhvr>
                                    </p:animEffect>
                                  </p:childTnLst>
                                </p:cTn>
                              </p:par>
                            </p:childTnLst>
                          </p:cTn>
                        </p:par>
                        <p:par>
                          <p:cTn id="19" fill="hold">
                            <p:stCondLst>
                              <p:cond delay="1200"/>
                            </p:stCondLst>
                            <p:childTnLst>
                              <p:par>
                                <p:cTn id="20" presetID="12" presetClass="entr" presetSubtype="4" fill="hold" nodeType="afterEffect">
                                  <p:stCondLst>
                                    <p:cond delay="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400"/>
                                        <p:tgtEl>
                                          <p:spTgt spid="53"/>
                                        </p:tgtEl>
                                        <p:attrNameLst>
                                          <p:attrName>ppt_y</p:attrName>
                                        </p:attrNameLst>
                                      </p:cBhvr>
                                      <p:tavLst>
                                        <p:tav tm="0">
                                          <p:val>
                                            <p:strVal val="#ppt_y+#ppt_h*1.125000"/>
                                          </p:val>
                                        </p:tav>
                                        <p:tav tm="100000">
                                          <p:val>
                                            <p:strVal val="#ppt_y"/>
                                          </p:val>
                                        </p:tav>
                                      </p:tavLst>
                                    </p:anim>
                                    <p:animEffect transition="in" filter="wipe(up)">
                                      <p:cBhvr>
                                        <p:cTn id="23" dur="400"/>
                                        <p:tgtEl>
                                          <p:spTgt spid="53"/>
                                        </p:tgtEl>
                                      </p:cBhvr>
                                    </p:animEffect>
                                  </p:childTnLst>
                                </p:cTn>
                              </p:par>
                            </p:childTnLst>
                          </p:cTn>
                        </p:par>
                        <p:par>
                          <p:cTn id="24" fill="hold">
                            <p:stCondLst>
                              <p:cond delay="1600"/>
                            </p:stCondLst>
                            <p:childTnLst>
                              <p:par>
                                <p:cTn id="25" presetID="53" presetClass="entr" presetSubtype="16"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 calcmode="lin" valueType="num">
                                      <p:cBhvr>
                                        <p:cTn id="27" dur="500" fill="hold"/>
                                        <p:tgtEl>
                                          <p:spTgt spid="58"/>
                                        </p:tgtEl>
                                        <p:attrNameLst>
                                          <p:attrName>ppt_w</p:attrName>
                                        </p:attrNameLst>
                                      </p:cBhvr>
                                      <p:tavLst>
                                        <p:tav tm="0">
                                          <p:val>
                                            <p:fltVal val="0"/>
                                          </p:val>
                                        </p:tav>
                                        <p:tav tm="100000">
                                          <p:val>
                                            <p:strVal val="#ppt_w"/>
                                          </p:val>
                                        </p:tav>
                                      </p:tavLst>
                                    </p:anim>
                                    <p:anim calcmode="lin" valueType="num">
                                      <p:cBhvr>
                                        <p:cTn id="28" dur="500" fill="hold"/>
                                        <p:tgtEl>
                                          <p:spTgt spid="58"/>
                                        </p:tgtEl>
                                        <p:attrNameLst>
                                          <p:attrName>ppt_h</p:attrName>
                                        </p:attrNameLst>
                                      </p:cBhvr>
                                      <p:tavLst>
                                        <p:tav tm="0">
                                          <p:val>
                                            <p:fltVal val="0"/>
                                          </p:val>
                                        </p:tav>
                                        <p:tav tm="100000">
                                          <p:val>
                                            <p:strVal val="#ppt_h"/>
                                          </p:val>
                                        </p:tav>
                                      </p:tavLst>
                                    </p:anim>
                                    <p:animEffect transition="in" filter="fade">
                                      <p:cBhvr>
                                        <p:cTn id="29" dur="500"/>
                                        <p:tgtEl>
                                          <p:spTgt spid="58"/>
                                        </p:tgtEl>
                                      </p:cBhvr>
                                    </p:animEffect>
                                  </p:childTnLst>
                                </p:cTn>
                              </p:par>
                            </p:childTnLst>
                          </p:cTn>
                        </p:par>
                        <p:par>
                          <p:cTn id="30" fill="hold">
                            <p:stCondLst>
                              <p:cond delay="2100"/>
                            </p:stCondLst>
                            <p:childTnLst>
                              <p:par>
                                <p:cTn id="31" presetID="12" presetClass="entr" presetSubtype="8" fill="hold" grpId="0" nodeType="afterEffect">
                                  <p:stCondLst>
                                    <p:cond delay="0"/>
                                  </p:stCondLst>
                                  <p:childTnLst>
                                    <p:set>
                                      <p:cBhvr>
                                        <p:cTn id="32" dur="1" fill="hold">
                                          <p:stCondLst>
                                            <p:cond delay="0"/>
                                          </p:stCondLst>
                                        </p:cTn>
                                        <p:tgtEl>
                                          <p:spTgt spid="48"/>
                                        </p:tgtEl>
                                        <p:attrNameLst>
                                          <p:attrName>style.visibility</p:attrName>
                                        </p:attrNameLst>
                                      </p:cBhvr>
                                      <p:to>
                                        <p:strVal val="visible"/>
                                      </p:to>
                                    </p:set>
                                    <p:anim calcmode="lin" valueType="num">
                                      <p:cBhvr additive="base">
                                        <p:cTn id="33" dur="400"/>
                                        <p:tgtEl>
                                          <p:spTgt spid="48"/>
                                        </p:tgtEl>
                                        <p:attrNameLst>
                                          <p:attrName>ppt_x</p:attrName>
                                        </p:attrNameLst>
                                      </p:cBhvr>
                                      <p:tavLst>
                                        <p:tav tm="0">
                                          <p:val>
                                            <p:strVal val="#ppt_x-#ppt_w*1.125000"/>
                                          </p:val>
                                        </p:tav>
                                        <p:tav tm="100000">
                                          <p:val>
                                            <p:strVal val="#ppt_x"/>
                                          </p:val>
                                        </p:tav>
                                      </p:tavLst>
                                    </p:anim>
                                    <p:animEffect transition="in" filter="wipe(right)">
                                      <p:cBhvr>
                                        <p:cTn id="34" dur="400"/>
                                        <p:tgtEl>
                                          <p:spTgt spid="48"/>
                                        </p:tgtEl>
                                      </p:cBhvr>
                                    </p:animEffect>
                                  </p:childTnLst>
                                </p:cTn>
                              </p:par>
                            </p:childTnLst>
                          </p:cTn>
                        </p:par>
                        <p:par>
                          <p:cTn id="35" fill="hold">
                            <p:stCondLst>
                              <p:cond delay="2500"/>
                            </p:stCondLst>
                            <p:childTnLst>
                              <p:par>
                                <p:cTn id="36" presetID="12" presetClass="entr" presetSubtype="8" fill="hold" grpId="0" nodeType="afterEffect">
                                  <p:stCondLst>
                                    <p:cond delay="0"/>
                                  </p:stCondLst>
                                  <p:childTnLst>
                                    <p:set>
                                      <p:cBhvr>
                                        <p:cTn id="37" dur="1" fill="hold">
                                          <p:stCondLst>
                                            <p:cond delay="0"/>
                                          </p:stCondLst>
                                        </p:cTn>
                                        <p:tgtEl>
                                          <p:spTgt spid="49"/>
                                        </p:tgtEl>
                                        <p:attrNameLst>
                                          <p:attrName>style.visibility</p:attrName>
                                        </p:attrNameLst>
                                      </p:cBhvr>
                                      <p:to>
                                        <p:strVal val="visible"/>
                                      </p:to>
                                    </p:set>
                                    <p:anim calcmode="lin" valueType="num">
                                      <p:cBhvr additive="base">
                                        <p:cTn id="38" dur="400"/>
                                        <p:tgtEl>
                                          <p:spTgt spid="49"/>
                                        </p:tgtEl>
                                        <p:attrNameLst>
                                          <p:attrName>ppt_x</p:attrName>
                                        </p:attrNameLst>
                                      </p:cBhvr>
                                      <p:tavLst>
                                        <p:tav tm="0">
                                          <p:val>
                                            <p:strVal val="#ppt_x-#ppt_w*1.125000"/>
                                          </p:val>
                                        </p:tav>
                                        <p:tav tm="100000">
                                          <p:val>
                                            <p:strVal val="#ppt_x"/>
                                          </p:val>
                                        </p:tav>
                                      </p:tavLst>
                                    </p:anim>
                                    <p:animEffect transition="in" filter="wipe(right)">
                                      <p:cBhvr>
                                        <p:cTn id="39" dur="400"/>
                                        <p:tgtEl>
                                          <p:spTgt spid="49"/>
                                        </p:tgtEl>
                                      </p:cBhvr>
                                    </p:animEffect>
                                  </p:childTnLst>
                                </p:cTn>
                              </p:par>
                            </p:childTnLst>
                          </p:cTn>
                        </p:par>
                        <p:par>
                          <p:cTn id="40" fill="hold">
                            <p:stCondLst>
                              <p:cond delay="2900"/>
                            </p:stCondLst>
                            <p:childTnLst>
                              <p:par>
                                <p:cTn id="41" presetID="12" presetClass="entr" presetSubtype="1" fill="hold" nodeType="afterEffect">
                                  <p:stCondLst>
                                    <p:cond delay="0"/>
                                  </p:stCondLst>
                                  <p:childTnLst>
                                    <p:set>
                                      <p:cBhvr>
                                        <p:cTn id="42" dur="1" fill="hold">
                                          <p:stCondLst>
                                            <p:cond delay="0"/>
                                          </p:stCondLst>
                                        </p:cTn>
                                        <p:tgtEl>
                                          <p:spTgt spid="55"/>
                                        </p:tgtEl>
                                        <p:attrNameLst>
                                          <p:attrName>style.visibility</p:attrName>
                                        </p:attrNameLst>
                                      </p:cBhvr>
                                      <p:to>
                                        <p:strVal val="visible"/>
                                      </p:to>
                                    </p:set>
                                    <p:anim calcmode="lin" valueType="num">
                                      <p:cBhvr additive="base">
                                        <p:cTn id="43" dur="400"/>
                                        <p:tgtEl>
                                          <p:spTgt spid="55"/>
                                        </p:tgtEl>
                                        <p:attrNameLst>
                                          <p:attrName>ppt_y</p:attrName>
                                        </p:attrNameLst>
                                      </p:cBhvr>
                                      <p:tavLst>
                                        <p:tav tm="0">
                                          <p:val>
                                            <p:strVal val="#ppt_y-#ppt_h*1.125000"/>
                                          </p:val>
                                        </p:tav>
                                        <p:tav tm="100000">
                                          <p:val>
                                            <p:strVal val="#ppt_y"/>
                                          </p:val>
                                        </p:tav>
                                      </p:tavLst>
                                    </p:anim>
                                    <p:animEffect transition="in" filter="wipe(down)">
                                      <p:cBhvr>
                                        <p:cTn id="44" dur="400"/>
                                        <p:tgtEl>
                                          <p:spTgt spid="55"/>
                                        </p:tgtEl>
                                      </p:cBhvr>
                                    </p:animEffect>
                                  </p:childTnLst>
                                </p:cTn>
                              </p:par>
                            </p:childTnLst>
                          </p:cTn>
                        </p:par>
                        <p:par>
                          <p:cTn id="45" fill="hold">
                            <p:stCondLst>
                              <p:cond delay="3300"/>
                            </p:stCondLst>
                            <p:childTnLst>
                              <p:par>
                                <p:cTn id="46" presetID="53" presetClass="entr" presetSubtype="16" fill="hold" nodeType="afterEffect">
                                  <p:stCondLst>
                                    <p:cond delay="0"/>
                                  </p:stCondLst>
                                  <p:childTnLst>
                                    <p:set>
                                      <p:cBhvr>
                                        <p:cTn id="47" dur="1" fill="hold">
                                          <p:stCondLst>
                                            <p:cond delay="0"/>
                                          </p:stCondLst>
                                        </p:cTn>
                                        <p:tgtEl>
                                          <p:spTgt spid="65"/>
                                        </p:tgtEl>
                                        <p:attrNameLst>
                                          <p:attrName>style.visibility</p:attrName>
                                        </p:attrNameLst>
                                      </p:cBhvr>
                                      <p:to>
                                        <p:strVal val="visible"/>
                                      </p:to>
                                    </p:set>
                                    <p:anim calcmode="lin" valueType="num">
                                      <p:cBhvr>
                                        <p:cTn id="48" dur="500" fill="hold"/>
                                        <p:tgtEl>
                                          <p:spTgt spid="65"/>
                                        </p:tgtEl>
                                        <p:attrNameLst>
                                          <p:attrName>ppt_w</p:attrName>
                                        </p:attrNameLst>
                                      </p:cBhvr>
                                      <p:tavLst>
                                        <p:tav tm="0">
                                          <p:val>
                                            <p:fltVal val="0"/>
                                          </p:val>
                                        </p:tav>
                                        <p:tav tm="100000">
                                          <p:val>
                                            <p:strVal val="#ppt_w"/>
                                          </p:val>
                                        </p:tav>
                                      </p:tavLst>
                                    </p:anim>
                                    <p:anim calcmode="lin" valueType="num">
                                      <p:cBhvr>
                                        <p:cTn id="49" dur="500" fill="hold"/>
                                        <p:tgtEl>
                                          <p:spTgt spid="65"/>
                                        </p:tgtEl>
                                        <p:attrNameLst>
                                          <p:attrName>ppt_h</p:attrName>
                                        </p:attrNameLst>
                                      </p:cBhvr>
                                      <p:tavLst>
                                        <p:tav tm="0">
                                          <p:val>
                                            <p:fltVal val="0"/>
                                          </p:val>
                                        </p:tav>
                                        <p:tav tm="100000">
                                          <p:val>
                                            <p:strVal val="#ppt_h"/>
                                          </p:val>
                                        </p:tav>
                                      </p:tavLst>
                                    </p:anim>
                                    <p:animEffect transition="in" filter="fade">
                                      <p:cBhvr>
                                        <p:cTn id="50" dur="500"/>
                                        <p:tgtEl>
                                          <p:spTgt spid="65"/>
                                        </p:tgtEl>
                                      </p:cBhvr>
                                    </p:animEffect>
                                  </p:childTnLst>
                                </p:cTn>
                              </p:par>
                            </p:childTnLst>
                          </p:cTn>
                        </p:par>
                        <p:par>
                          <p:cTn id="51" fill="hold">
                            <p:stCondLst>
                              <p:cond delay="3800"/>
                            </p:stCondLst>
                            <p:childTnLst>
                              <p:par>
                                <p:cTn id="52" presetID="12" presetClass="entr" presetSubtype="8" fill="hold" grpId="0" nodeType="afterEffect">
                                  <p:stCondLst>
                                    <p:cond delay="0"/>
                                  </p:stCondLst>
                                  <p:childTnLst>
                                    <p:set>
                                      <p:cBhvr>
                                        <p:cTn id="53" dur="1" fill="hold">
                                          <p:stCondLst>
                                            <p:cond delay="0"/>
                                          </p:stCondLst>
                                        </p:cTn>
                                        <p:tgtEl>
                                          <p:spTgt spid="50"/>
                                        </p:tgtEl>
                                        <p:attrNameLst>
                                          <p:attrName>style.visibility</p:attrName>
                                        </p:attrNameLst>
                                      </p:cBhvr>
                                      <p:to>
                                        <p:strVal val="visible"/>
                                      </p:to>
                                    </p:set>
                                    <p:anim calcmode="lin" valueType="num">
                                      <p:cBhvr additive="base">
                                        <p:cTn id="54" dur="400"/>
                                        <p:tgtEl>
                                          <p:spTgt spid="50"/>
                                        </p:tgtEl>
                                        <p:attrNameLst>
                                          <p:attrName>ppt_x</p:attrName>
                                        </p:attrNameLst>
                                      </p:cBhvr>
                                      <p:tavLst>
                                        <p:tav tm="0">
                                          <p:val>
                                            <p:strVal val="#ppt_x-#ppt_w*1.125000"/>
                                          </p:val>
                                        </p:tav>
                                        <p:tav tm="100000">
                                          <p:val>
                                            <p:strVal val="#ppt_x"/>
                                          </p:val>
                                        </p:tav>
                                      </p:tavLst>
                                    </p:anim>
                                    <p:animEffect transition="in" filter="wipe(right)">
                                      <p:cBhvr>
                                        <p:cTn id="55" dur="400"/>
                                        <p:tgtEl>
                                          <p:spTgt spid="50"/>
                                        </p:tgtEl>
                                      </p:cBhvr>
                                    </p:animEffect>
                                  </p:childTnLst>
                                </p:cTn>
                              </p:par>
                            </p:childTnLst>
                          </p:cTn>
                        </p:par>
                        <p:par>
                          <p:cTn id="56" fill="hold">
                            <p:stCondLst>
                              <p:cond delay="4200"/>
                            </p:stCondLst>
                            <p:childTnLst>
                              <p:par>
                                <p:cTn id="57" presetID="16" presetClass="entr" presetSubtype="42"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barn(outHorizontal)">
                                      <p:cBhvr>
                                        <p:cTn id="59" dur="400"/>
                                        <p:tgtEl>
                                          <p:spTgt spid="51"/>
                                        </p:tgtEl>
                                      </p:cBhvr>
                                    </p:animEffect>
                                  </p:childTnLst>
                                </p:cTn>
                              </p:par>
                            </p:childTnLst>
                          </p:cTn>
                        </p:par>
                        <p:par>
                          <p:cTn id="60" fill="hold">
                            <p:stCondLst>
                              <p:cond delay="4600"/>
                            </p:stCondLst>
                            <p:childTnLst>
                              <p:par>
                                <p:cTn id="61" presetID="22" presetClass="entr" presetSubtype="8" fill="hold" grpId="0" nodeType="afterEffect">
                                  <p:stCondLst>
                                    <p:cond delay="0"/>
                                  </p:stCondLst>
                                  <p:iterate type="lt">
                                    <p:tmPct val="30000"/>
                                  </p:iterate>
                                  <p:childTnLst>
                                    <p:set>
                                      <p:cBhvr>
                                        <p:cTn id="62" dur="1" fill="hold">
                                          <p:stCondLst>
                                            <p:cond delay="0"/>
                                          </p:stCondLst>
                                        </p:cTn>
                                        <p:tgtEl>
                                          <p:spTgt spid="57"/>
                                        </p:tgtEl>
                                        <p:attrNameLst>
                                          <p:attrName>style.visibility</p:attrName>
                                        </p:attrNameLst>
                                      </p:cBhvr>
                                      <p:to>
                                        <p:strVal val="visible"/>
                                      </p:to>
                                    </p:set>
                                    <p:animEffect transition="in" filter="wipe(left)">
                                      <p:cBhvr>
                                        <p:cTn id="63" dur="50"/>
                                        <p:tgtEl>
                                          <p:spTgt spid="57"/>
                                        </p:tgtEl>
                                      </p:cBhvr>
                                    </p:animEffect>
                                  </p:childTnLst>
                                </p:cTn>
                              </p:par>
                              <p:par>
                                <p:cTn id="64" presetID="36" presetClass="emph" presetSubtype="0" fill="hold" grpId="1" nodeType="withEffect">
                                  <p:stCondLst>
                                    <p:cond delay="0"/>
                                  </p:stCondLst>
                                  <p:iterate type="lt">
                                    <p:tmPct val="30000"/>
                                  </p:iterate>
                                  <p:childTnLst>
                                    <p:animScale>
                                      <p:cBhvr>
                                        <p:cTn id="65" dur="25" autoRev="1" fill="hold">
                                          <p:stCondLst>
                                            <p:cond delay="0"/>
                                          </p:stCondLst>
                                        </p:cTn>
                                        <p:tgtEl>
                                          <p:spTgt spid="57"/>
                                        </p:tgtEl>
                                      </p:cBhvr>
                                      <p:to x="80000" y="100000"/>
                                    </p:animScale>
                                    <p:anim by="(#ppt_w*0.10)" calcmode="lin" valueType="num">
                                      <p:cBhvr>
                                        <p:cTn id="66" dur="25" autoRev="1" fill="hold">
                                          <p:stCondLst>
                                            <p:cond delay="0"/>
                                          </p:stCondLst>
                                        </p:cTn>
                                        <p:tgtEl>
                                          <p:spTgt spid="57"/>
                                        </p:tgtEl>
                                        <p:attrNameLst>
                                          <p:attrName>ppt_x</p:attrName>
                                        </p:attrNameLst>
                                      </p:cBhvr>
                                    </p:anim>
                                    <p:anim by="(-#ppt_w*0.10)" calcmode="lin" valueType="num">
                                      <p:cBhvr>
                                        <p:cTn id="67" dur="25" autoRev="1" fill="hold">
                                          <p:stCondLst>
                                            <p:cond delay="0"/>
                                          </p:stCondLst>
                                        </p:cTn>
                                        <p:tgtEl>
                                          <p:spTgt spid="57"/>
                                        </p:tgtEl>
                                        <p:attrNameLst>
                                          <p:attrName>ppt_y</p:attrName>
                                        </p:attrNameLst>
                                      </p:cBhvr>
                                    </p:anim>
                                    <p:animRot by="-480000">
                                      <p:cBhvr>
                                        <p:cTn id="68" dur="25" autoRev="1" fill="hold">
                                          <p:stCondLst>
                                            <p:cond delay="0"/>
                                          </p:stCondLst>
                                        </p:cTn>
                                        <p:tgtEl>
                                          <p:spTgt spid="57"/>
                                        </p:tgtEl>
                                        <p:attrNameLst>
                                          <p:attrName>r</p:attrName>
                                        </p:attrNameLst>
                                      </p:cBhvr>
                                    </p:animRot>
                                  </p:childTnLst>
                                </p:cTn>
                              </p:par>
                              <p:par>
                                <p:cTn id="69" presetID="31" presetClass="entr" presetSubtype="0" fill="hold" grpId="0" nodeType="withEffect">
                                  <p:stCondLst>
                                    <p:cond delay="0"/>
                                  </p:stCondLst>
                                  <p:childTnLst>
                                    <p:set>
                                      <p:cBhvr>
                                        <p:cTn id="70" dur="1" fill="hold">
                                          <p:stCondLst>
                                            <p:cond delay="0"/>
                                          </p:stCondLst>
                                        </p:cTn>
                                        <p:tgtEl>
                                          <p:spTgt spid="3"/>
                                        </p:tgtEl>
                                        <p:attrNameLst>
                                          <p:attrName>style.visibility</p:attrName>
                                        </p:attrNameLst>
                                      </p:cBhvr>
                                      <p:to>
                                        <p:strVal val="visible"/>
                                      </p:to>
                                    </p:set>
                                    <p:anim calcmode="lin" valueType="num">
                                      <p:cBhvr>
                                        <p:cTn id="71" dur="1000" fill="hold"/>
                                        <p:tgtEl>
                                          <p:spTgt spid="3"/>
                                        </p:tgtEl>
                                        <p:attrNameLst>
                                          <p:attrName>ppt_w</p:attrName>
                                        </p:attrNameLst>
                                      </p:cBhvr>
                                      <p:tavLst>
                                        <p:tav tm="0">
                                          <p:val>
                                            <p:fltVal val="0"/>
                                          </p:val>
                                        </p:tav>
                                        <p:tav tm="100000">
                                          <p:val>
                                            <p:strVal val="#ppt_w"/>
                                          </p:val>
                                        </p:tav>
                                      </p:tavLst>
                                    </p:anim>
                                    <p:anim calcmode="lin" valueType="num">
                                      <p:cBhvr>
                                        <p:cTn id="72" dur="1000" fill="hold"/>
                                        <p:tgtEl>
                                          <p:spTgt spid="3"/>
                                        </p:tgtEl>
                                        <p:attrNameLst>
                                          <p:attrName>ppt_h</p:attrName>
                                        </p:attrNameLst>
                                      </p:cBhvr>
                                      <p:tavLst>
                                        <p:tav tm="0">
                                          <p:val>
                                            <p:fltVal val="0"/>
                                          </p:val>
                                        </p:tav>
                                        <p:tav tm="100000">
                                          <p:val>
                                            <p:strVal val="#ppt_h"/>
                                          </p:val>
                                        </p:tav>
                                      </p:tavLst>
                                    </p:anim>
                                    <p:anim calcmode="lin" valueType="num">
                                      <p:cBhvr>
                                        <p:cTn id="73" dur="1000" fill="hold"/>
                                        <p:tgtEl>
                                          <p:spTgt spid="3"/>
                                        </p:tgtEl>
                                        <p:attrNameLst>
                                          <p:attrName>style.rotation</p:attrName>
                                        </p:attrNameLst>
                                      </p:cBhvr>
                                      <p:tavLst>
                                        <p:tav tm="0">
                                          <p:val>
                                            <p:fltVal val="90"/>
                                          </p:val>
                                        </p:tav>
                                        <p:tav tm="100000">
                                          <p:val>
                                            <p:fltVal val="0"/>
                                          </p:val>
                                        </p:tav>
                                      </p:tavLst>
                                    </p:anim>
                                    <p:animEffect transition="in" filter="fade">
                                      <p:cBhvr>
                                        <p:cTn id="7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6" grpId="0" animBg="1"/>
      <p:bldP spid="57" grpId="0"/>
      <p:bldP spid="57" grpId="1"/>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6314815" y="2670066"/>
            <a:ext cx="2136304" cy="1812531"/>
            <a:chOff x="5553262" y="2638733"/>
            <a:chExt cx="2397222" cy="2093640"/>
          </a:xfrm>
        </p:grpSpPr>
        <p:grpSp>
          <p:nvGrpSpPr>
            <p:cNvPr id="85" name="组合 84"/>
            <p:cNvGrpSpPr/>
            <p:nvPr/>
          </p:nvGrpSpPr>
          <p:grpSpPr>
            <a:xfrm>
              <a:off x="5553262" y="2638733"/>
              <a:ext cx="2397222" cy="2093640"/>
              <a:chOff x="5553262" y="2638733"/>
              <a:chExt cx="2397222" cy="2093640"/>
            </a:xfrm>
          </p:grpSpPr>
          <p:grpSp>
            <p:nvGrpSpPr>
              <p:cNvPr id="87" name="组合 86"/>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89"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sp>
              <p:nvSpPr>
                <p:cNvPr id="90"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88" name="Freeform 7"/>
              <p:cNvSpPr>
                <a:spLocks/>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5">
                  <a:lumMod val="75000"/>
                </a:schemeClr>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dirty="0">
                  <a:latin typeface="微软雅黑" panose="020B0503020204020204" pitchFamily="34" charset="-122"/>
                  <a:ea typeface="微软雅黑" panose="020B0503020204020204" pitchFamily="34" charset="-122"/>
                </a:endParaRPr>
              </a:p>
            </p:txBody>
          </p:sp>
        </p:grpSp>
        <p:sp>
          <p:nvSpPr>
            <p:cNvPr id="86" name="TextBox 85"/>
            <p:cNvSpPr txBox="1"/>
            <p:nvPr/>
          </p:nvSpPr>
          <p:spPr>
            <a:xfrm>
              <a:off x="6259489" y="3110169"/>
              <a:ext cx="1010288" cy="959878"/>
            </a:xfrm>
            <a:prstGeom prst="rect">
              <a:avLst/>
            </a:prstGeom>
            <a:noFill/>
          </p:spPr>
          <p:txBody>
            <a:bodyPr wrap="square" rtlCol="0">
              <a:spAutoFit/>
            </a:bodyPr>
            <a:lstStyle/>
            <a:p>
              <a:r>
                <a:rPr lang="en-US" altLang="zh-CN" sz="4800" dirty="0">
                  <a:solidFill>
                    <a:schemeClr val="bg1"/>
                  </a:solidFill>
                  <a:latin typeface="微软雅黑" panose="020B0503020204020204" pitchFamily="34" charset="-122"/>
                  <a:ea typeface="微软雅黑" panose="020B0503020204020204" pitchFamily="34" charset="-122"/>
                </a:rPr>
                <a:t>03</a:t>
              </a:r>
              <a:endParaRPr lang="zh-CN" altLang="en-US" sz="4800" dirty="0">
                <a:solidFill>
                  <a:schemeClr val="bg1"/>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1623919" y="2685057"/>
            <a:ext cx="2136304" cy="1812531"/>
            <a:chOff x="1881842" y="2656049"/>
            <a:chExt cx="2397222" cy="2093640"/>
          </a:xfrm>
        </p:grpSpPr>
        <p:grpSp>
          <p:nvGrpSpPr>
            <p:cNvPr id="92" name="组合 91"/>
            <p:cNvGrpSpPr/>
            <p:nvPr/>
          </p:nvGrpSpPr>
          <p:grpSpPr>
            <a:xfrm>
              <a:off x="1881842" y="2656049"/>
              <a:ext cx="2397222" cy="2093640"/>
              <a:chOff x="1511944" y="2420246"/>
              <a:chExt cx="2627152" cy="2294453"/>
            </a:xfrm>
            <a:effectLst>
              <a:outerShdw blurRad="203200" dist="38100" dir="3780000" sx="103000" sy="103000" algn="t" rotWithShape="0">
                <a:prstClr val="black">
                  <a:alpha val="25000"/>
                </a:prstClr>
              </a:outerShdw>
            </a:effectLst>
          </p:grpSpPr>
          <p:sp>
            <p:nvSpPr>
              <p:cNvPr id="95"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sp>
            <p:nvSpPr>
              <p:cNvPr id="96"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93" name="Freeform 7"/>
            <p:cNvSpPr>
              <a:spLocks/>
            </p:cNvSpPr>
            <p:nvPr/>
          </p:nvSpPr>
          <p:spPr bwMode="auto">
            <a:xfrm>
              <a:off x="2193523" y="2932555"/>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5">
                <a:lumMod val="75000"/>
              </a:schemeClr>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dirty="0">
                <a:latin typeface="微软雅黑" panose="020B0503020204020204" pitchFamily="34" charset="-122"/>
                <a:ea typeface="微软雅黑" panose="020B0503020204020204" pitchFamily="34" charset="-122"/>
              </a:endParaRPr>
            </a:p>
          </p:txBody>
        </p:sp>
        <p:sp>
          <p:nvSpPr>
            <p:cNvPr id="94" name="TextBox 93"/>
            <p:cNvSpPr txBox="1"/>
            <p:nvPr/>
          </p:nvSpPr>
          <p:spPr>
            <a:xfrm>
              <a:off x="2575311" y="3250047"/>
              <a:ext cx="1010288" cy="959878"/>
            </a:xfrm>
            <a:prstGeom prst="rect">
              <a:avLst/>
            </a:prstGeom>
            <a:noFill/>
          </p:spPr>
          <p:txBody>
            <a:bodyPr wrap="square" rtlCol="0">
              <a:spAutoFit/>
            </a:bodyPr>
            <a:lstStyle/>
            <a:p>
              <a:r>
                <a:rPr lang="en-US" altLang="zh-CN" sz="4800" dirty="0">
                  <a:solidFill>
                    <a:schemeClr val="bg1"/>
                  </a:solidFill>
                  <a:latin typeface="微软雅黑" panose="020B0503020204020204" pitchFamily="34" charset="-122"/>
                  <a:ea typeface="微软雅黑" panose="020B0503020204020204" pitchFamily="34" charset="-122"/>
                </a:rPr>
                <a:t>01</a:t>
              </a:r>
              <a:endParaRPr lang="zh-CN" altLang="en-US" sz="48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3968047" y="3591321"/>
            <a:ext cx="2136304" cy="1812531"/>
            <a:chOff x="3721944" y="3702869"/>
            <a:chExt cx="2397222" cy="2093640"/>
          </a:xfrm>
        </p:grpSpPr>
        <p:grpSp>
          <p:nvGrpSpPr>
            <p:cNvPr id="98" name="组合 97"/>
            <p:cNvGrpSpPr/>
            <p:nvPr/>
          </p:nvGrpSpPr>
          <p:grpSpPr>
            <a:xfrm>
              <a:off x="3721944" y="3702869"/>
              <a:ext cx="2397222" cy="2093640"/>
              <a:chOff x="3721944" y="3702869"/>
              <a:chExt cx="2397222" cy="2093640"/>
            </a:xfrm>
          </p:grpSpPr>
          <p:grpSp>
            <p:nvGrpSpPr>
              <p:cNvPr id="100" name="组合 99"/>
              <p:cNvGrpSpPr/>
              <p:nvPr/>
            </p:nvGrpSpPr>
            <p:grpSpPr>
              <a:xfrm>
                <a:off x="3721944" y="3702869"/>
                <a:ext cx="2397222" cy="2093640"/>
                <a:chOff x="1511944" y="2420246"/>
                <a:chExt cx="2627152" cy="2294453"/>
              </a:xfrm>
              <a:effectLst>
                <a:outerShdw blurRad="203200" dist="38100" dir="3780000" sx="103000" sy="103000" algn="t" rotWithShape="0">
                  <a:prstClr val="black">
                    <a:alpha val="25000"/>
                  </a:prstClr>
                </a:outerShdw>
              </a:effectLst>
            </p:grpSpPr>
            <p:sp>
              <p:nvSpPr>
                <p:cNvPr id="102"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sp>
              <p:nvSpPr>
                <p:cNvPr id="103"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101" name="Freeform 7"/>
              <p:cNvSpPr>
                <a:spLocks/>
              </p:cNvSpPr>
              <p:nvPr/>
            </p:nvSpPr>
            <p:spPr bwMode="auto">
              <a:xfrm>
                <a:off x="4033627" y="3946819"/>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5">
                  <a:lumMod val="75000"/>
                </a:schemeClr>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dirty="0">
                  <a:latin typeface="微软雅黑" panose="020B0503020204020204" pitchFamily="34" charset="-122"/>
                  <a:ea typeface="微软雅黑" panose="020B0503020204020204" pitchFamily="34" charset="-122"/>
                </a:endParaRPr>
              </a:p>
            </p:txBody>
          </p:sp>
        </p:grpSp>
        <p:sp>
          <p:nvSpPr>
            <p:cNvPr id="99" name="TextBox 98"/>
            <p:cNvSpPr txBox="1"/>
            <p:nvPr/>
          </p:nvSpPr>
          <p:spPr>
            <a:xfrm>
              <a:off x="4382517" y="4183862"/>
              <a:ext cx="1010288" cy="959878"/>
            </a:xfrm>
            <a:prstGeom prst="rect">
              <a:avLst/>
            </a:prstGeom>
            <a:noFill/>
          </p:spPr>
          <p:txBody>
            <a:bodyPr wrap="square" rtlCol="0">
              <a:spAutoFit/>
            </a:bodyPr>
            <a:lstStyle/>
            <a:p>
              <a:r>
                <a:rPr lang="en-US" altLang="zh-CN" sz="4800" dirty="0">
                  <a:solidFill>
                    <a:schemeClr val="bg1"/>
                  </a:solidFill>
                  <a:latin typeface="微软雅黑" panose="020B0503020204020204" pitchFamily="34" charset="-122"/>
                  <a:ea typeface="微软雅黑" panose="020B0503020204020204" pitchFamily="34" charset="-122"/>
                </a:rPr>
                <a:t>02</a:t>
              </a:r>
              <a:endParaRPr lang="zh-CN" altLang="en-US" sz="4800" dirty="0">
                <a:solidFill>
                  <a:schemeClr val="bg1"/>
                </a:solidFill>
                <a:latin typeface="微软雅黑" panose="020B0503020204020204" pitchFamily="34" charset="-122"/>
                <a:ea typeface="微软雅黑" panose="020B0503020204020204" pitchFamily="34" charset="-122"/>
              </a:endParaRPr>
            </a:p>
          </p:txBody>
        </p:sp>
      </p:grpSp>
      <p:grpSp>
        <p:nvGrpSpPr>
          <p:cNvPr id="104" name="组合 103"/>
          <p:cNvGrpSpPr/>
          <p:nvPr/>
        </p:nvGrpSpPr>
        <p:grpSpPr>
          <a:xfrm>
            <a:off x="8718988" y="3582245"/>
            <a:ext cx="2136304" cy="1812531"/>
            <a:chOff x="7388330" y="3692384"/>
            <a:chExt cx="2397222" cy="2093640"/>
          </a:xfrm>
        </p:grpSpPr>
        <p:grpSp>
          <p:nvGrpSpPr>
            <p:cNvPr id="105" name="组合 104"/>
            <p:cNvGrpSpPr/>
            <p:nvPr/>
          </p:nvGrpSpPr>
          <p:grpSpPr>
            <a:xfrm>
              <a:off x="7388330" y="3692384"/>
              <a:ext cx="2397222" cy="2093640"/>
              <a:chOff x="7388330" y="3692384"/>
              <a:chExt cx="2397222" cy="2093640"/>
            </a:xfrm>
          </p:grpSpPr>
          <p:grpSp>
            <p:nvGrpSpPr>
              <p:cNvPr id="107" name="组合 106"/>
              <p:cNvGrpSpPr/>
              <p:nvPr/>
            </p:nvGrpSpPr>
            <p:grpSpPr>
              <a:xfrm>
                <a:off x="7388330" y="3692384"/>
                <a:ext cx="2397222" cy="2093640"/>
                <a:chOff x="1511944" y="2420246"/>
                <a:chExt cx="2627152" cy="2294453"/>
              </a:xfrm>
              <a:effectLst>
                <a:outerShdw blurRad="203200" dist="38100" dir="3780000" sx="103000" sy="103000" algn="t" rotWithShape="0">
                  <a:prstClr val="black">
                    <a:alpha val="25000"/>
                  </a:prstClr>
                </a:outerShdw>
              </a:effectLst>
            </p:grpSpPr>
            <p:sp>
              <p:nvSpPr>
                <p:cNvPr id="109"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sp>
              <p:nvSpPr>
                <p:cNvPr id="110"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108" name="Freeform 7"/>
              <p:cNvSpPr>
                <a:spLocks/>
              </p:cNvSpPr>
              <p:nvPr/>
            </p:nvSpPr>
            <p:spPr bwMode="auto">
              <a:xfrm>
                <a:off x="7700013" y="3936334"/>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5">
                  <a:lumMod val="75000"/>
                </a:schemeClr>
              </a:solidFill>
              <a:ln w="7938" cap="flat">
                <a:noFill/>
                <a:prstDash val="solid"/>
                <a:miter lim="800000"/>
                <a:headEnd/>
                <a:tailEnd/>
              </a:ln>
              <a:effec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106" name="TextBox 105"/>
            <p:cNvSpPr txBox="1"/>
            <p:nvPr/>
          </p:nvSpPr>
          <p:spPr>
            <a:xfrm>
              <a:off x="8048903" y="4173377"/>
              <a:ext cx="1010288" cy="959878"/>
            </a:xfrm>
            <a:prstGeom prst="rect">
              <a:avLst/>
            </a:prstGeom>
            <a:noFill/>
          </p:spPr>
          <p:txBody>
            <a:bodyPr wrap="square" rtlCol="0">
              <a:spAutoFit/>
            </a:bodyPr>
            <a:lstStyle/>
            <a:p>
              <a:r>
                <a:rPr lang="en-US" altLang="zh-CN" sz="4800" dirty="0">
                  <a:solidFill>
                    <a:schemeClr val="bg1"/>
                  </a:solidFill>
                  <a:latin typeface="微软雅黑" panose="020B0503020204020204" pitchFamily="34" charset="-122"/>
                  <a:ea typeface="微软雅黑" panose="020B0503020204020204" pitchFamily="34" charset="-122"/>
                </a:rPr>
                <a:t>04</a:t>
              </a:r>
              <a:endParaRPr lang="zh-CN" altLang="en-US" sz="4800" dirty="0">
                <a:solidFill>
                  <a:schemeClr val="bg1"/>
                </a:solidFill>
                <a:latin typeface="微软雅黑" panose="020B0503020204020204" pitchFamily="34" charset="-122"/>
                <a:ea typeface="微软雅黑" panose="020B0503020204020204" pitchFamily="34" charset="-122"/>
              </a:endParaRPr>
            </a:p>
          </p:txBody>
        </p:sp>
      </p:grpSp>
      <p:grpSp>
        <p:nvGrpSpPr>
          <p:cNvPr id="111" name="组合 110"/>
          <p:cNvGrpSpPr/>
          <p:nvPr/>
        </p:nvGrpSpPr>
        <p:grpSpPr>
          <a:xfrm>
            <a:off x="1755236" y="4773265"/>
            <a:ext cx="1977786" cy="954107"/>
            <a:chOff x="2328257" y="4927865"/>
            <a:chExt cx="1537897" cy="1102083"/>
          </a:xfrm>
        </p:grpSpPr>
        <p:sp>
          <p:nvSpPr>
            <p:cNvPr id="112" name="TextBox 111"/>
            <p:cNvSpPr txBox="1"/>
            <p:nvPr/>
          </p:nvSpPr>
          <p:spPr>
            <a:xfrm>
              <a:off x="2328257" y="4927865"/>
              <a:ext cx="1537897" cy="1102083"/>
            </a:xfrm>
            <a:prstGeom prst="rect">
              <a:avLst/>
            </a:prstGeom>
            <a:noFill/>
          </p:spPr>
          <p:txBody>
            <a:bodyPr wrap="square" rtlCol="0">
              <a:spAutoFit/>
            </a:bodyPr>
            <a:lstStyle/>
            <a:p>
              <a:pPr algn="dist"/>
              <a:r>
                <a:rPr lang="zh-CN" altLang="en-US" sz="28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800" dirty="0">
                <a:solidFill>
                  <a:schemeClr val="accent5">
                    <a:lumMod val="75000"/>
                  </a:schemeClr>
                </a:solidFill>
              </a:endParaRPr>
            </a:p>
          </p:txBody>
        </p:sp>
        <p:sp>
          <p:nvSpPr>
            <p:cNvPr id="113" name="TextBox 112"/>
            <p:cNvSpPr txBox="1"/>
            <p:nvPr/>
          </p:nvSpPr>
          <p:spPr>
            <a:xfrm>
              <a:off x="2419470" y="5322309"/>
              <a:ext cx="1286284" cy="319960"/>
            </a:xfrm>
            <a:prstGeom prst="rect">
              <a:avLst/>
            </a:prstGeom>
            <a:noFill/>
          </p:spPr>
          <p:txBody>
            <a:bodyPr wrap="square" rtlCol="0">
              <a:spAutoFit/>
            </a:bodyPr>
            <a:lstStyle/>
            <a:p>
              <a:endParaRPr lang="zh-CN" altLang="en-US" sz="1200" dirty="0">
                <a:solidFill>
                  <a:schemeClr val="accent5">
                    <a:lumMod val="75000"/>
                  </a:schemeClr>
                </a:solidFill>
                <a:latin typeface="微软雅黑" panose="020B0503020204020204" pitchFamily="34" charset="-122"/>
                <a:ea typeface="微软雅黑" panose="020B0503020204020204" pitchFamily="34" charset="-122"/>
              </a:endParaRPr>
            </a:p>
          </p:txBody>
        </p:sp>
      </p:grpSp>
      <p:grpSp>
        <p:nvGrpSpPr>
          <p:cNvPr id="114" name="组合 113"/>
          <p:cNvGrpSpPr/>
          <p:nvPr/>
        </p:nvGrpSpPr>
        <p:grpSpPr>
          <a:xfrm>
            <a:off x="4045482" y="2772369"/>
            <a:ext cx="2025996" cy="624276"/>
            <a:chOff x="4218571" y="2731461"/>
            <a:chExt cx="1575384" cy="721096"/>
          </a:xfrm>
        </p:grpSpPr>
        <p:sp>
          <p:nvSpPr>
            <p:cNvPr id="115" name="TextBox 114"/>
            <p:cNvSpPr txBox="1"/>
            <p:nvPr/>
          </p:nvSpPr>
          <p:spPr>
            <a:xfrm>
              <a:off x="4246958" y="2731461"/>
              <a:ext cx="1537897" cy="604367"/>
            </a:xfrm>
            <a:prstGeom prst="rect">
              <a:avLst/>
            </a:prstGeom>
            <a:noFill/>
          </p:spPr>
          <p:txBody>
            <a:bodyPr wrap="square" rtlCol="0">
              <a:spAutoFit/>
            </a:bodyPr>
            <a:lstStyle/>
            <a:p>
              <a:pPr algn="dist"/>
              <a:r>
                <a:rPr lang="zh-CN" altLang="en-US" sz="28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计划运营篇</a:t>
              </a:r>
            </a:p>
          </p:txBody>
        </p:sp>
        <p:sp>
          <p:nvSpPr>
            <p:cNvPr id="116" name="TextBox 115"/>
            <p:cNvSpPr txBox="1"/>
            <p:nvPr/>
          </p:nvSpPr>
          <p:spPr>
            <a:xfrm>
              <a:off x="4218571" y="3159261"/>
              <a:ext cx="1575384" cy="293296"/>
            </a:xfrm>
            <a:prstGeom prst="rect">
              <a:avLst/>
            </a:prstGeom>
            <a:noFill/>
          </p:spPr>
          <p:txBody>
            <a:bodyPr wrap="square" rtlCol="0">
              <a:spAutoFit/>
            </a:bodyPr>
            <a:lstStyle/>
            <a:p>
              <a:endParaRPr lang="zh-CN" altLang="en-US" sz="1050" dirty="0">
                <a:solidFill>
                  <a:schemeClr val="accent5">
                    <a:lumMod val="75000"/>
                  </a:schemeClr>
                </a:solidFill>
                <a:latin typeface="微软雅黑" panose="020B0503020204020204" pitchFamily="34" charset="-122"/>
                <a:ea typeface="微软雅黑" panose="020B0503020204020204" pitchFamily="34" charset="-122"/>
              </a:endParaRPr>
            </a:p>
          </p:txBody>
        </p:sp>
      </p:grpSp>
      <p:grpSp>
        <p:nvGrpSpPr>
          <p:cNvPr id="117" name="组合 116"/>
          <p:cNvGrpSpPr/>
          <p:nvPr/>
        </p:nvGrpSpPr>
        <p:grpSpPr>
          <a:xfrm>
            <a:off x="6447014" y="4817249"/>
            <a:ext cx="1977786" cy="609384"/>
            <a:chOff x="5982926" y="4927865"/>
            <a:chExt cx="1537897" cy="703894"/>
          </a:xfrm>
        </p:grpSpPr>
        <p:sp>
          <p:nvSpPr>
            <p:cNvPr id="118" name="TextBox 117"/>
            <p:cNvSpPr txBox="1"/>
            <p:nvPr/>
          </p:nvSpPr>
          <p:spPr>
            <a:xfrm>
              <a:off x="5982926" y="4927865"/>
              <a:ext cx="1537897" cy="604367"/>
            </a:xfrm>
            <a:prstGeom prst="rect">
              <a:avLst/>
            </a:prstGeom>
            <a:noFill/>
          </p:spPr>
          <p:txBody>
            <a:bodyPr wrap="square" rtlCol="0">
              <a:spAutoFit/>
            </a:bodyPr>
            <a:lstStyle/>
            <a:p>
              <a:pPr algn="dist"/>
              <a:r>
                <a:rPr lang="zh-CN" altLang="en-US" sz="28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工程管理篇</a:t>
              </a:r>
              <a:endParaRPr lang="en-US" altLang="zh-CN" sz="28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9" name="TextBox 118"/>
            <p:cNvSpPr txBox="1"/>
            <p:nvPr/>
          </p:nvSpPr>
          <p:spPr>
            <a:xfrm>
              <a:off x="6071050" y="5338463"/>
              <a:ext cx="1286284" cy="293296"/>
            </a:xfrm>
            <a:prstGeom prst="rect">
              <a:avLst/>
            </a:prstGeom>
            <a:noFill/>
          </p:spPr>
          <p:txBody>
            <a:bodyPr wrap="square" rtlCol="0">
              <a:spAutoFit/>
            </a:bodyPr>
            <a:lstStyle/>
            <a:p>
              <a:endParaRPr lang="zh-CN" altLang="en-US" sz="1050" dirty="0">
                <a:solidFill>
                  <a:schemeClr val="accent5">
                    <a:lumMod val="75000"/>
                  </a:schemeClr>
                </a:solidFill>
                <a:latin typeface="微软雅黑" panose="020B0503020204020204" pitchFamily="34" charset="-122"/>
                <a:ea typeface="微软雅黑" panose="020B0503020204020204" pitchFamily="34" charset="-122"/>
              </a:endParaRPr>
            </a:p>
          </p:txBody>
        </p:sp>
      </p:grpSp>
      <p:grpSp>
        <p:nvGrpSpPr>
          <p:cNvPr id="120" name="组合 119"/>
          <p:cNvGrpSpPr/>
          <p:nvPr/>
        </p:nvGrpSpPr>
        <p:grpSpPr>
          <a:xfrm>
            <a:off x="8533822" y="2772370"/>
            <a:ext cx="2321470" cy="591431"/>
            <a:chOff x="7692091" y="2731461"/>
            <a:chExt cx="1805141" cy="683157"/>
          </a:xfrm>
        </p:grpSpPr>
        <p:sp>
          <p:nvSpPr>
            <p:cNvPr id="121" name="TextBox 120"/>
            <p:cNvSpPr txBox="1"/>
            <p:nvPr/>
          </p:nvSpPr>
          <p:spPr>
            <a:xfrm>
              <a:off x="7839376" y="2731461"/>
              <a:ext cx="1537896" cy="604367"/>
            </a:xfrm>
            <a:prstGeom prst="rect">
              <a:avLst/>
            </a:prstGeom>
            <a:noFill/>
          </p:spPr>
          <p:txBody>
            <a:bodyPr wrap="square" rtlCol="0">
              <a:spAutoFit/>
            </a:bodyPr>
            <a:lstStyle/>
            <a:p>
              <a:pPr algn="dist"/>
              <a:r>
                <a:rPr lang="zh-CN" altLang="en-US" sz="28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28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TextBox 121"/>
            <p:cNvSpPr txBox="1"/>
            <p:nvPr/>
          </p:nvSpPr>
          <p:spPr>
            <a:xfrm>
              <a:off x="7692091" y="3121322"/>
              <a:ext cx="1805141" cy="293296"/>
            </a:xfrm>
            <a:prstGeom prst="rect">
              <a:avLst/>
            </a:prstGeom>
            <a:noFill/>
          </p:spPr>
          <p:txBody>
            <a:bodyPr wrap="square" rtlCol="0">
              <a:spAutoFit/>
            </a:bodyPr>
            <a:lstStyle/>
            <a:p>
              <a:endParaRPr lang="zh-CN" altLang="en-US" sz="1050" dirty="0">
                <a:solidFill>
                  <a:schemeClr val="accent5">
                    <a:lumMod val="75000"/>
                  </a:schemeClr>
                </a:solidFill>
                <a:latin typeface="微软雅黑" panose="020B0503020204020204" pitchFamily="34" charset="-122"/>
                <a:ea typeface="微软雅黑" panose="020B0503020204020204" pitchFamily="34" charset="-122"/>
              </a:endParaRPr>
            </a:p>
          </p:txBody>
        </p:sp>
      </p:grpSp>
      <p:sp>
        <p:nvSpPr>
          <p:cNvPr id="155" name="矩形 154">
            <a:extLst>
              <a:ext uri="{FF2B5EF4-FFF2-40B4-BE49-F238E27FC236}">
                <a16:creationId xmlns:a16="http://schemas.microsoft.com/office/drawing/2014/main" id="{5F6211A4-8D08-4062-B9CB-D2FB5D8A6A8D}"/>
              </a:ext>
            </a:extLst>
          </p:cNvPr>
          <p:cNvSpPr/>
          <p:nvPr/>
        </p:nvSpPr>
        <p:spPr>
          <a:xfrm rot="2968493">
            <a:off x="598521" y="-1742596"/>
            <a:ext cx="3075252" cy="3613333"/>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文本框 155">
            <a:extLst>
              <a:ext uri="{FF2B5EF4-FFF2-40B4-BE49-F238E27FC236}">
                <a16:creationId xmlns:a16="http://schemas.microsoft.com/office/drawing/2014/main" id="{ECEBB46E-574E-481F-91EA-42526A4C4182}"/>
              </a:ext>
            </a:extLst>
          </p:cNvPr>
          <p:cNvSpPr txBox="1"/>
          <p:nvPr/>
        </p:nvSpPr>
        <p:spPr>
          <a:xfrm>
            <a:off x="1219032" y="251846"/>
            <a:ext cx="2021061" cy="1015663"/>
          </a:xfrm>
          <a:prstGeom prst="rect">
            <a:avLst/>
          </a:prstGeom>
          <a:noFill/>
        </p:spPr>
        <p:txBody>
          <a:bodyPr wrap="square" rtlCol="0">
            <a:spAutoFit/>
          </a:bodyPr>
          <a:lstStyle/>
          <a:p>
            <a:r>
              <a:rPr lang="zh-CN" altLang="en-US" sz="6000" b="1" dirty="0">
                <a:solidFill>
                  <a:schemeClr val="bg1"/>
                </a:solidFill>
                <a:latin typeface="微软雅黑" pitchFamily="34" charset="-122"/>
                <a:ea typeface="微软雅黑" pitchFamily="34" charset="-122"/>
              </a:rPr>
              <a:t>目 录</a:t>
            </a:r>
          </a:p>
        </p:txBody>
      </p:sp>
      <p:sp>
        <p:nvSpPr>
          <p:cNvPr id="157" name="矩形 156">
            <a:extLst>
              <a:ext uri="{FF2B5EF4-FFF2-40B4-BE49-F238E27FC236}">
                <a16:creationId xmlns:a16="http://schemas.microsoft.com/office/drawing/2014/main" id="{D048B26A-9272-4FCB-B7F4-0414A504C109}"/>
              </a:ext>
            </a:extLst>
          </p:cNvPr>
          <p:cNvSpPr/>
          <p:nvPr/>
        </p:nvSpPr>
        <p:spPr>
          <a:xfrm>
            <a:off x="1282997" y="1311539"/>
            <a:ext cx="3028099" cy="461665"/>
          </a:xfrm>
          <a:prstGeom prst="rect">
            <a:avLst/>
          </a:prstGeom>
        </p:spPr>
        <p:txBody>
          <a:bodyPr wrap="square">
            <a:spAutoFit/>
          </a:bodyPr>
          <a:lstStyle/>
          <a:p>
            <a:pPr algn="dist"/>
            <a:r>
              <a:rPr lang="en-US" altLang="zh-CN" sz="2400" b="1" dirty="0">
                <a:solidFill>
                  <a:schemeClr val="bg1"/>
                </a:solidFill>
                <a:latin typeface="微软雅黑" panose="020B0503020204020204" pitchFamily="34" charset="-122"/>
                <a:ea typeface="微软雅黑" panose="020B0503020204020204" pitchFamily="34" charset="-122"/>
              </a:rPr>
              <a:t>CONT </a:t>
            </a:r>
            <a:r>
              <a:rPr lang="en-US" altLang="zh-CN" sz="2400" b="1" dirty="0">
                <a:solidFill>
                  <a:schemeClr val="accent5">
                    <a:lumMod val="75000"/>
                  </a:schemeClr>
                </a:solidFill>
                <a:latin typeface="微软雅黑" panose="020B0503020204020204" pitchFamily="34" charset="-122"/>
                <a:ea typeface="微软雅黑" panose="020B0503020204020204" pitchFamily="34" charset="-122"/>
              </a:rPr>
              <a:t>ENTS</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716864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55"/>
                                            </p:tgtEl>
                                            <p:attrNameLst>
                                              <p:attrName>style.visibility</p:attrName>
                                            </p:attrNameLst>
                                          </p:cBhvr>
                                          <p:to>
                                            <p:strVal val="visible"/>
                                          </p:to>
                                        </p:set>
                                        <p:anim calcmode="lin" valueType="num">
                                          <p:cBhvr additive="base">
                                            <p:cTn id="7" dur="500" fill="hold"/>
                                            <p:tgtEl>
                                              <p:spTgt spid="155"/>
                                            </p:tgtEl>
                                            <p:attrNameLst>
                                              <p:attrName>ppt_x</p:attrName>
                                            </p:attrNameLst>
                                          </p:cBhvr>
                                          <p:tavLst>
                                            <p:tav tm="0">
                                              <p:val>
                                                <p:strVal val="#ppt_x"/>
                                              </p:val>
                                            </p:tav>
                                            <p:tav tm="100000">
                                              <p:val>
                                                <p:strVal val="#ppt_x"/>
                                              </p:val>
                                            </p:tav>
                                          </p:tavLst>
                                        </p:anim>
                                        <p:anim calcmode="lin" valueType="num">
                                          <p:cBhvr additive="base">
                                            <p:cTn id="8" dur="500" fill="hold"/>
                                            <p:tgtEl>
                                              <p:spTgt spid="155"/>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6"/>
                                            </p:tgtEl>
                                            <p:attrNameLst>
                                              <p:attrName>style.visibility</p:attrName>
                                            </p:attrNameLst>
                                          </p:cBhvr>
                                          <p:to>
                                            <p:strVal val="visible"/>
                                          </p:to>
                                        </p:set>
                                        <p:anim calcmode="lin" valueType="num">
                                          <p:cBhvr additive="base">
                                            <p:cTn id="11" dur="500" fill="hold"/>
                                            <p:tgtEl>
                                              <p:spTgt spid="156"/>
                                            </p:tgtEl>
                                            <p:attrNameLst>
                                              <p:attrName>ppt_x</p:attrName>
                                            </p:attrNameLst>
                                          </p:cBhvr>
                                          <p:tavLst>
                                            <p:tav tm="0">
                                              <p:val>
                                                <p:strVal val="0-#ppt_w/2"/>
                                              </p:val>
                                            </p:tav>
                                            <p:tav tm="100000">
                                              <p:val>
                                                <p:strVal val="#ppt_x"/>
                                              </p:val>
                                            </p:tav>
                                          </p:tavLst>
                                        </p:anim>
                                        <p:anim calcmode="lin" valueType="num">
                                          <p:cBhvr additive="base">
                                            <p:cTn id="12" dur="500" fill="hold"/>
                                            <p:tgtEl>
                                              <p:spTgt spid="15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57"/>
                                            </p:tgtEl>
                                            <p:attrNameLst>
                                              <p:attrName>style.visibility</p:attrName>
                                            </p:attrNameLst>
                                          </p:cBhvr>
                                          <p:to>
                                            <p:strVal val="visible"/>
                                          </p:to>
                                        </p:set>
                                        <p:anim calcmode="lin" valueType="num">
                                          <p:cBhvr additive="base">
                                            <p:cTn id="15" dur="500" fill="hold"/>
                                            <p:tgtEl>
                                              <p:spTgt spid="157"/>
                                            </p:tgtEl>
                                            <p:attrNameLst>
                                              <p:attrName>ppt_x</p:attrName>
                                            </p:attrNameLst>
                                          </p:cBhvr>
                                          <p:tavLst>
                                            <p:tav tm="0">
                                              <p:val>
                                                <p:strVal val="0-#ppt_w/2"/>
                                              </p:val>
                                            </p:tav>
                                            <p:tav tm="100000">
                                              <p:val>
                                                <p:strVal val="#ppt_x"/>
                                              </p:val>
                                            </p:tav>
                                          </p:tavLst>
                                        </p:anim>
                                        <p:anim calcmode="lin" valueType="num">
                                          <p:cBhvr additive="base">
                                            <p:cTn id="16" dur="500" fill="hold"/>
                                            <p:tgtEl>
                                              <p:spTgt spid="157"/>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 presetClass="entr" presetSubtype="3" accel="52000" fill="hold" nodeType="afterEffect" p14:presetBounceEnd="38000">
                                      <p:stCondLst>
                                        <p:cond delay="0"/>
                                      </p:stCondLst>
                                      <p:childTnLst>
                                        <p:set>
                                          <p:cBhvr>
                                            <p:cTn id="19" dur="1" fill="hold">
                                              <p:stCondLst>
                                                <p:cond delay="0"/>
                                              </p:stCondLst>
                                            </p:cTn>
                                            <p:tgtEl>
                                              <p:spTgt spid="91"/>
                                            </p:tgtEl>
                                            <p:attrNameLst>
                                              <p:attrName>style.visibility</p:attrName>
                                            </p:attrNameLst>
                                          </p:cBhvr>
                                          <p:to>
                                            <p:strVal val="visible"/>
                                          </p:to>
                                        </p:set>
                                        <p:anim calcmode="lin" valueType="num" p14:bounceEnd="38000">
                                          <p:cBhvr additive="base">
                                            <p:cTn id="20" dur="2000" fill="hold"/>
                                            <p:tgtEl>
                                              <p:spTgt spid="91"/>
                                            </p:tgtEl>
                                            <p:attrNameLst>
                                              <p:attrName>ppt_x</p:attrName>
                                            </p:attrNameLst>
                                          </p:cBhvr>
                                          <p:tavLst>
                                            <p:tav tm="0">
                                              <p:val>
                                                <p:strVal val="1+#ppt_w/2"/>
                                              </p:val>
                                            </p:tav>
                                            <p:tav tm="100000">
                                              <p:val>
                                                <p:strVal val="#ppt_x"/>
                                              </p:val>
                                            </p:tav>
                                          </p:tavLst>
                                        </p:anim>
                                        <p:anim calcmode="lin" valueType="num" p14:bounceEnd="38000">
                                          <p:cBhvr additive="base">
                                            <p:cTn id="21" dur="2000" fill="hold"/>
                                            <p:tgtEl>
                                              <p:spTgt spid="91"/>
                                            </p:tgtEl>
                                            <p:attrNameLst>
                                              <p:attrName>ppt_y</p:attrName>
                                            </p:attrNameLst>
                                          </p:cBhvr>
                                          <p:tavLst>
                                            <p:tav tm="0">
                                              <p:val>
                                                <p:strVal val="0-#ppt_h/2"/>
                                              </p:val>
                                            </p:tav>
                                            <p:tav tm="100000">
                                              <p:val>
                                                <p:strVal val="#ppt_y"/>
                                              </p:val>
                                            </p:tav>
                                          </p:tavLst>
                                        </p:anim>
                                      </p:childTnLst>
                                    </p:cTn>
                                  </p:par>
                                  <p:par>
                                    <p:cTn id="22" presetID="2" presetClass="entr" presetSubtype="12" accel="52000" fill="hold" nodeType="withEffect" p14:presetBounceEnd="38000">
                                      <p:stCondLst>
                                        <p:cond delay="0"/>
                                      </p:stCondLst>
                                      <p:childTnLst>
                                        <p:set>
                                          <p:cBhvr>
                                            <p:cTn id="23" dur="1" fill="hold">
                                              <p:stCondLst>
                                                <p:cond delay="0"/>
                                              </p:stCondLst>
                                            </p:cTn>
                                            <p:tgtEl>
                                              <p:spTgt spid="97"/>
                                            </p:tgtEl>
                                            <p:attrNameLst>
                                              <p:attrName>style.visibility</p:attrName>
                                            </p:attrNameLst>
                                          </p:cBhvr>
                                          <p:to>
                                            <p:strVal val="visible"/>
                                          </p:to>
                                        </p:set>
                                        <p:anim calcmode="lin" valueType="num" p14:bounceEnd="38000">
                                          <p:cBhvr additive="base">
                                            <p:cTn id="24" dur="2000" fill="hold"/>
                                            <p:tgtEl>
                                              <p:spTgt spid="97"/>
                                            </p:tgtEl>
                                            <p:attrNameLst>
                                              <p:attrName>ppt_x</p:attrName>
                                            </p:attrNameLst>
                                          </p:cBhvr>
                                          <p:tavLst>
                                            <p:tav tm="0">
                                              <p:val>
                                                <p:strVal val="0-#ppt_w/2"/>
                                              </p:val>
                                            </p:tav>
                                            <p:tav tm="100000">
                                              <p:val>
                                                <p:strVal val="#ppt_x"/>
                                              </p:val>
                                            </p:tav>
                                          </p:tavLst>
                                        </p:anim>
                                        <p:anim calcmode="lin" valueType="num" p14:bounceEnd="38000">
                                          <p:cBhvr additive="base">
                                            <p:cTn id="25" dur="2000" fill="hold"/>
                                            <p:tgtEl>
                                              <p:spTgt spid="97"/>
                                            </p:tgtEl>
                                            <p:attrNameLst>
                                              <p:attrName>ppt_y</p:attrName>
                                            </p:attrNameLst>
                                          </p:cBhvr>
                                          <p:tavLst>
                                            <p:tav tm="0">
                                              <p:val>
                                                <p:strVal val="1+#ppt_h/2"/>
                                              </p:val>
                                            </p:tav>
                                            <p:tav tm="100000">
                                              <p:val>
                                                <p:strVal val="#ppt_y"/>
                                              </p:val>
                                            </p:tav>
                                          </p:tavLst>
                                        </p:anim>
                                      </p:childTnLst>
                                    </p:cTn>
                                  </p:par>
                                  <p:par>
                                    <p:cTn id="26" presetID="2" presetClass="entr" presetSubtype="3" accel="52000" fill="hold" nodeType="withEffect" p14:presetBounceEnd="38000">
                                      <p:stCondLst>
                                        <p:cond delay="0"/>
                                      </p:stCondLst>
                                      <p:childTnLst>
                                        <p:set>
                                          <p:cBhvr>
                                            <p:cTn id="27" dur="1" fill="hold">
                                              <p:stCondLst>
                                                <p:cond delay="0"/>
                                              </p:stCondLst>
                                            </p:cTn>
                                            <p:tgtEl>
                                              <p:spTgt spid="84"/>
                                            </p:tgtEl>
                                            <p:attrNameLst>
                                              <p:attrName>style.visibility</p:attrName>
                                            </p:attrNameLst>
                                          </p:cBhvr>
                                          <p:to>
                                            <p:strVal val="visible"/>
                                          </p:to>
                                        </p:set>
                                        <p:anim calcmode="lin" valueType="num" p14:bounceEnd="38000">
                                          <p:cBhvr additive="base">
                                            <p:cTn id="28" dur="2000" fill="hold"/>
                                            <p:tgtEl>
                                              <p:spTgt spid="84"/>
                                            </p:tgtEl>
                                            <p:attrNameLst>
                                              <p:attrName>ppt_x</p:attrName>
                                            </p:attrNameLst>
                                          </p:cBhvr>
                                          <p:tavLst>
                                            <p:tav tm="0">
                                              <p:val>
                                                <p:strVal val="1+#ppt_w/2"/>
                                              </p:val>
                                            </p:tav>
                                            <p:tav tm="100000">
                                              <p:val>
                                                <p:strVal val="#ppt_x"/>
                                              </p:val>
                                            </p:tav>
                                          </p:tavLst>
                                        </p:anim>
                                        <p:anim calcmode="lin" valueType="num" p14:bounceEnd="38000">
                                          <p:cBhvr additive="base">
                                            <p:cTn id="29" dur="2000" fill="hold"/>
                                            <p:tgtEl>
                                              <p:spTgt spid="84"/>
                                            </p:tgtEl>
                                            <p:attrNameLst>
                                              <p:attrName>ppt_y</p:attrName>
                                            </p:attrNameLst>
                                          </p:cBhvr>
                                          <p:tavLst>
                                            <p:tav tm="0">
                                              <p:val>
                                                <p:strVal val="0-#ppt_h/2"/>
                                              </p:val>
                                            </p:tav>
                                            <p:tav tm="100000">
                                              <p:val>
                                                <p:strVal val="#ppt_y"/>
                                              </p:val>
                                            </p:tav>
                                          </p:tavLst>
                                        </p:anim>
                                      </p:childTnLst>
                                    </p:cTn>
                                  </p:par>
                                  <p:par>
                                    <p:cTn id="30" presetID="2" presetClass="entr" presetSubtype="12" accel="52000" fill="hold" nodeType="withEffect" p14:presetBounceEnd="38000">
                                      <p:stCondLst>
                                        <p:cond delay="0"/>
                                      </p:stCondLst>
                                      <p:childTnLst>
                                        <p:set>
                                          <p:cBhvr>
                                            <p:cTn id="31" dur="1" fill="hold">
                                              <p:stCondLst>
                                                <p:cond delay="0"/>
                                              </p:stCondLst>
                                            </p:cTn>
                                            <p:tgtEl>
                                              <p:spTgt spid="104"/>
                                            </p:tgtEl>
                                            <p:attrNameLst>
                                              <p:attrName>style.visibility</p:attrName>
                                            </p:attrNameLst>
                                          </p:cBhvr>
                                          <p:to>
                                            <p:strVal val="visible"/>
                                          </p:to>
                                        </p:set>
                                        <p:anim calcmode="lin" valueType="num" p14:bounceEnd="38000">
                                          <p:cBhvr additive="base">
                                            <p:cTn id="32" dur="2000" fill="hold"/>
                                            <p:tgtEl>
                                              <p:spTgt spid="104"/>
                                            </p:tgtEl>
                                            <p:attrNameLst>
                                              <p:attrName>ppt_x</p:attrName>
                                            </p:attrNameLst>
                                          </p:cBhvr>
                                          <p:tavLst>
                                            <p:tav tm="0">
                                              <p:val>
                                                <p:strVal val="0-#ppt_w/2"/>
                                              </p:val>
                                            </p:tav>
                                            <p:tav tm="100000">
                                              <p:val>
                                                <p:strVal val="#ppt_x"/>
                                              </p:val>
                                            </p:tav>
                                          </p:tavLst>
                                        </p:anim>
                                        <p:anim calcmode="lin" valueType="num" p14:bounceEnd="38000">
                                          <p:cBhvr additive="base">
                                            <p:cTn id="33" dur="2000" fill="hold"/>
                                            <p:tgtEl>
                                              <p:spTgt spid="104"/>
                                            </p:tgtEl>
                                            <p:attrNameLst>
                                              <p:attrName>ppt_y</p:attrName>
                                            </p:attrNameLst>
                                          </p:cBhvr>
                                          <p:tavLst>
                                            <p:tav tm="0">
                                              <p:val>
                                                <p:strVal val="1+#ppt_h/2"/>
                                              </p:val>
                                            </p:tav>
                                            <p:tav tm="100000">
                                              <p:val>
                                                <p:strVal val="#ppt_y"/>
                                              </p:val>
                                            </p:tav>
                                          </p:tavLst>
                                        </p:anim>
                                      </p:childTnLst>
                                    </p:cTn>
                                  </p:par>
                                  <p:par>
                                    <p:cTn id="34" presetID="42" presetClass="entr" presetSubtype="0" fill="hold" nodeType="withEffect">
                                      <p:stCondLst>
                                        <p:cond delay="1400"/>
                                      </p:stCondLst>
                                      <p:childTnLst>
                                        <p:set>
                                          <p:cBhvr>
                                            <p:cTn id="35" dur="1" fill="hold">
                                              <p:stCondLst>
                                                <p:cond delay="0"/>
                                              </p:stCondLst>
                                            </p:cTn>
                                            <p:tgtEl>
                                              <p:spTgt spid="111"/>
                                            </p:tgtEl>
                                            <p:attrNameLst>
                                              <p:attrName>style.visibility</p:attrName>
                                            </p:attrNameLst>
                                          </p:cBhvr>
                                          <p:to>
                                            <p:strVal val="visible"/>
                                          </p:to>
                                        </p:set>
                                        <p:animEffect transition="in" filter="fade">
                                          <p:cBhvr>
                                            <p:cTn id="36" dur="1000"/>
                                            <p:tgtEl>
                                              <p:spTgt spid="111"/>
                                            </p:tgtEl>
                                          </p:cBhvr>
                                        </p:animEffect>
                                        <p:anim calcmode="lin" valueType="num">
                                          <p:cBhvr>
                                            <p:cTn id="37" dur="1000" fill="hold"/>
                                            <p:tgtEl>
                                              <p:spTgt spid="111"/>
                                            </p:tgtEl>
                                            <p:attrNameLst>
                                              <p:attrName>ppt_x</p:attrName>
                                            </p:attrNameLst>
                                          </p:cBhvr>
                                          <p:tavLst>
                                            <p:tav tm="0">
                                              <p:val>
                                                <p:strVal val="#ppt_x"/>
                                              </p:val>
                                            </p:tav>
                                            <p:tav tm="100000">
                                              <p:val>
                                                <p:strVal val="#ppt_x"/>
                                              </p:val>
                                            </p:tav>
                                          </p:tavLst>
                                        </p:anim>
                                        <p:anim calcmode="lin" valueType="num">
                                          <p:cBhvr>
                                            <p:cTn id="38" dur="1000" fill="hold"/>
                                            <p:tgtEl>
                                              <p:spTgt spid="111"/>
                                            </p:tgtEl>
                                            <p:attrNameLst>
                                              <p:attrName>ppt_y</p:attrName>
                                            </p:attrNameLst>
                                          </p:cBhvr>
                                          <p:tavLst>
                                            <p:tav tm="0">
                                              <p:val>
                                                <p:strVal val="#ppt_y+.1"/>
                                              </p:val>
                                            </p:tav>
                                            <p:tav tm="100000">
                                              <p:val>
                                                <p:strVal val="#ppt_y"/>
                                              </p:val>
                                            </p:tav>
                                          </p:tavLst>
                                        </p:anim>
                                      </p:childTnLst>
                                    </p:cTn>
                                  </p:par>
                                  <p:par>
                                    <p:cTn id="39" presetID="47" presetClass="entr" presetSubtype="0" fill="hold" nodeType="withEffect">
                                      <p:stCondLst>
                                        <p:cond delay="1600"/>
                                      </p:stCondLst>
                                      <p:childTnLst>
                                        <p:set>
                                          <p:cBhvr>
                                            <p:cTn id="40" dur="1" fill="hold">
                                              <p:stCondLst>
                                                <p:cond delay="0"/>
                                              </p:stCondLst>
                                            </p:cTn>
                                            <p:tgtEl>
                                              <p:spTgt spid="114"/>
                                            </p:tgtEl>
                                            <p:attrNameLst>
                                              <p:attrName>style.visibility</p:attrName>
                                            </p:attrNameLst>
                                          </p:cBhvr>
                                          <p:to>
                                            <p:strVal val="visible"/>
                                          </p:to>
                                        </p:set>
                                        <p:animEffect transition="in" filter="fade">
                                          <p:cBhvr>
                                            <p:cTn id="41" dur="1000"/>
                                            <p:tgtEl>
                                              <p:spTgt spid="114"/>
                                            </p:tgtEl>
                                          </p:cBhvr>
                                        </p:animEffect>
                                        <p:anim calcmode="lin" valueType="num">
                                          <p:cBhvr>
                                            <p:cTn id="42" dur="1000" fill="hold"/>
                                            <p:tgtEl>
                                              <p:spTgt spid="114"/>
                                            </p:tgtEl>
                                            <p:attrNameLst>
                                              <p:attrName>ppt_x</p:attrName>
                                            </p:attrNameLst>
                                          </p:cBhvr>
                                          <p:tavLst>
                                            <p:tav tm="0">
                                              <p:val>
                                                <p:strVal val="#ppt_x"/>
                                              </p:val>
                                            </p:tav>
                                            <p:tav tm="100000">
                                              <p:val>
                                                <p:strVal val="#ppt_x"/>
                                              </p:val>
                                            </p:tav>
                                          </p:tavLst>
                                        </p:anim>
                                        <p:anim calcmode="lin" valueType="num">
                                          <p:cBhvr>
                                            <p:cTn id="43" dur="1000" fill="hold"/>
                                            <p:tgtEl>
                                              <p:spTgt spid="114"/>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800"/>
                                      </p:stCondLst>
                                      <p:childTnLst>
                                        <p:set>
                                          <p:cBhvr>
                                            <p:cTn id="45" dur="1" fill="hold">
                                              <p:stCondLst>
                                                <p:cond delay="0"/>
                                              </p:stCondLst>
                                            </p:cTn>
                                            <p:tgtEl>
                                              <p:spTgt spid="117"/>
                                            </p:tgtEl>
                                            <p:attrNameLst>
                                              <p:attrName>style.visibility</p:attrName>
                                            </p:attrNameLst>
                                          </p:cBhvr>
                                          <p:to>
                                            <p:strVal val="visible"/>
                                          </p:to>
                                        </p:set>
                                        <p:animEffect transition="in" filter="fade">
                                          <p:cBhvr>
                                            <p:cTn id="46" dur="1000"/>
                                            <p:tgtEl>
                                              <p:spTgt spid="117"/>
                                            </p:tgtEl>
                                          </p:cBhvr>
                                        </p:animEffect>
                                        <p:anim calcmode="lin" valueType="num">
                                          <p:cBhvr>
                                            <p:cTn id="47" dur="1000" fill="hold"/>
                                            <p:tgtEl>
                                              <p:spTgt spid="117"/>
                                            </p:tgtEl>
                                            <p:attrNameLst>
                                              <p:attrName>ppt_x</p:attrName>
                                            </p:attrNameLst>
                                          </p:cBhvr>
                                          <p:tavLst>
                                            <p:tav tm="0">
                                              <p:val>
                                                <p:strVal val="#ppt_x"/>
                                              </p:val>
                                            </p:tav>
                                            <p:tav tm="100000">
                                              <p:val>
                                                <p:strVal val="#ppt_x"/>
                                              </p:val>
                                            </p:tav>
                                          </p:tavLst>
                                        </p:anim>
                                        <p:anim calcmode="lin" valueType="num">
                                          <p:cBhvr>
                                            <p:cTn id="48" dur="1000" fill="hold"/>
                                            <p:tgtEl>
                                              <p:spTgt spid="117"/>
                                            </p:tgtEl>
                                            <p:attrNameLst>
                                              <p:attrName>ppt_y</p:attrName>
                                            </p:attrNameLst>
                                          </p:cBhvr>
                                          <p:tavLst>
                                            <p:tav tm="0">
                                              <p:val>
                                                <p:strVal val="#ppt_y+.1"/>
                                              </p:val>
                                            </p:tav>
                                            <p:tav tm="100000">
                                              <p:val>
                                                <p:strVal val="#ppt_y"/>
                                              </p:val>
                                            </p:tav>
                                          </p:tavLst>
                                        </p:anim>
                                      </p:childTnLst>
                                    </p:cTn>
                                  </p:par>
                                  <p:par>
                                    <p:cTn id="49" presetID="47" presetClass="entr" presetSubtype="0" fill="hold" nodeType="withEffect">
                                      <p:stCondLst>
                                        <p:cond delay="2000"/>
                                      </p:stCondLst>
                                      <p:childTnLst>
                                        <p:set>
                                          <p:cBhvr>
                                            <p:cTn id="50" dur="1" fill="hold">
                                              <p:stCondLst>
                                                <p:cond delay="0"/>
                                              </p:stCondLst>
                                            </p:cTn>
                                            <p:tgtEl>
                                              <p:spTgt spid="120"/>
                                            </p:tgtEl>
                                            <p:attrNameLst>
                                              <p:attrName>style.visibility</p:attrName>
                                            </p:attrNameLst>
                                          </p:cBhvr>
                                          <p:to>
                                            <p:strVal val="visible"/>
                                          </p:to>
                                        </p:set>
                                        <p:animEffect transition="in" filter="fade">
                                          <p:cBhvr>
                                            <p:cTn id="51" dur="1000"/>
                                            <p:tgtEl>
                                              <p:spTgt spid="120"/>
                                            </p:tgtEl>
                                          </p:cBhvr>
                                        </p:animEffect>
                                        <p:anim calcmode="lin" valueType="num">
                                          <p:cBhvr>
                                            <p:cTn id="52" dur="1000" fill="hold"/>
                                            <p:tgtEl>
                                              <p:spTgt spid="120"/>
                                            </p:tgtEl>
                                            <p:attrNameLst>
                                              <p:attrName>ppt_x</p:attrName>
                                            </p:attrNameLst>
                                          </p:cBhvr>
                                          <p:tavLst>
                                            <p:tav tm="0">
                                              <p:val>
                                                <p:strVal val="#ppt_x"/>
                                              </p:val>
                                            </p:tav>
                                            <p:tav tm="100000">
                                              <p:val>
                                                <p:strVal val="#ppt_x"/>
                                              </p:val>
                                            </p:tav>
                                          </p:tavLst>
                                        </p:anim>
                                        <p:anim calcmode="lin" valueType="num">
                                          <p:cBhvr>
                                            <p:cTn id="53" dur="1000" fill="hold"/>
                                            <p:tgtEl>
                                              <p:spTgt spid="1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animBg="1"/>
          <p:bldP spid="156" grpId="0"/>
          <p:bldP spid="1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55"/>
                                            </p:tgtEl>
                                            <p:attrNameLst>
                                              <p:attrName>style.visibility</p:attrName>
                                            </p:attrNameLst>
                                          </p:cBhvr>
                                          <p:to>
                                            <p:strVal val="visible"/>
                                          </p:to>
                                        </p:set>
                                        <p:anim calcmode="lin" valueType="num">
                                          <p:cBhvr additive="base">
                                            <p:cTn id="7" dur="500" fill="hold"/>
                                            <p:tgtEl>
                                              <p:spTgt spid="155"/>
                                            </p:tgtEl>
                                            <p:attrNameLst>
                                              <p:attrName>ppt_x</p:attrName>
                                            </p:attrNameLst>
                                          </p:cBhvr>
                                          <p:tavLst>
                                            <p:tav tm="0">
                                              <p:val>
                                                <p:strVal val="#ppt_x"/>
                                              </p:val>
                                            </p:tav>
                                            <p:tav tm="100000">
                                              <p:val>
                                                <p:strVal val="#ppt_x"/>
                                              </p:val>
                                            </p:tav>
                                          </p:tavLst>
                                        </p:anim>
                                        <p:anim calcmode="lin" valueType="num">
                                          <p:cBhvr additive="base">
                                            <p:cTn id="8" dur="500" fill="hold"/>
                                            <p:tgtEl>
                                              <p:spTgt spid="155"/>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6"/>
                                            </p:tgtEl>
                                            <p:attrNameLst>
                                              <p:attrName>style.visibility</p:attrName>
                                            </p:attrNameLst>
                                          </p:cBhvr>
                                          <p:to>
                                            <p:strVal val="visible"/>
                                          </p:to>
                                        </p:set>
                                        <p:anim calcmode="lin" valueType="num">
                                          <p:cBhvr additive="base">
                                            <p:cTn id="11" dur="500" fill="hold"/>
                                            <p:tgtEl>
                                              <p:spTgt spid="156"/>
                                            </p:tgtEl>
                                            <p:attrNameLst>
                                              <p:attrName>ppt_x</p:attrName>
                                            </p:attrNameLst>
                                          </p:cBhvr>
                                          <p:tavLst>
                                            <p:tav tm="0">
                                              <p:val>
                                                <p:strVal val="0-#ppt_w/2"/>
                                              </p:val>
                                            </p:tav>
                                            <p:tav tm="100000">
                                              <p:val>
                                                <p:strVal val="#ppt_x"/>
                                              </p:val>
                                            </p:tav>
                                          </p:tavLst>
                                        </p:anim>
                                        <p:anim calcmode="lin" valueType="num">
                                          <p:cBhvr additive="base">
                                            <p:cTn id="12" dur="500" fill="hold"/>
                                            <p:tgtEl>
                                              <p:spTgt spid="15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57"/>
                                            </p:tgtEl>
                                            <p:attrNameLst>
                                              <p:attrName>style.visibility</p:attrName>
                                            </p:attrNameLst>
                                          </p:cBhvr>
                                          <p:to>
                                            <p:strVal val="visible"/>
                                          </p:to>
                                        </p:set>
                                        <p:anim calcmode="lin" valueType="num">
                                          <p:cBhvr additive="base">
                                            <p:cTn id="15" dur="500" fill="hold"/>
                                            <p:tgtEl>
                                              <p:spTgt spid="157"/>
                                            </p:tgtEl>
                                            <p:attrNameLst>
                                              <p:attrName>ppt_x</p:attrName>
                                            </p:attrNameLst>
                                          </p:cBhvr>
                                          <p:tavLst>
                                            <p:tav tm="0">
                                              <p:val>
                                                <p:strVal val="0-#ppt_w/2"/>
                                              </p:val>
                                            </p:tav>
                                            <p:tav tm="100000">
                                              <p:val>
                                                <p:strVal val="#ppt_x"/>
                                              </p:val>
                                            </p:tav>
                                          </p:tavLst>
                                        </p:anim>
                                        <p:anim calcmode="lin" valueType="num">
                                          <p:cBhvr additive="base">
                                            <p:cTn id="16" dur="500" fill="hold"/>
                                            <p:tgtEl>
                                              <p:spTgt spid="157"/>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 presetClass="entr" presetSubtype="3" accel="52000" fill="hold" nodeType="afterEffect">
                                      <p:stCondLst>
                                        <p:cond delay="0"/>
                                      </p:stCondLst>
                                      <p:childTnLst>
                                        <p:set>
                                          <p:cBhvr>
                                            <p:cTn id="19" dur="1" fill="hold">
                                              <p:stCondLst>
                                                <p:cond delay="0"/>
                                              </p:stCondLst>
                                            </p:cTn>
                                            <p:tgtEl>
                                              <p:spTgt spid="91"/>
                                            </p:tgtEl>
                                            <p:attrNameLst>
                                              <p:attrName>style.visibility</p:attrName>
                                            </p:attrNameLst>
                                          </p:cBhvr>
                                          <p:to>
                                            <p:strVal val="visible"/>
                                          </p:to>
                                        </p:set>
                                        <p:anim calcmode="lin" valueType="num">
                                          <p:cBhvr additive="base">
                                            <p:cTn id="20" dur="2000" fill="hold"/>
                                            <p:tgtEl>
                                              <p:spTgt spid="91"/>
                                            </p:tgtEl>
                                            <p:attrNameLst>
                                              <p:attrName>ppt_x</p:attrName>
                                            </p:attrNameLst>
                                          </p:cBhvr>
                                          <p:tavLst>
                                            <p:tav tm="0">
                                              <p:val>
                                                <p:strVal val="1+#ppt_w/2"/>
                                              </p:val>
                                            </p:tav>
                                            <p:tav tm="100000">
                                              <p:val>
                                                <p:strVal val="#ppt_x"/>
                                              </p:val>
                                            </p:tav>
                                          </p:tavLst>
                                        </p:anim>
                                        <p:anim calcmode="lin" valueType="num">
                                          <p:cBhvr additive="base">
                                            <p:cTn id="21" dur="2000" fill="hold"/>
                                            <p:tgtEl>
                                              <p:spTgt spid="91"/>
                                            </p:tgtEl>
                                            <p:attrNameLst>
                                              <p:attrName>ppt_y</p:attrName>
                                            </p:attrNameLst>
                                          </p:cBhvr>
                                          <p:tavLst>
                                            <p:tav tm="0">
                                              <p:val>
                                                <p:strVal val="0-#ppt_h/2"/>
                                              </p:val>
                                            </p:tav>
                                            <p:tav tm="100000">
                                              <p:val>
                                                <p:strVal val="#ppt_y"/>
                                              </p:val>
                                            </p:tav>
                                          </p:tavLst>
                                        </p:anim>
                                      </p:childTnLst>
                                    </p:cTn>
                                  </p:par>
                                  <p:par>
                                    <p:cTn id="22" presetID="2" presetClass="entr" presetSubtype="12" accel="52000" fill="hold" nodeType="withEffect">
                                      <p:stCondLst>
                                        <p:cond delay="0"/>
                                      </p:stCondLst>
                                      <p:childTnLst>
                                        <p:set>
                                          <p:cBhvr>
                                            <p:cTn id="23" dur="1" fill="hold">
                                              <p:stCondLst>
                                                <p:cond delay="0"/>
                                              </p:stCondLst>
                                            </p:cTn>
                                            <p:tgtEl>
                                              <p:spTgt spid="97"/>
                                            </p:tgtEl>
                                            <p:attrNameLst>
                                              <p:attrName>style.visibility</p:attrName>
                                            </p:attrNameLst>
                                          </p:cBhvr>
                                          <p:to>
                                            <p:strVal val="visible"/>
                                          </p:to>
                                        </p:set>
                                        <p:anim calcmode="lin" valueType="num">
                                          <p:cBhvr additive="base">
                                            <p:cTn id="24" dur="2000" fill="hold"/>
                                            <p:tgtEl>
                                              <p:spTgt spid="97"/>
                                            </p:tgtEl>
                                            <p:attrNameLst>
                                              <p:attrName>ppt_x</p:attrName>
                                            </p:attrNameLst>
                                          </p:cBhvr>
                                          <p:tavLst>
                                            <p:tav tm="0">
                                              <p:val>
                                                <p:strVal val="0-#ppt_w/2"/>
                                              </p:val>
                                            </p:tav>
                                            <p:tav tm="100000">
                                              <p:val>
                                                <p:strVal val="#ppt_x"/>
                                              </p:val>
                                            </p:tav>
                                          </p:tavLst>
                                        </p:anim>
                                        <p:anim calcmode="lin" valueType="num">
                                          <p:cBhvr additive="base">
                                            <p:cTn id="25" dur="2000" fill="hold"/>
                                            <p:tgtEl>
                                              <p:spTgt spid="97"/>
                                            </p:tgtEl>
                                            <p:attrNameLst>
                                              <p:attrName>ppt_y</p:attrName>
                                            </p:attrNameLst>
                                          </p:cBhvr>
                                          <p:tavLst>
                                            <p:tav tm="0">
                                              <p:val>
                                                <p:strVal val="1+#ppt_h/2"/>
                                              </p:val>
                                            </p:tav>
                                            <p:tav tm="100000">
                                              <p:val>
                                                <p:strVal val="#ppt_y"/>
                                              </p:val>
                                            </p:tav>
                                          </p:tavLst>
                                        </p:anim>
                                      </p:childTnLst>
                                    </p:cTn>
                                  </p:par>
                                  <p:par>
                                    <p:cTn id="26" presetID="2" presetClass="entr" presetSubtype="3" accel="52000" fill="hold" nodeType="withEffect">
                                      <p:stCondLst>
                                        <p:cond delay="0"/>
                                      </p:stCondLst>
                                      <p:childTnLst>
                                        <p:set>
                                          <p:cBhvr>
                                            <p:cTn id="27" dur="1" fill="hold">
                                              <p:stCondLst>
                                                <p:cond delay="0"/>
                                              </p:stCondLst>
                                            </p:cTn>
                                            <p:tgtEl>
                                              <p:spTgt spid="84"/>
                                            </p:tgtEl>
                                            <p:attrNameLst>
                                              <p:attrName>style.visibility</p:attrName>
                                            </p:attrNameLst>
                                          </p:cBhvr>
                                          <p:to>
                                            <p:strVal val="visible"/>
                                          </p:to>
                                        </p:set>
                                        <p:anim calcmode="lin" valueType="num">
                                          <p:cBhvr additive="base">
                                            <p:cTn id="28" dur="2000" fill="hold"/>
                                            <p:tgtEl>
                                              <p:spTgt spid="84"/>
                                            </p:tgtEl>
                                            <p:attrNameLst>
                                              <p:attrName>ppt_x</p:attrName>
                                            </p:attrNameLst>
                                          </p:cBhvr>
                                          <p:tavLst>
                                            <p:tav tm="0">
                                              <p:val>
                                                <p:strVal val="1+#ppt_w/2"/>
                                              </p:val>
                                            </p:tav>
                                            <p:tav tm="100000">
                                              <p:val>
                                                <p:strVal val="#ppt_x"/>
                                              </p:val>
                                            </p:tav>
                                          </p:tavLst>
                                        </p:anim>
                                        <p:anim calcmode="lin" valueType="num">
                                          <p:cBhvr additive="base">
                                            <p:cTn id="29" dur="2000" fill="hold"/>
                                            <p:tgtEl>
                                              <p:spTgt spid="84"/>
                                            </p:tgtEl>
                                            <p:attrNameLst>
                                              <p:attrName>ppt_y</p:attrName>
                                            </p:attrNameLst>
                                          </p:cBhvr>
                                          <p:tavLst>
                                            <p:tav tm="0">
                                              <p:val>
                                                <p:strVal val="0-#ppt_h/2"/>
                                              </p:val>
                                            </p:tav>
                                            <p:tav tm="100000">
                                              <p:val>
                                                <p:strVal val="#ppt_y"/>
                                              </p:val>
                                            </p:tav>
                                          </p:tavLst>
                                        </p:anim>
                                      </p:childTnLst>
                                    </p:cTn>
                                  </p:par>
                                  <p:par>
                                    <p:cTn id="30" presetID="2" presetClass="entr" presetSubtype="12" accel="52000" fill="hold" nodeType="withEffect">
                                      <p:stCondLst>
                                        <p:cond delay="0"/>
                                      </p:stCondLst>
                                      <p:childTnLst>
                                        <p:set>
                                          <p:cBhvr>
                                            <p:cTn id="31" dur="1" fill="hold">
                                              <p:stCondLst>
                                                <p:cond delay="0"/>
                                              </p:stCondLst>
                                            </p:cTn>
                                            <p:tgtEl>
                                              <p:spTgt spid="104"/>
                                            </p:tgtEl>
                                            <p:attrNameLst>
                                              <p:attrName>style.visibility</p:attrName>
                                            </p:attrNameLst>
                                          </p:cBhvr>
                                          <p:to>
                                            <p:strVal val="visible"/>
                                          </p:to>
                                        </p:set>
                                        <p:anim calcmode="lin" valueType="num">
                                          <p:cBhvr additive="base">
                                            <p:cTn id="32" dur="2000" fill="hold"/>
                                            <p:tgtEl>
                                              <p:spTgt spid="104"/>
                                            </p:tgtEl>
                                            <p:attrNameLst>
                                              <p:attrName>ppt_x</p:attrName>
                                            </p:attrNameLst>
                                          </p:cBhvr>
                                          <p:tavLst>
                                            <p:tav tm="0">
                                              <p:val>
                                                <p:strVal val="0-#ppt_w/2"/>
                                              </p:val>
                                            </p:tav>
                                            <p:tav tm="100000">
                                              <p:val>
                                                <p:strVal val="#ppt_x"/>
                                              </p:val>
                                            </p:tav>
                                          </p:tavLst>
                                        </p:anim>
                                        <p:anim calcmode="lin" valueType="num">
                                          <p:cBhvr additive="base">
                                            <p:cTn id="33" dur="2000" fill="hold"/>
                                            <p:tgtEl>
                                              <p:spTgt spid="104"/>
                                            </p:tgtEl>
                                            <p:attrNameLst>
                                              <p:attrName>ppt_y</p:attrName>
                                            </p:attrNameLst>
                                          </p:cBhvr>
                                          <p:tavLst>
                                            <p:tav tm="0">
                                              <p:val>
                                                <p:strVal val="1+#ppt_h/2"/>
                                              </p:val>
                                            </p:tav>
                                            <p:tav tm="100000">
                                              <p:val>
                                                <p:strVal val="#ppt_y"/>
                                              </p:val>
                                            </p:tav>
                                          </p:tavLst>
                                        </p:anim>
                                      </p:childTnLst>
                                    </p:cTn>
                                  </p:par>
                                  <p:par>
                                    <p:cTn id="34" presetID="42" presetClass="entr" presetSubtype="0" fill="hold" nodeType="withEffect">
                                      <p:stCondLst>
                                        <p:cond delay="1400"/>
                                      </p:stCondLst>
                                      <p:childTnLst>
                                        <p:set>
                                          <p:cBhvr>
                                            <p:cTn id="35" dur="1" fill="hold">
                                              <p:stCondLst>
                                                <p:cond delay="0"/>
                                              </p:stCondLst>
                                            </p:cTn>
                                            <p:tgtEl>
                                              <p:spTgt spid="111"/>
                                            </p:tgtEl>
                                            <p:attrNameLst>
                                              <p:attrName>style.visibility</p:attrName>
                                            </p:attrNameLst>
                                          </p:cBhvr>
                                          <p:to>
                                            <p:strVal val="visible"/>
                                          </p:to>
                                        </p:set>
                                        <p:animEffect transition="in" filter="fade">
                                          <p:cBhvr>
                                            <p:cTn id="36" dur="1000"/>
                                            <p:tgtEl>
                                              <p:spTgt spid="111"/>
                                            </p:tgtEl>
                                          </p:cBhvr>
                                        </p:animEffect>
                                        <p:anim calcmode="lin" valueType="num">
                                          <p:cBhvr>
                                            <p:cTn id="37" dur="1000" fill="hold"/>
                                            <p:tgtEl>
                                              <p:spTgt spid="111"/>
                                            </p:tgtEl>
                                            <p:attrNameLst>
                                              <p:attrName>ppt_x</p:attrName>
                                            </p:attrNameLst>
                                          </p:cBhvr>
                                          <p:tavLst>
                                            <p:tav tm="0">
                                              <p:val>
                                                <p:strVal val="#ppt_x"/>
                                              </p:val>
                                            </p:tav>
                                            <p:tav tm="100000">
                                              <p:val>
                                                <p:strVal val="#ppt_x"/>
                                              </p:val>
                                            </p:tav>
                                          </p:tavLst>
                                        </p:anim>
                                        <p:anim calcmode="lin" valueType="num">
                                          <p:cBhvr>
                                            <p:cTn id="38" dur="1000" fill="hold"/>
                                            <p:tgtEl>
                                              <p:spTgt spid="111"/>
                                            </p:tgtEl>
                                            <p:attrNameLst>
                                              <p:attrName>ppt_y</p:attrName>
                                            </p:attrNameLst>
                                          </p:cBhvr>
                                          <p:tavLst>
                                            <p:tav tm="0">
                                              <p:val>
                                                <p:strVal val="#ppt_y+.1"/>
                                              </p:val>
                                            </p:tav>
                                            <p:tav tm="100000">
                                              <p:val>
                                                <p:strVal val="#ppt_y"/>
                                              </p:val>
                                            </p:tav>
                                          </p:tavLst>
                                        </p:anim>
                                      </p:childTnLst>
                                    </p:cTn>
                                  </p:par>
                                  <p:par>
                                    <p:cTn id="39" presetID="47" presetClass="entr" presetSubtype="0" fill="hold" nodeType="withEffect">
                                      <p:stCondLst>
                                        <p:cond delay="1600"/>
                                      </p:stCondLst>
                                      <p:childTnLst>
                                        <p:set>
                                          <p:cBhvr>
                                            <p:cTn id="40" dur="1" fill="hold">
                                              <p:stCondLst>
                                                <p:cond delay="0"/>
                                              </p:stCondLst>
                                            </p:cTn>
                                            <p:tgtEl>
                                              <p:spTgt spid="114"/>
                                            </p:tgtEl>
                                            <p:attrNameLst>
                                              <p:attrName>style.visibility</p:attrName>
                                            </p:attrNameLst>
                                          </p:cBhvr>
                                          <p:to>
                                            <p:strVal val="visible"/>
                                          </p:to>
                                        </p:set>
                                        <p:animEffect transition="in" filter="fade">
                                          <p:cBhvr>
                                            <p:cTn id="41" dur="1000"/>
                                            <p:tgtEl>
                                              <p:spTgt spid="114"/>
                                            </p:tgtEl>
                                          </p:cBhvr>
                                        </p:animEffect>
                                        <p:anim calcmode="lin" valueType="num">
                                          <p:cBhvr>
                                            <p:cTn id="42" dur="1000" fill="hold"/>
                                            <p:tgtEl>
                                              <p:spTgt spid="114"/>
                                            </p:tgtEl>
                                            <p:attrNameLst>
                                              <p:attrName>ppt_x</p:attrName>
                                            </p:attrNameLst>
                                          </p:cBhvr>
                                          <p:tavLst>
                                            <p:tav tm="0">
                                              <p:val>
                                                <p:strVal val="#ppt_x"/>
                                              </p:val>
                                            </p:tav>
                                            <p:tav tm="100000">
                                              <p:val>
                                                <p:strVal val="#ppt_x"/>
                                              </p:val>
                                            </p:tav>
                                          </p:tavLst>
                                        </p:anim>
                                        <p:anim calcmode="lin" valueType="num">
                                          <p:cBhvr>
                                            <p:cTn id="43" dur="1000" fill="hold"/>
                                            <p:tgtEl>
                                              <p:spTgt spid="114"/>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800"/>
                                      </p:stCondLst>
                                      <p:childTnLst>
                                        <p:set>
                                          <p:cBhvr>
                                            <p:cTn id="45" dur="1" fill="hold">
                                              <p:stCondLst>
                                                <p:cond delay="0"/>
                                              </p:stCondLst>
                                            </p:cTn>
                                            <p:tgtEl>
                                              <p:spTgt spid="117"/>
                                            </p:tgtEl>
                                            <p:attrNameLst>
                                              <p:attrName>style.visibility</p:attrName>
                                            </p:attrNameLst>
                                          </p:cBhvr>
                                          <p:to>
                                            <p:strVal val="visible"/>
                                          </p:to>
                                        </p:set>
                                        <p:animEffect transition="in" filter="fade">
                                          <p:cBhvr>
                                            <p:cTn id="46" dur="1000"/>
                                            <p:tgtEl>
                                              <p:spTgt spid="117"/>
                                            </p:tgtEl>
                                          </p:cBhvr>
                                        </p:animEffect>
                                        <p:anim calcmode="lin" valueType="num">
                                          <p:cBhvr>
                                            <p:cTn id="47" dur="1000" fill="hold"/>
                                            <p:tgtEl>
                                              <p:spTgt spid="117"/>
                                            </p:tgtEl>
                                            <p:attrNameLst>
                                              <p:attrName>ppt_x</p:attrName>
                                            </p:attrNameLst>
                                          </p:cBhvr>
                                          <p:tavLst>
                                            <p:tav tm="0">
                                              <p:val>
                                                <p:strVal val="#ppt_x"/>
                                              </p:val>
                                            </p:tav>
                                            <p:tav tm="100000">
                                              <p:val>
                                                <p:strVal val="#ppt_x"/>
                                              </p:val>
                                            </p:tav>
                                          </p:tavLst>
                                        </p:anim>
                                        <p:anim calcmode="lin" valueType="num">
                                          <p:cBhvr>
                                            <p:cTn id="48" dur="1000" fill="hold"/>
                                            <p:tgtEl>
                                              <p:spTgt spid="117"/>
                                            </p:tgtEl>
                                            <p:attrNameLst>
                                              <p:attrName>ppt_y</p:attrName>
                                            </p:attrNameLst>
                                          </p:cBhvr>
                                          <p:tavLst>
                                            <p:tav tm="0">
                                              <p:val>
                                                <p:strVal val="#ppt_y+.1"/>
                                              </p:val>
                                            </p:tav>
                                            <p:tav tm="100000">
                                              <p:val>
                                                <p:strVal val="#ppt_y"/>
                                              </p:val>
                                            </p:tav>
                                          </p:tavLst>
                                        </p:anim>
                                      </p:childTnLst>
                                    </p:cTn>
                                  </p:par>
                                  <p:par>
                                    <p:cTn id="49" presetID="47" presetClass="entr" presetSubtype="0" fill="hold" nodeType="withEffect">
                                      <p:stCondLst>
                                        <p:cond delay="2000"/>
                                      </p:stCondLst>
                                      <p:childTnLst>
                                        <p:set>
                                          <p:cBhvr>
                                            <p:cTn id="50" dur="1" fill="hold">
                                              <p:stCondLst>
                                                <p:cond delay="0"/>
                                              </p:stCondLst>
                                            </p:cTn>
                                            <p:tgtEl>
                                              <p:spTgt spid="120"/>
                                            </p:tgtEl>
                                            <p:attrNameLst>
                                              <p:attrName>style.visibility</p:attrName>
                                            </p:attrNameLst>
                                          </p:cBhvr>
                                          <p:to>
                                            <p:strVal val="visible"/>
                                          </p:to>
                                        </p:set>
                                        <p:animEffect transition="in" filter="fade">
                                          <p:cBhvr>
                                            <p:cTn id="51" dur="1000"/>
                                            <p:tgtEl>
                                              <p:spTgt spid="120"/>
                                            </p:tgtEl>
                                          </p:cBhvr>
                                        </p:animEffect>
                                        <p:anim calcmode="lin" valueType="num">
                                          <p:cBhvr>
                                            <p:cTn id="52" dur="1000" fill="hold"/>
                                            <p:tgtEl>
                                              <p:spTgt spid="120"/>
                                            </p:tgtEl>
                                            <p:attrNameLst>
                                              <p:attrName>ppt_x</p:attrName>
                                            </p:attrNameLst>
                                          </p:cBhvr>
                                          <p:tavLst>
                                            <p:tav tm="0">
                                              <p:val>
                                                <p:strVal val="#ppt_x"/>
                                              </p:val>
                                            </p:tav>
                                            <p:tav tm="100000">
                                              <p:val>
                                                <p:strVal val="#ppt_x"/>
                                              </p:val>
                                            </p:tav>
                                          </p:tavLst>
                                        </p:anim>
                                        <p:anim calcmode="lin" valueType="num">
                                          <p:cBhvr>
                                            <p:cTn id="53" dur="1000" fill="hold"/>
                                            <p:tgtEl>
                                              <p:spTgt spid="1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animBg="1"/>
          <p:bldP spid="156" grpId="0"/>
          <p:bldP spid="157"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4" name="矩形 23"/>
          <p:cNvSpPr/>
          <p:nvPr/>
        </p:nvSpPr>
        <p:spPr>
          <a:xfrm>
            <a:off x="-73447" y="1796819"/>
            <a:ext cx="12338893" cy="345638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11"/>
          <p:cNvSpPr txBox="1"/>
          <p:nvPr/>
        </p:nvSpPr>
        <p:spPr>
          <a:xfrm>
            <a:off x="5592757" y="2727519"/>
            <a:ext cx="4801314" cy="1200329"/>
          </a:xfrm>
          <a:prstGeom prst="rect">
            <a:avLst/>
          </a:prstGeom>
          <a:noFill/>
        </p:spPr>
        <p:txBody>
          <a:bodyPr wrap="none" rtlCol="0">
            <a:spAutoFit/>
          </a:bodyPr>
          <a:lstStyle/>
          <a:p>
            <a:pPr algn="dist"/>
            <a:r>
              <a:rPr lang="zh-CN" altLang="en-US" sz="7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7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13" name="直接连接符 12"/>
          <p:cNvCxnSpPr/>
          <p:nvPr/>
        </p:nvCxnSpPr>
        <p:spPr>
          <a:xfrm flipV="1">
            <a:off x="4847861" y="2180861"/>
            <a:ext cx="0" cy="2565899"/>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90528" y="4306307"/>
            <a:ext cx="1203795" cy="328231"/>
          </a:xfrm>
          <a:prstGeom prst="rect">
            <a:avLst/>
          </a:prstGeom>
          <a:noFill/>
        </p:spPr>
        <p:txBody>
          <a:bodyPr wrap="square" lIns="0" tIns="0" rIns="0" bIns="0" rtlCol="0">
            <a:spAutoFit/>
          </a:bodyPr>
          <a:lstStyle/>
          <a:p>
            <a:r>
              <a:rPr lang="en-US" altLang="zh-CN" sz="2133" dirty="0">
                <a:solidFill>
                  <a:schemeClr val="bg1"/>
                </a:solidFill>
                <a:latin typeface="微软雅黑" pitchFamily="34" charset="-122"/>
                <a:ea typeface="微软雅黑" pitchFamily="34" charset="-122"/>
              </a:rPr>
              <a:t>PART 04</a:t>
            </a:r>
            <a:endParaRPr lang="zh-CN" altLang="en-US" sz="2133" dirty="0">
              <a:solidFill>
                <a:schemeClr val="bg1"/>
              </a:solidFill>
              <a:latin typeface="微软雅黑" pitchFamily="34" charset="-122"/>
              <a:ea typeface="微软雅黑" pitchFamily="34" charset="-122"/>
            </a:endParaRPr>
          </a:p>
        </p:txBody>
      </p:sp>
      <p:grpSp>
        <p:nvGrpSpPr>
          <p:cNvPr id="15" name="组合 14"/>
          <p:cNvGrpSpPr/>
          <p:nvPr/>
        </p:nvGrpSpPr>
        <p:grpSpPr>
          <a:xfrm>
            <a:off x="2831638" y="2276876"/>
            <a:ext cx="1596233" cy="1596233"/>
            <a:chOff x="1068965" y="491752"/>
            <a:chExt cx="1197175" cy="1197175"/>
          </a:xfrm>
        </p:grpSpPr>
        <p:grpSp>
          <p:nvGrpSpPr>
            <p:cNvPr id="16" name="组合 15"/>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7" name="KSO_Shape"/>
            <p:cNvSpPr>
              <a:spLocks/>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5">
                <a:lumMod val="75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Tree>
    <p:extLst>
      <p:ext uri="{BB962C8B-B14F-4D97-AF65-F5344CB8AC3E}">
        <p14:creationId xmlns:p14="http://schemas.microsoft.com/office/powerpoint/2010/main" val="60015734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14:presetBounceEnd="55000">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14:bounceEnd="55000">
                                          <p:cBhvr additive="base">
                                            <p:cTn id="10" dur="1500" fill="hold"/>
                                            <p:tgtEl>
                                              <p:spTgt spid="15"/>
                                            </p:tgtEl>
                                            <p:attrNameLst>
                                              <p:attrName>ppt_x</p:attrName>
                                            </p:attrNameLst>
                                          </p:cBhvr>
                                          <p:tavLst>
                                            <p:tav tm="0">
                                              <p:val>
                                                <p:strVal val="0-#ppt_w/2"/>
                                              </p:val>
                                            </p:tav>
                                            <p:tav tm="100000">
                                              <p:val>
                                                <p:strVal val="#ppt_x"/>
                                              </p:val>
                                            </p:tav>
                                          </p:tavLst>
                                        </p:anim>
                                        <p:anim calcmode="lin" valueType="num" p14:bounceEnd="55000">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500" fill="hold"/>
                                            <p:tgtEl>
                                              <p:spTgt spid="15"/>
                                            </p:tgtEl>
                                            <p:attrNameLst>
                                              <p:attrName>ppt_x</p:attrName>
                                            </p:attrNameLst>
                                          </p:cBhvr>
                                          <p:tavLst>
                                            <p:tav tm="0">
                                              <p:val>
                                                <p:strVal val="0-#ppt_w/2"/>
                                              </p:val>
                                            </p:tav>
                                            <p:tav tm="100000">
                                              <p:val>
                                                <p:strVal val="#ppt_x"/>
                                              </p:val>
                                            </p:tav>
                                          </p:tavLst>
                                        </p:anim>
                                        <p:anim calcmode="lin" valueType="num">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4"/>
          <p:cNvSpPr>
            <a:spLocks/>
          </p:cNvSpPr>
          <p:nvPr/>
        </p:nvSpPr>
        <p:spPr bwMode="auto">
          <a:xfrm>
            <a:off x="6292732" y="2306353"/>
            <a:ext cx="2041398" cy="3586047"/>
          </a:xfrm>
          <a:custGeom>
            <a:avLst/>
            <a:gdLst>
              <a:gd name="T0" fmla="*/ 863 w 863"/>
              <a:gd name="T1" fmla="*/ 0 h 1516"/>
              <a:gd name="T2" fmla="*/ 0 w 863"/>
              <a:gd name="T3" fmla="*/ 0 h 1516"/>
              <a:gd name="T4" fmla="*/ 0 w 863"/>
              <a:gd name="T5" fmla="*/ 1516 h 1516"/>
            </a:gdLst>
            <a:ahLst/>
            <a:cxnLst>
              <a:cxn ang="0">
                <a:pos x="T0" y="T1"/>
              </a:cxn>
              <a:cxn ang="0">
                <a:pos x="T2" y="T3"/>
              </a:cxn>
              <a:cxn ang="0">
                <a:pos x="T4" y="T5"/>
              </a:cxn>
            </a:cxnLst>
            <a:rect l="0" t="0" r="r" b="b"/>
            <a:pathLst>
              <a:path w="863" h="1516">
                <a:moveTo>
                  <a:pt x="863" y="0"/>
                </a:moveTo>
                <a:lnTo>
                  <a:pt x="0" y="0"/>
                </a:lnTo>
                <a:lnTo>
                  <a:pt x="0" y="1516"/>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6" name="Freeform 25"/>
          <p:cNvSpPr>
            <a:spLocks/>
          </p:cNvSpPr>
          <p:nvPr/>
        </p:nvSpPr>
        <p:spPr bwMode="auto">
          <a:xfrm>
            <a:off x="6794211" y="3531665"/>
            <a:ext cx="1539919" cy="2360735"/>
          </a:xfrm>
          <a:custGeom>
            <a:avLst/>
            <a:gdLst>
              <a:gd name="T0" fmla="*/ 651 w 651"/>
              <a:gd name="T1" fmla="*/ 0 h 998"/>
              <a:gd name="T2" fmla="*/ 0 w 651"/>
              <a:gd name="T3" fmla="*/ 0 h 998"/>
              <a:gd name="T4" fmla="*/ 0 w 651"/>
              <a:gd name="T5" fmla="*/ 998 h 998"/>
            </a:gdLst>
            <a:ahLst/>
            <a:cxnLst>
              <a:cxn ang="0">
                <a:pos x="T0" y="T1"/>
              </a:cxn>
              <a:cxn ang="0">
                <a:pos x="T2" y="T3"/>
              </a:cxn>
              <a:cxn ang="0">
                <a:pos x="T4" y="T5"/>
              </a:cxn>
            </a:cxnLst>
            <a:rect l="0" t="0" r="r" b="b"/>
            <a:pathLst>
              <a:path w="651" h="998">
                <a:moveTo>
                  <a:pt x="651" y="0"/>
                </a:moveTo>
                <a:lnTo>
                  <a:pt x="0" y="0"/>
                </a:lnTo>
                <a:lnTo>
                  <a:pt x="0" y="998"/>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7" name="Freeform 26"/>
          <p:cNvSpPr>
            <a:spLocks/>
          </p:cNvSpPr>
          <p:nvPr/>
        </p:nvSpPr>
        <p:spPr bwMode="auto">
          <a:xfrm>
            <a:off x="7314613" y="4756976"/>
            <a:ext cx="1019516" cy="1135424"/>
          </a:xfrm>
          <a:custGeom>
            <a:avLst/>
            <a:gdLst>
              <a:gd name="T0" fmla="*/ 431 w 431"/>
              <a:gd name="T1" fmla="*/ 0 h 480"/>
              <a:gd name="T2" fmla="*/ 0 w 431"/>
              <a:gd name="T3" fmla="*/ 0 h 480"/>
              <a:gd name="T4" fmla="*/ 0 w 431"/>
              <a:gd name="T5" fmla="*/ 480 h 480"/>
            </a:gdLst>
            <a:ahLst/>
            <a:cxnLst>
              <a:cxn ang="0">
                <a:pos x="T0" y="T1"/>
              </a:cxn>
              <a:cxn ang="0">
                <a:pos x="T2" y="T3"/>
              </a:cxn>
              <a:cxn ang="0">
                <a:pos x="T4" y="T5"/>
              </a:cxn>
            </a:cxnLst>
            <a:rect l="0" t="0" r="r" b="b"/>
            <a:pathLst>
              <a:path w="431" h="480">
                <a:moveTo>
                  <a:pt x="431" y="0"/>
                </a:moveTo>
                <a:lnTo>
                  <a:pt x="0" y="0"/>
                </a:lnTo>
                <a:lnTo>
                  <a:pt x="0" y="480"/>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8" name="Freeform 30"/>
          <p:cNvSpPr>
            <a:spLocks/>
          </p:cNvSpPr>
          <p:nvPr/>
        </p:nvSpPr>
        <p:spPr bwMode="auto">
          <a:xfrm>
            <a:off x="3712008" y="2306353"/>
            <a:ext cx="2041397" cy="3586047"/>
          </a:xfrm>
          <a:custGeom>
            <a:avLst/>
            <a:gdLst>
              <a:gd name="T0" fmla="*/ 0 w 863"/>
              <a:gd name="T1" fmla="*/ 0 h 1516"/>
              <a:gd name="T2" fmla="*/ 863 w 863"/>
              <a:gd name="T3" fmla="*/ 0 h 1516"/>
              <a:gd name="T4" fmla="*/ 863 w 863"/>
              <a:gd name="T5" fmla="*/ 1516 h 1516"/>
            </a:gdLst>
            <a:ahLst/>
            <a:cxnLst>
              <a:cxn ang="0">
                <a:pos x="T0" y="T1"/>
              </a:cxn>
              <a:cxn ang="0">
                <a:pos x="T2" y="T3"/>
              </a:cxn>
              <a:cxn ang="0">
                <a:pos x="T4" y="T5"/>
              </a:cxn>
            </a:cxnLst>
            <a:rect l="0" t="0" r="r" b="b"/>
            <a:pathLst>
              <a:path w="863" h="1516">
                <a:moveTo>
                  <a:pt x="0" y="0"/>
                </a:moveTo>
                <a:lnTo>
                  <a:pt x="863" y="0"/>
                </a:lnTo>
                <a:lnTo>
                  <a:pt x="863" y="1516"/>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9" name="Freeform 31"/>
          <p:cNvSpPr>
            <a:spLocks/>
          </p:cNvSpPr>
          <p:nvPr/>
        </p:nvSpPr>
        <p:spPr bwMode="auto">
          <a:xfrm>
            <a:off x="3712009" y="3531665"/>
            <a:ext cx="1539917" cy="2360735"/>
          </a:xfrm>
          <a:custGeom>
            <a:avLst/>
            <a:gdLst>
              <a:gd name="T0" fmla="*/ 0 w 651"/>
              <a:gd name="T1" fmla="*/ 0 h 998"/>
              <a:gd name="T2" fmla="*/ 651 w 651"/>
              <a:gd name="T3" fmla="*/ 0 h 998"/>
              <a:gd name="T4" fmla="*/ 651 w 651"/>
              <a:gd name="T5" fmla="*/ 998 h 998"/>
            </a:gdLst>
            <a:ahLst/>
            <a:cxnLst>
              <a:cxn ang="0">
                <a:pos x="T0" y="T1"/>
              </a:cxn>
              <a:cxn ang="0">
                <a:pos x="T2" y="T3"/>
              </a:cxn>
              <a:cxn ang="0">
                <a:pos x="T4" y="T5"/>
              </a:cxn>
            </a:cxnLst>
            <a:rect l="0" t="0" r="r" b="b"/>
            <a:pathLst>
              <a:path w="651" h="998">
                <a:moveTo>
                  <a:pt x="0" y="0"/>
                </a:moveTo>
                <a:lnTo>
                  <a:pt x="651" y="0"/>
                </a:lnTo>
                <a:lnTo>
                  <a:pt x="651" y="998"/>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10" name="Freeform 32"/>
          <p:cNvSpPr>
            <a:spLocks/>
          </p:cNvSpPr>
          <p:nvPr/>
        </p:nvSpPr>
        <p:spPr bwMode="auto">
          <a:xfrm>
            <a:off x="3712008" y="4756976"/>
            <a:ext cx="1021881" cy="1135424"/>
          </a:xfrm>
          <a:custGeom>
            <a:avLst/>
            <a:gdLst>
              <a:gd name="T0" fmla="*/ 0 w 432"/>
              <a:gd name="T1" fmla="*/ 0 h 480"/>
              <a:gd name="T2" fmla="*/ 432 w 432"/>
              <a:gd name="T3" fmla="*/ 0 h 480"/>
              <a:gd name="T4" fmla="*/ 432 w 432"/>
              <a:gd name="T5" fmla="*/ 480 h 480"/>
            </a:gdLst>
            <a:ahLst/>
            <a:cxnLst>
              <a:cxn ang="0">
                <a:pos x="T0" y="T1"/>
              </a:cxn>
              <a:cxn ang="0">
                <a:pos x="T2" y="T3"/>
              </a:cxn>
              <a:cxn ang="0">
                <a:pos x="T4" y="T5"/>
              </a:cxn>
            </a:cxnLst>
            <a:rect l="0" t="0" r="r" b="b"/>
            <a:pathLst>
              <a:path w="432" h="480">
                <a:moveTo>
                  <a:pt x="0" y="0"/>
                </a:moveTo>
                <a:lnTo>
                  <a:pt x="432" y="0"/>
                </a:lnTo>
                <a:lnTo>
                  <a:pt x="432" y="480"/>
                </a:lnTo>
              </a:path>
            </a:pathLst>
          </a:custGeom>
          <a:noFill/>
          <a:ln w="6350" cap="flat" cmpd="sng">
            <a:solidFill>
              <a:schemeClr val="accent5">
                <a:lumMod val="75000"/>
              </a:schemeClr>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endParaRPr lang="zh-CN" altLang="en-US" sz="2400">
              <a:latin typeface="微软雅黑" panose="020B0503020204020204" pitchFamily="34" charset="-122"/>
              <a:ea typeface="微软雅黑" panose="020B0503020204020204" pitchFamily="34" charset="-122"/>
            </a:endParaRPr>
          </a:p>
        </p:txBody>
      </p:sp>
      <p:sp>
        <p:nvSpPr>
          <p:cNvPr id="11" name="Freeform 27"/>
          <p:cNvSpPr>
            <a:spLocks/>
          </p:cNvSpPr>
          <p:nvPr/>
        </p:nvSpPr>
        <p:spPr bwMode="auto">
          <a:xfrm>
            <a:off x="2926674" y="1916052"/>
            <a:ext cx="785334" cy="775873"/>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2" name="Freeform 22"/>
          <p:cNvSpPr>
            <a:spLocks/>
          </p:cNvSpPr>
          <p:nvPr/>
        </p:nvSpPr>
        <p:spPr bwMode="auto">
          <a:xfrm>
            <a:off x="8334129" y="3143729"/>
            <a:ext cx="785334" cy="773508"/>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3" name="Freeform 21"/>
          <p:cNvSpPr>
            <a:spLocks/>
          </p:cNvSpPr>
          <p:nvPr/>
        </p:nvSpPr>
        <p:spPr bwMode="auto">
          <a:xfrm>
            <a:off x="8334129" y="1916052"/>
            <a:ext cx="785334" cy="775873"/>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4" name="Freeform 23"/>
          <p:cNvSpPr>
            <a:spLocks/>
          </p:cNvSpPr>
          <p:nvPr/>
        </p:nvSpPr>
        <p:spPr bwMode="auto">
          <a:xfrm>
            <a:off x="8334129" y="4369039"/>
            <a:ext cx="785334" cy="775873"/>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5" name="Freeform 28"/>
          <p:cNvSpPr>
            <a:spLocks/>
          </p:cNvSpPr>
          <p:nvPr/>
        </p:nvSpPr>
        <p:spPr bwMode="auto">
          <a:xfrm>
            <a:off x="2926674" y="3143729"/>
            <a:ext cx="785334" cy="773508"/>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6" name="Freeform 37"/>
          <p:cNvSpPr>
            <a:spLocks noEditPoints="1"/>
          </p:cNvSpPr>
          <p:nvPr/>
        </p:nvSpPr>
        <p:spPr bwMode="auto">
          <a:xfrm>
            <a:off x="3154941" y="2093461"/>
            <a:ext cx="328800" cy="378475"/>
          </a:xfrm>
          <a:custGeom>
            <a:avLst/>
            <a:gdLst>
              <a:gd name="T0" fmla="*/ 27 w 112"/>
              <a:gd name="T1" fmla="*/ 92 h 128"/>
              <a:gd name="T2" fmla="*/ 27 w 112"/>
              <a:gd name="T3" fmla="*/ 98 h 128"/>
              <a:gd name="T4" fmla="*/ 87 w 112"/>
              <a:gd name="T5" fmla="*/ 95 h 128"/>
              <a:gd name="T6" fmla="*/ 24 w 112"/>
              <a:gd name="T7" fmla="*/ 53 h 128"/>
              <a:gd name="T8" fmla="*/ 27 w 112"/>
              <a:gd name="T9" fmla="*/ 56 h 128"/>
              <a:gd name="T10" fmla="*/ 87 w 112"/>
              <a:gd name="T11" fmla="*/ 53 h 128"/>
              <a:gd name="T12" fmla="*/ 27 w 112"/>
              <a:gd name="T13" fmla="*/ 50 h 128"/>
              <a:gd name="T14" fmla="*/ 110 w 112"/>
              <a:gd name="T15" fmla="*/ 37 h 128"/>
              <a:gd name="T16" fmla="*/ 75 w 112"/>
              <a:gd name="T17" fmla="*/ 1 h 128"/>
              <a:gd name="T18" fmla="*/ 13 w 112"/>
              <a:gd name="T19" fmla="*/ 0 h 128"/>
              <a:gd name="T20" fmla="*/ 0 w 112"/>
              <a:gd name="T21" fmla="*/ 13 h 128"/>
              <a:gd name="T22" fmla="*/ 3 w 112"/>
              <a:gd name="T23" fmla="*/ 124 h 128"/>
              <a:gd name="T24" fmla="*/ 13 w 112"/>
              <a:gd name="T25" fmla="*/ 128 h 128"/>
              <a:gd name="T26" fmla="*/ 108 w 112"/>
              <a:gd name="T27" fmla="*/ 124 h 128"/>
              <a:gd name="T28" fmla="*/ 112 w 112"/>
              <a:gd name="T29" fmla="*/ 115 h 128"/>
              <a:gd name="T30" fmla="*/ 110 w 112"/>
              <a:gd name="T31" fmla="*/ 37 h 128"/>
              <a:gd name="T32" fmla="*/ 74 w 112"/>
              <a:gd name="T33" fmla="*/ 15 h 128"/>
              <a:gd name="T34" fmla="*/ 79 w 112"/>
              <a:gd name="T35" fmla="*/ 37 h 128"/>
              <a:gd name="T36" fmla="*/ 76 w 112"/>
              <a:gd name="T37" fmla="*/ 36 h 128"/>
              <a:gd name="T38" fmla="*/ 74 w 112"/>
              <a:gd name="T39" fmla="*/ 15 h 128"/>
              <a:gd name="T40" fmla="*/ 102 w 112"/>
              <a:gd name="T41" fmla="*/ 115 h 128"/>
              <a:gd name="T42" fmla="*/ 101 w 112"/>
              <a:gd name="T43" fmla="*/ 117 h 128"/>
              <a:gd name="T44" fmla="*/ 13 w 112"/>
              <a:gd name="T45" fmla="*/ 118 h 128"/>
              <a:gd name="T46" fmla="*/ 9 w 112"/>
              <a:gd name="T47" fmla="*/ 115 h 128"/>
              <a:gd name="T48" fmla="*/ 10 w 112"/>
              <a:gd name="T49" fmla="*/ 11 h 128"/>
              <a:gd name="T50" fmla="*/ 68 w 112"/>
              <a:gd name="T51" fmla="*/ 10 h 128"/>
              <a:gd name="T52" fmla="*/ 71 w 112"/>
              <a:gd name="T53" fmla="*/ 40 h 128"/>
              <a:gd name="T54" fmla="*/ 79 w 112"/>
              <a:gd name="T55" fmla="*/ 43 h 128"/>
              <a:gd name="T56" fmla="*/ 102 w 112"/>
              <a:gd name="T57" fmla="*/ 115 h 128"/>
              <a:gd name="T58" fmla="*/ 84 w 112"/>
              <a:gd name="T59" fmla="*/ 71 h 128"/>
              <a:gd name="T60" fmla="*/ 24 w 112"/>
              <a:gd name="T61" fmla="*/ 74 h 128"/>
              <a:gd name="T62" fmla="*/ 84 w 112"/>
              <a:gd name="T63" fmla="*/ 77 h 128"/>
              <a:gd name="T64" fmla="*/ 84 w 112"/>
              <a:gd name="T65"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8">
                <a:moveTo>
                  <a:pt x="84" y="92"/>
                </a:moveTo>
                <a:cubicBezTo>
                  <a:pt x="27" y="92"/>
                  <a:pt x="27" y="92"/>
                  <a:pt x="27" y="92"/>
                </a:cubicBezTo>
                <a:cubicBezTo>
                  <a:pt x="25" y="92"/>
                  <a:pt x="24" y="93"/>
                  <a:pt x="24" y="95"/>
                </a:cubicBezTo>
                <a:cubicBezTo>
                  <a:pt x="24" y="96"/>
                  <a:pt x="25" y="98"/>
                  <a:pt x="27" y="98"/>
                </a:cubicBezTo>
                <a:cubicBezTo>
                  <a:pt x="84" y="98"/>
                  <a:pt x="84" y="98"/>
                  <a:pt x="84" y="98"/>
                </a:cubicBezTo>
                <a:cubicBezTo>
                  <a:pt x="86" y="98"/>
                  <a:pt x="87" y="96"/>
                  <a:pt x="87" y="95"/>
                </a:cubicBezTo>
                <a:cubicBezTo>
                  <a:pt x="87" y="93"/>
                  <a:pt x="86" y="92"/>
                  <a:pt x="84" y="92"/>
                </a:cubicBezTo>
                <a:close/>
                <a:moveTo>
                  <a:pt x="24" y="53"/>
                </a:moveTo>
                <a:cubicBezTo>
                  <a:pt x="24" y="53"/>
                  <a:pt x="24" y="53"/>
                  <a:pt x="24" y="53"/>
                </a:cubicBezTo>
                <a:cubicBezTo>
                  <a:pt x="24" y="55"/>
                  <a:pt x="25" y="56"/>
                  <a:pt x="27" y="56"/>
                </a:cubicBezTo>
                <a:cubicBezTo>
                  <a:pt x="84" y="56"/>
                  <a:pt x="84" y="56"/>
                  <a:pt x="84" y="56"/>
                </a:cubicBezTo>
                <a:cubicBezTo>
                  <a:pt x="86" y="56"/>
                  <a:pt x="87" y="55"/>
                  <a:pt x="87" y="53"/>
                </a:cubicBezTo>
                <a:cubicBezTo>
                  <a:pt x="87" y="52"/>
                  <a:pt x="86" y="50"/>
                  <a:pt x="84" y="50"/>
                </a:cubicBezTo>
                <a:cubicBezTo>
                  <a:pt x="27" y="50"/>
                  <a:pt x="27" y="50"/>
                  <a:pt x="27" y="50"/>
                </a:cubicBezTo>
                <a:cubicBezTo>
                  <a:pt x="25" y="50"/>
                  <a:pt x="24" y="52"/>
                  <a:pt x="24" y="53"/>
                </a:cubicBezTo>
                <a:close/>
                <a:moveTo>
                  <a:pt x="110" y="37"/>
                </a:moveTo>
                <a:cubicBezTo>
                  <a:pt x="110" y="37"/>
                  <a:pt x="110" y="37"/>
                  <a:pt x="110" y="37"/>
                </a:cubicBezTo>
                <a:cubicBezTo>
                  <a:pt x="75" y="1"/>
                  <a:pt x="75" y="1"/>
                  <a:pt x="75" y="1"/>
                </a:cubicBezTo>
                <a:cubicBezTo>
                  <a:pt x="74" y="0"/>
                  <a:pt x="73" y="0"/>
                  <a:pt x="71" y="0"/>
                </a:cubicBezTo>
                <a:cubicBezTo>
                  <a:pt x="13" y="0"/>
                  <a:pt x="13" y="0"/>
                  <a:pt x="13" y="0"/>
                </a:cubicBezTo>
                <a:cubicBezTo>
                  <a:pt x="9" y="0"/>
                  <a:pt x="6" y="1"/>
                  <a:pt x="3" y="4"/>
                </a:cubicBezTo>
                <a:cubicBezTo>
                  <a:pt x="1" y="6"/>
                  <a:pt x="0" y="9"/>
                  <a:pt x="0" y="13"/>
                </a:cubicBezTo>
                <a:cubicBezTo>
                  <a:pt x="0" y="115"/>
                  <a:pt x="0" y="115"/>
                  <a:pt x="0" y="115"/>
                </a:cubicBezTo>
                <a:cubicBezTo>
                  <a:pt x="0" y="118"/>
                  <a:pt x="1" y="122"/>
                  <a:pt x="3" y="124"/>
                </a:cubicBezTo>
                <a:cubicBezTo>
                  <a:pt x="4" y="124"/>
                  <a:pt x="4" y="124"/>
                  <a:pt x="4" y="124"/>
                </a:cubicBezTo>
                <a:cubicBezTo>
                  <a:pt x="6" y="126"/>
                  <a:pt x="9" y="128"/>
                  <a:pt x="13" y="128"/>
                </a:cubicBezTo>
                <a:cubicBezTo>
                  <a:pt x="99" y="128"/>
                  <a:pt x="99" y="128"/>
                  <a:pt x="99" y="128"/>
                </a:cubicBezTo>
                <a:cubicBezTo>
                  <a:pt x="102" y="128"/>
                  <a:pt x="105" y="126"/>
                  <a:pt x="108" y="124"/>
                </a:cubicBezTo>
                <a:cubicBezTo>
                  <a:pt x="108" y="124"/>
                  <a:pt x="108" y="124"/>
                  <a:pt x="108" y="124"/>
                </a:cubicBezTo>
                <a:cubicBezTo>
                  <a:pt x="110" y="122"/>
                  <a:pt x="112" y="118"/>
                  <a:pt x="112" y="115"/>
                </a:cubicBezTo>
                <a:cubicBezTo>
                  <a:pt x="112" y="40"/>
                  <a:pt x="112" y="40"/>
                  <a:pt x="112" y="40"/>
                </a:cubicBezTo>
                <a:cubicBezTo>
                  <a:pt x="112" y="39"/>
                  <a:pt x="111" y="38"/>
                  <a:pt x="110" y="37"/>
                </a:cubicBezTo>
                <a:close/>
                <a:moveTo>
                  <a:pt x="74" y="15"/>
                </a:moveTo>
                <a:cubicBezTo>
                  <a:pt x="74" y="15"/>
                  <a:pt x="74" y="15"/>
                  <a:pt x="74" y="15"/>
                </a:cubicBezTo>
                <a:cubicBezTo>
                  <a:pt x="97" y="37"/>
                  <a:pt x="97" y="37"/>
                  <a:pt x="97" y="37"/>
                </a:cubicBezTo>
                <a:cubicBezTo>
                  <a:pt x="79" y="37"/>
                  <a:pt x="79" y="37"/>
                  <a:pt x="79" y="37"/>
                </a:cubicBezTo>
                <a:cubicBezTo>
                  <a:pt x="78" y="37"/>
                  <a:pt x="77" y="37"/>
                  <a:pt x="76" y="36"/>
                </a:cubicBezTo>
                <a:cubicBezTo>
                  <a:pt x="76" y="36"/>
                  <a:pt x="76" y="36"/>
                  <a:pt x="76" y="36"/>
                </a:cubicBezTo>
                <a:cubicBezTo>
                  <a:pt x="75" y="35"/>
                  <a:pt x="74" y="33"/>
                  <a:pt x="74" y="32"/>
                </a:cubicBezTo>
                <a:cubicBezTo>
                  <a:pt x="74" y="15"/>
                  <a:pt x="74" y="15"/>
                  <a:pt x="74" y="15"/>
                </a:cubicBezTo>
                <a:close/>
                <a:moveTo>
                  <a:pt x="102" y="115"/>
                </a:moveTo>
                <a:cubicBezTo>
                  <a:pt x="102" y="115"/>
                  <a:pt x="102" y="115"/>
                  <a:pt x="102" y="115"/>
                </a:cubicBezTo>
                <a:cubicBezTo>
                  <a:pt x="102" y="116"/>
                  <a:pt x="101" y="116"/>
                  <a:pt x="101" y="117"/>
                </a:cubicBezTo>
                <a:cubicBezTo>
                  <a:pt x="101" y="117"/>
                  <a:pt x="101" y="117"/>
                  <a:pt x="101" y="117"/>
                </a:cubicBezTo>
                <a:cubicBezTo>
                  <a:pt x="100" y="118"/>
                  <a:pt x="99" y="118"/>
                  <a:pt x="99" y="118"/>
                </a:cubicBezTo>
                <a:cubicBezTo>
                  <a:pt x="13" y="118"/>
                  <a:pt x="13" y="118"/>
                  <a:pt x="13" y="118"/>
                </a:cubicBezTo>
                <a:cubicBezTo>
                  <a:pt x="12" y="118"/>
                  <a:pt x="11" y="118"/>
                  <a:pt x="10" y="117"/>
                </a:cubicBezTo>
                <a:cubicBezTo>
                  <a:pt x="10" y="116"/>
                  <a:pt x="9" y="116"/>
                  <a:pt x="9" y="115"/>
                </a:cubicBezTo>
                <a:cubicBezTo>
                  <a:pt x="9" y="13"/>
                  <a:pt x="9" y="13"/>
                  <a:pt x="9" y="13"/>
                </a:cubicBezTo>
                <a:cubicBezTo>
                  <a:pt x="9" y="12"/>
                  <a:pt x="10" y="11"/>
                  <a:pt x="10" y="11"/>
                </a:cubicBezTo>
                <a:cubicBezTo>
                  <a:pt x="11" y="10"/>
                  <a:pt x="12" y="10"/>
                  <a:pt x="13" y="10"/>
                </a:cubicBezTo>
                <a:cubicBezTo>
                  <a:pt x="68" y="10"/>
                  <a:pt x="68" y="10"/>
                  <a:pt x="68" y="10"/>
                </a:cubicBezTo>
                <a:cubicBezTo>
                  <a:pt x="68" y="32"/>
                  <a:pt x="68" y="32"/>
                  <a:pt x="68" y="32"/>
                </a:cubicBezTo>
                <a:cubicBezTo>
                  <a:pt x="68" y="35"/>
                  <a:pt x="69" y="38"/>
                  <a:pt x="71" y="40"/>
                </a:cubicBezTo>
                <a:cubicBezTo>
                  <a:pt x="72" y="40"/>
                  <a:pt x="72" y="40"/>
                  <a:pt x="72" y="40"/>
                </a:cubicBezTo>
                <a:cubicBezTo>
                  <a:pt x="73" y="42"/>
                  <a:pt x="76" y="43"/>
                  <a:pt x="79" y="43"/>
                </a:cubicBezTo>
                <a:cubicBezTo>
                  <a:pt x="102" y="43"/>
                  <a:pt x="102" y="43"/>
                  <a:pt x="102" y="43"/>
                </a:cubicBezTo>
                <a:cubicBezTo>
                  <a:pt x="102" y="115"/>
                  <a:pt x="102" y="115"/>
                  <a:pt x="102" y="115"/>
                </a:cubicBezTo>
                <a:close/>
                <a:moveTo>
                  <a:pt x="84" y="71"/>
                </a:moveTo>
                <a:cubicBezTo>
                  <a:pt x="84" y="71"/>
                  <a:pt x="84" y="71"/>
                  <a:pt x="84" y="71"/>
                </a:cubicBezTo>
                <a:cubicBezTo>
                  <a:pt x="27" y="71"/>
                  <a:pt x="27" y="71"/>
                  <a:pt x="27" y="71"/>
                </a:cubicBezTo>
                <a:cubicBezTo>
                  <a:pt x="25" y="71"/>
                  <a:pt x="24" y="72"/>
                  <a:pt x="24" y="74"/>
                </a:cubicBezTo>
                <a:cubicBezTo>
                  <a:pt x="24" y="76"/>
                  <a:pt x="25" y="77"/>
                  <a:pt x="27" y="77"/>
                </a:cubicBezTo>
                <a:cubicBezTo>
                  <a:pt x="84" y="77"/>
                  <a:pt x="84" y="77"/>
                  <a:pt x="84" y="77"/>
                </a:cubicBezTo>
                <a:cubicBezTo>
                  <a:pt x="86" y="77"/>
                  <a:pt x="87" y="76"/>
                  <a:pt x="87" y="74"/>
                </a:cubicBezTo>
                <a:cubicBezTo>
                  <a:pt x="87" y="72"/>
                  <a:pt x="86" y="71"/>
                  <a:pt x="84" y="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7" name="Freeform 29"/>
          <p:cNvSpPr>
            <a:spLocks/>
          </p:cNvSpPr>
          <p:nvPr/>
        </p:nvSpPr>
        <p:spPr bwMode="auto">
          <a:xfrm>
            <a:off x="2926674" y="4369039"/>
            <a:ext cx="785334" cy="775873"/>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5">
              <a:lumMod val="75000"/>
            </a:schemeClr>
          </a:solidFill>
          <a:ln>
            <a:noFill/>
          </a:ln>
          <a:effectLst>
            <a:outerShdw blurRad="50800" dist="38100" dir="2700000" algn="tl" rotWithShape="0">
              <a:prstClr val="black">
                <a:alpha val="40000"/>
              </a:prstClr>
            </a:outerShdw>
          </a:effectLs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8" name="Group 39"/>
          <p:cNvGrpSpPr>
            <a:grpSpLocks/>
          </p:cNvGrpSpPr>
          <p:nvPr/>
        </p:nvGrpSpPr>
        <p:grpSpPr bwMode="auto">
          <a:xfrm>
            <a:off x="4036077" y="3962179"/>
            <a:ext cx="3973982" cy="2677708"/>
            <a:chOff x="0" y="0"/>
            <a:chExt cx="2724" cy="1835"/>
          </a:xfrm>
        </p:grpSpPr>
        <p:sp>
          <p:nvSpPr>
            <p:cNvPr id="19" name="Oval 40"/>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latin typeface="微软雅黑" panose="020B0503020204020204" pitchFamily="34" charset="-122"/>
                <a:ea typeface="微软雅黑" panose="020B0503020204020204" pitchFamily="34" charset="-122"/>
              </a:endParaRPr>
            </a:p>
          </p:txBody>
        </p:sp>
        <p:grpSp>
          <p:nvGrpSpPr>
            <p:cNvPr id="20" name="Group 41"/>
            <p:cNvGrpSpPr>
              <a:grpSpLocks/>
            </p:cNvGrpSpPr>
            <p:nvPr/>
          </p:nvGrpSpPr>
          <p:grpSpPr bwMode="auto">
            <a:xfrm>
              <a:off x="240" y="0"/>
              <a:ext cx="2246" cy="1810"/>
              <a:chOff x="0" y="0"/>
              <a:chExt cx="2556" cy="1958"/>
            </a:xfrm>
          </p:grpSpPr>
          <p:pic>
            <p:nvPicPr>
              <p:cNvPr id="21" name="Picture 42" descr="apple ic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22" name="Rectangle 43" descr="sy_77578179991"/>
              <p:cNvSpPr>
                <a:spLocks noChangeArrowheads="1"/>
              </p:cNvSpPr>
              <p:nvPr/>
            </p:nvSpPr>
            <p:spPr bwMode="auto">
              <a:xfrm>
                <a:off x="99" y="100"/>
                <a:ext cx="2358" cy="1336"/>
              </a:xfrm>
              <a:prstGeom prst="rect">
                <a:avLst/>
              </a:prstGeom>
              <a:blipFill dpi="0" rotWithShape="1">
                <a:blip r:embed="rId4"/>
                <a:srcRect/>
                <a:stretch>
                  <a:fillRect b="-35460"/>
                </a:stretch>
              </a:blipFill>
              <a:ln w="9525">
                <a:no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zh-CN" sz="2400">
                    <a:latin typeface="微软雅黑" panose="020B0503020204020204" pitchFamily="34" charset="-122"/>
                    <a:ea typeface="微软雅黑" panose="020B0503020204020204" pitchFamily="34" charset="-122"/>
                  </a:rPr>
                  <a:t> </a:t>
                </a:r>
              </a:p>
            </p:txBody>
          </p:sp>
        </p:grpSp>
      </p:grpSp>
      <p:sp>
        <p:nvSpPr>
          <p:cNvPr id="23" name="文本框 22"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175978" y="1881845"/>
            <a:ext cx="2741934" cy="938719"/>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编制项目投资决策阶段的《目标成本》；审核项目公司目标成本编制是否符合城投规定的目标成本编制模板，列项是否错误，计算公式是否正确；审核项目公司目标成本的规划要点是否准确；</a:t>
            </a:r>
          </a:p>
        </p:txBody>
      </p:sp>
      <p:sp>
        <p:nvSpPr>
          <p:cNvPr id="24" name="文本框 23"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161628" y="3138346"/>
            <a:ext cx="2630119" cy="769441"/>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审核项目公司整体定位是否准确；审核不同阶段的目标成本是否超出上一级目标成本；审核项目公司所报目标成本的数据是否准确； </a:t>
            </a:r>
          </a:p>
        </p:txBody>
      </p:sp>
      <p:sp>
        <p:nvSpPr>
          <p:cNvPr id="25" name="文本框 24"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161628" y="4400230"/>
            <a:ext cx="2770280" cy="769441"/>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审核项目公司目标成本编制依据资料是否齐全、有效； 审核项目公司目标成本上报是否及时；验证投资可研阶段成本的准确性</a:t>
            </a:r>
            <a:endParaRPr lang="zh-CN" altLang="en-US" sz="11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9293531" y="1881845"/>
            <a:ext cx="2736888" cy="1107996"/>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审核项目公司上报的项目动态成本月报表是否及时反应项目动态成本执行情况</a:t>
            </a:r>
            <a:r>
              <a:rPr lang="en-US" altLang="zh-CN" sz="1100" dirty="0">
                <a:latin typeface="微软雅黑" panose="020B0503020204020204" pitchFamily="34" charset="-122"/>
                <a:ea typeface="微软雅黑" panose="020B0503020204020204" pitchFamily="34" charset="-122"/>
                <a:sym typeface="Calibri" panose="020F0502020204030204" pitchFamily="34" charset="0"/>
              </a:rPr>
              <a:t>;</a:t>
            </a: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进行目标成本与实际成本的分析，向项目公司提出修改意见；对重大成本变更事件或可能超出总目标成本的事项向项目公司提出成本预警；</a:t>
            </a:r>
          </a:p>
        </p:txBody>
      </p:sp>
      <p:sp>
        <p:nvSpPr>
          <p:cNvPr id="27" name="文本框 26"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9265327" y="3138346"/>
            <a:ext cx="2736888" cy="769441"/>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组织审核项目公司上报的变更、洽商是否经济、合理；组织审核项目公司付款的准确性及是否符合合同条款；审核项目公司竣工结算书的准确性、合法性；</a:t>
            </a:r>
          </a:p>
        </p:txBody>
      </p:sp>
      <p:sp>
        <p:nvSpPr>
          <p:cNvPr id="28" name="文本框 27"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9293531" y="4473354"/>
            <a:ext cx="2628749" cy="600164"/>
          </a:xfrm>
          <a:prstGeom prst="rect">
            <a:avLst/>
          </a:prstGeom>
          <a:noFill/>
          <a:ln>
            <a:noFill/>
          </a:ln>
          <a:effectLst/>
        </p:spPr>
        <p:txBody>
          <a:bodyPr wrap="square" rtlCol="0">
            <a:spAutoFit/>
          </a:bodyPr>
          <a:lstStyle/>
          <a:p>
            <a:r>
              <a:rPr lang="zh-CN" altLang="en-US" sz="1100" dirty="0">
                <a:latin typeface="微软雅黑" panose="020B0503020204020204" pitchFamily="34" charset="-122"/>
                <a:ea typeface="微软雅黑" panose="020B0503020204020204" pitchFamily="34" charset="-122"/>
                <a:sym typeface="Calibri" panose="020F0502020204030204" pitchFamily="34" charset="0"/>
              </a:rPr>
              <a:t>指导、监督项目公司竣工结算业务</a:t>
            </a:r>
            <a:r>
              <a:rPr lang="en-US" altLang="zh-CN" sz="1100" dirty="0">
                <a:latin typeface="微软雅黑" panose="020B0503020204020204" pitchFamily="34" charset="-122"/>
                <a:ea typeface="微软雅黑" panose="020B0503020204020204" pitchFamily="34" charset="-122"/>
                <a:sym typeface="Calibri" panose="020F0502020204030204" pitchFamily="34" charset="0"/>
              </a:rPr>
              <a:t>;</a:t>
            </a: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指导、跟踪、督促、检查项目公司成本数据库建设；成本异常情况的分析及处理。</a:t>
            </a:r>
          </a:p>
        </p:txBody>
      </p:sp>
      <p:grpSp>
        <p:nvGrpSpPr>
          <p:cNvPr id="29" name="组合 28"/>
          <p:cNvGrpSpPr/>
          <p:nvPr/>
        </p:nvGrpSpPr>
        <p:grpSpPr>
          <a:xfrm>
            <a:off x="3002209" y="3267071"/>
            <a:ext cx="608475" cy="526824"/>
            <a:chOff x="3013355" y="3306271"/>
            <a:chExt cx="608475" cy="526824"/>
          </a:xfrm>
        </p:grpSpPr>
        <p:sp>
          <p:nvSpPr>
            <p:cNvPr id="30" name="Freeform 34"/>
            <p:cNvSpPr>
              <a:spLocks noEditPoints="1"/>
            </p:cNvSpPr>
            <p:nvPr/>
          </p:nvSpPr>
          <p:spPr bwMode="auto">
            <a:xfrm>
              <a:off x="3178385" y="3306271"/>
              <a:ext cx="257835" cy="364282"/>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1" name="Freeform 34"/>
            <p:cNvSpPr>
              <a:spLocks noEditPoints="1"/>
            </p:cNvSpPr>
            <p:nvPr/>
          </p:nvSpPr>
          <p:spPr bwMode="auto">
            <a:xfrm>
              <a:off x="3363995" y="3439410"/>
              <a:ext cx="257835" cy="364282"/>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Freeform 34"/>
            <p:cNvSpPr>
              <a:spLocks noEditPoints="1"/>
            </p:cNvSpPr>
            <p:nvPr/>
          </p:nvSpPr>
          <p:spPr bwMode="auto">
            <a:xfrm>
              <a:off x="3013355" y="3468813"/>
              <a:ext cx="257835" cy="364282"/>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8527836" y="4533378"/>
            <a:ext cx="415547" cy="447194"/>
            <a:chOff x="7005429" y="4859473"/>
            <a:chExt cx="466184" cy="501686"/>
          </a:xfrm>
          <a:solidFill>
            <a:schemeClr val="bg1"/>
          </a:solidFill>
          <a:effectLst/>
        </p:grpSpPr>
        <p:sp>
          <p:nvSpPr>
            <p:cNvPr id="34" name="Freeform 154"/>
            <p:cNvSpPr>
              <a:spLocks/>
            </p:cNvSpPr>
            <p:nvPr/>
          </p:nvSpPr>
          <p:spPr bwMode="auto">
            <a:xfrm>
              <a:off x="7146499" y="5285485"/>
              <a:ext cx="50449" cy="46712"/>
            </a:xfrm>
            <a:custGeom>
              <a:avLst/>
              <a:gdLst>
                <a:gd name="T0" fmla="*/ 16 w 23"/>
                <a:gd name="T1" fmla="*/ 0 h 21"/>
                <a:gd name="T2" fmla="*/ 16 w 23"/>
                <a:gd name="T3" fmla="*/ 4 h 21"/>
                <a:gd name="T4" fmla="*/ 19 w 23"/>
                <a:gd name="T5" fmla="*/ 11 h 21"/>
                <a:gd name="T6" fmla="*/ 10 w 23"/>
                <a:gd name="T7" fmla="*/ 17 h 21"/>
                <a:gd name="T8" fmla="*/ 4 w 23"/>
                <a:gd name="T9" fmla="*/ 9 h 21"/>
                <a:gd name="T10" fmla="*/ 6 w 23"/>
                <a:gd name="T11" fmla="*/ 5 h 21"/>
                <a:gd name="T12" fmla="*/ 6 w 23"/>
                <a:gd name="T13" fmla="*/ 0 h 21"/>
                <a:gd name="T14" fmla="*/ 0 w 23"/>
                <a:gd name="T15" fmla="*/ 10 h 21"/>
                <a:gd name="T16" fmla="*/ 11 w 23"/>
                <a:gd name="T17" fmla="*/ 21 h 21"/>
                <a:gd name="T18" fmla="*/ 23 w 23"/>
                <a:gd name="T19" fmla="*/ 10 h 21"/>
                <a:gd name="T20" fmla="*/ 16 w 23"/>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1">
                  <a:moveTo>
                    <a:pt x="16" y="0"/>
                  </a:moveTo>
                  <a:cubicBezTo>
                    <a:pt x="16" y="4"/>
                    <a:pt x="16" y="4"/>
                    <a:pt x="16" y="4"/>
                  </a:cubicBezTo>
                  <a:cubicBezTo>
                    <a:pt x="18" y="5"/>
                    <a:pt x="19" y="8"/>
                    <a:pt x="19" y="11"/>
                  </a:cubicBezTo>
                  <a:cubicBezTo>
                    <a:pt x="18" y="15"/>
                    <a:pt x="15" y="18"/>
                    <a:pt x="10" y="17"/>
                  </a:cubicBezTo>
                  <a:cubicBezTo>
                    <a:pt x="6" y="17"/>
                    <a:pt x="3" y="13"/>
                    <a:pt x="4" y="9"/>
                  </a:cubicBezTo>
                  <a:cubicBezTo>
                    <a:pt x="4" y="7"/>
                    <a:pt x="5" y="6"/>
                    <a:pt x="6" y="5"/>
                  </a:cubicBezTo>
                  <a:cubicBezTo>
                    <a:pt x="6" y="0"/>
                    <a:pt x="6" y="0"/>
                    <a:pt x="6" y="0"/>
                  </a:cubicBezTo>
                  <a:cubicBezTo>
                    <a:pt x="3" y="2"/>
                    <a:pt x="0" y="6"/>
                    <a:pt x="0" y="10"/>
                  </a:cubicBezTo>
                  <a:cubicBezTo>
                    <a:pt x="0" y="16"/>
                    <a:pt x="5" y="21"/>
                    <a:pt x="11" y="21"/>
                  </a:cubicBezTo>
                  <a:cubicBezTo>
                    <a:pt x="18" y="21"/>
                    <a:pt x="23" y="16"/>
                    <a:pt x="23" y="10"/>
                  </a:cubicBezTo>
                  <a:cubicBezTo>
                    <a:pt x="23" y="5"/>
                    <a:pt x="20"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35" name="Rectangle 155"/>
            <p:cNvSpPr>
              <a:spLocks noChangeArrowheads="1"/>
            </p:cNvSpPr>
            <p:nvPr/>
          </p:nvSpPr>
          <p:spPr bwMode="auto">
            <a:xfrm>
              <a:off x="7166118" y="5278945"/>
              <a:ext cx="9342" cy="326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36" name="Freeform 156"/>
            <p:cNvSpPr>
              <a:spLocks noEditPoints="1"/>
            </p:cNvSpPr>
            <p:nvPr/>
          </p:nvSpPr>
          <p:spPr bwMode="auto">
            <a:xfrm>
              <a:off x="7044667" y="4940751"/>
              <a:ext cx="260652" cy="260652"/>
            </a:xfrm>
            <a:custGeom>
              <a:avLst/>
              <a:gdLst>
                <a:gd name="T0" fmla="*/ 24 w 118"/>
                <a:gd name="T1" fmla="*/ 19 h 118"/>
                <a:gd name="T2" fmla="*/ 19 w 118"/>
                <a:gd name="T3" fmla="*/ 94 h 118"/>
                <a:gd name="T4" fmla="*/ 94 w 118"/>
                <a:gd name="T5" fmla="*/ 99 h 118"/>
                <a:gd name="T6" fmla="*/ 99 w 118"/>
                <a:gd name="T7" fmla="*/ 24 h 118"/>
                <a:gd name="T8" fmla="*/ 24 w 118"/>
                <a:gd name="T9" fmla="*/ 19 h 118"/>
                <a:gd name="T10" fmla="*/ 64 w 118"/>
                <a:gd name="T11" fmla="*/ 84 h 118"/>
                <a:gd name="T12" fmla="*/ 64 w 118"/>
                <a:gd name="T13" fmla="*/ 93 h 118"/>
                <a:gd name="T14" fmla="*/ 56 w 118"/>
                <a:gd name="T15" fmla="*/ 93 h 118"/>
                <a:gd name="T16" fmla="*/ 56 w 118"/>
                <a:gd name="T17" fmla="*/ 85 h 118"/>
                <a:gd name="T18" fmla="*/ 41 w 118"/>
                <a:gd name="T19" fmla="*/ 81 h 118"/>
                <a:gd name="T20" fmla="*/ 43 w 118"/>
                <a:gd name="T21" fmla="*/ 71 h 118"/>
                <a:gd name="T22" fmla="*/ 58 w 118"/>
                <a:gd name="T23" fmla="*/ 75 h 118"/>
                <a:gd name="T24" fmla="*/ 66 w 118"/>
                <a:gd name="T25" fmla="*/ 70 h 118"/>
                <a:gd name="T26" fmla="*/ 57 w 118"/>
                <a:gd name="T27" fmla="*/ 62 h 118"/>
                <a:gd name="T28" fmla="*/ 41 w 118"/>
                <a:gd name="T29" fmla="*/ 46 h 118"/>
                <a:gd name="T30" fmla="*/ 56 w 118"/>
                <a:gd name="T31" fmla="*/ 31 h 118"/>
                <a:gd name="T32" fmla="*/ 56 w 118"/>
                <a:gd name="T33" fmla="*/ 23 h 118"/>
                <a:gd name="T34" fmla="*/ 64 w 118"/>
                <a:gd name="T35" fmla="*/ 23 h 118"/>
                <a:gd name="T36" fmla="*/ 64 w 118"/>
                <a:gd name="T37" fmla="*/ 30 h 118"/>
                <a:gd name="T38" fmla="*/ 77 w 118"/>
                <a:gd name="T39" fmla="*/ 33 h 118"/>
                <a:gd name="T40" fmla="*/ 74 w 118"/>
                <a:gd name="T41" fmla="*/ 43 h 118"/>
                <a:gd name="T42" fmla="*/ 62 w 118"/>
                <a:gd name="T43" fmla="*/ 40 h 118"/>
                <a:gd name="T44" fmla="*/ 55 w 118"/>
                <a:gd name="T45" fmla="*/ 45 h 118"/>
                <a:gd name="T46" fmla="*/ 65 w 118"/>
                <a:gd name="T47" fmla="*/ 52 h 118"/>
                <a:gd name="T48" fmla="*/ 79 w 118"/>
                <a:gd name="T49" fmla="*/ 69 h 118"/>
                <a:gd name="T50" fmla="*/ 64 w 118"/>
                <a:gd name="T51"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18">
                  <a:moveTo>
                    <a:pt x="24" y="19"/>
                  </a:moveTo>
                  <a:cubicBezTo>
                    <a:pt x="2" y="39"/>
                    <a:pt x="0" y="72"/>
                    <a:pt x="19" y="94"/>
                  </a:cubicBezTo>
                  <a:cubicBezTo>
                    <a:pt x="38" y="116"/>
                    <a:pt x="72" y="118"/>
                    <a:pt x="94" y="99"/>
                  </a:cubicBezTo>
                  <a:cubicBezTo>
                    <a:pt x="115" y="79"/>
                    <a:pt x="118" y="46"/>
                    <a:pt x="99" y="24"/>
                  </a:cubicBezTo>
                  <a:cubicBezTo>
                    <a:pt x="79" y="2"/>
                    <a:pt x="46" y="0"/>
                    <a:pt x="24" y="19"/>
                  </a:cubicBezTo>
                  <a:close/>
                  <a:moveTo>
                    <a:pt x="64" y="84"/>
                  </a:moveTo>
                  <a:cubicBezTo>
                    <a:pt x="64" y="93"/>
                    <a:pt x="64" y="93"/>
                    <a:pt x="64" y="93"/>
                  </a:cubicBezTo>
                  <a:cubicBezTo>
                    <a:pt x="56" y="93"/>
                    <a:pt x="56" y="93"/>
                    <a:pt x="56" y="93"/>
                  </a:cubicBezTo>
                  <a:cubicBezTo>
                    <a:pt x="56" y="85"/>
                    <a:pt x="56" y="85"/>
                    <a:pt x="56" y="85"/>
                  </a:cubicBezTo>
                  <a:cubicBezTo>
                    <a:pt x="50" y="85"/>
                    <a:pt x="44" y="83"/>
                    <a:pt x="41" y="81"/>
                  </a:cubicBezTo>
                  <a:cubicBezTo>
                    <a:pt x="43" y="71"/>
                    <a:pt x="43" y="71"/>
                    <a:pt x="43" y="71"/>
                  </a:cubicBezTo>
                  <a:cubicBezTo>
                    <a:pt x="47" y="73"/>
                    <a:pt x="52" y="75"/>
                    <a:pt x="58" y="75"/>
                  </a:cubicBezTo>
                  <a:cubicBezTo>
                    <a:pt x="63" y="75"/>
                    <a:pt x="66" y="73"/>
                    <a:pt x="66" y="70"/>
                  </a:cubicBezTo>
                  <a:cubicBezTo>
                    <a:pt x="66" y="66"/>
                    <a:pt x="63" y="64"/>
                    <a:pt x="57" y="62"/>
                  </a:cubicBezTo>
                  <a:cubicBezTo>
                    <a:pt x="48" y="59"/>
                    <a:pt x="41" y="55"/>
                    <a:pt x="41" y="46"/>
                  </a:cubicBezTo>
                  <a:cubicBezTo>
                    <a:pt x="41" y="39"/>
                    <a:pt x="47" y="33"/>
                    <a:pt x="56" y="31"/>
                  </a:cubicBezTo>
                  <a:cubicBezTo>
                    <a:pt x="56" y="23"/>
                    <a:pt x="56" y="23"/>
                    <a:pt x="56" y="23"/>
                  </a:cubicBezTo>
                  <a:cubicBezTo>
                    <a:pt x="64" y="23"/>
                    <a:pt x="64" y="23"/>
                    <a:pt x="64" y="23"/>
                  </a:cubicBezTo>
                  <a:cubicBezTo>
                    <a:pt x="64" y="30"/>
                    <a:pt x="64" y="30"/>
                    <a:pt x="64" y="30"/>
                  </a:cubicBezTo>
                  <a:cubicBezTo>
                    <a:pt x="70" y="30"/>
                    <a:pt x="74" y="32"/>
                    <a:pt x="77" y="33"/>
                  </a:cubicBezTo>
                  <a:cubicBezTo>
                    <a:pt x="74" y="43"/>
                    <a:pt x="74" y="43"/>
                    <a:pt x="74" y="43"/>
                  </a:cubicBezTo>
                  <a:cubicBezTo>
                    <a:pt x="72" y="42"/>
                    <a:pt x="68" y="40"/>
                    <a:pt x="62" y="40"/>
                  </a:cubicBezTo>
                  <a:cubicBezTo>
                    <a:pt x="56" y="40"/>
                    <a:pt x="55" y="42"/>
                    <a:pt x="55" y="45"/>
                  </a:cubicBezTo>
                  <a:cubicBezTo>
                    <a:pt x="55" y="48"/>
                    <a:pt x="58" y="50"/>
                    <a:pt x="65" y="52"/>
                  </a:cubicBezTo>
                  <a:cubicBezTo>
                    <a:pt x="75" y="56"/>
                    <a:pt x="79" y="61"/>
                    <a:pt x="79" y="69"/>
                  </a:cubicBezTo>
                  <a:cubicBezTo>
                    <a:pt x="79" y="76"/>
                    <a:pt x="74" y="83"/>
                    <a:pt x="64"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37" name="Freeform 157"/>
            <p:cNvSpPr>
              <a:spLocks noEditPoints="1"/>
            </p:cNvSpPr>
            <p:nvPr/>
          </p:nvSpPr>
          <p:spPr bwMode="auto">
            <a:xfrm>
              <a:off x="7005429" y="4859473"/>
              <a:ext cx="338194" cy="501686"/>
            </a:xfrm>
            <a:custGeom>
              <a:avLst/>
              <a:gdLst>
                <a:gd name="T0" fmla="*/ 138 w 153"/>
                <a:gd name="T1" fmla="*/ 177 h 227"/>
                <a:gd name="T2" fmla="*/ 16 w 153"/>
                <a:gd name="T3" fmla="*/ 177 h 227"/>
                <a:gd name="T4" fmla="*/ 16 w 153"/>
                <a:gd name="T5" fmla="*/ 16 h 227"/>
                <a:gd name="T6" fmla="*/ 138 w 153"/>
                <a:gd name="T7" fmla="*/ 16 h 227"/>
                <a:gd name="T8" fmla="*/ 138 w 153"/>
                <a:gd name="T9" fmla="*/ 103 h 227"/>
                <a:gd name="T10" fmla="*/ 139 w 153"/>
                <a:gd name="T11" fmla="*/ 102 h 227"/>
                <a:gd name="T12" fmla="*/ 153 w 153"/>
                <a:gd name="T13" fmla="*/ 94 h 227"/>
                <a:gd name="T14" fmla="*/ 153 w 153"/>
                <a:gd name="T15" fmla="*/ 13 h 227"/>
                <a:gd name="T16" fmla="*/ 141 w 153"/>
                <a:gd name="T17" fmla="*/ 0 h 227"/>
                <a:gd name="T18" fmla="*/ 12 w 153"/>
                <a:gd name="T19" fmla="*/ 0 h 227"/>
                <a:gd name="T20" fmla="*/ 0 w 153"/>
                <a:gd name="T21" fmla="*/ 13 h 227"/>
                <a:gd name="T22" fmla="*/ 0 w 153"/>
                <a:gd name="T23" fmla="*/ 215 h 227"/>
                <a:gd name="T24" fmla="*/ 12 w 153"/>
                <a:gd name="T25" fmla="*/ 227 h 227"/>
                <a:gd name="T26" fmla="*/ 141 w 153"/>
                <a:gd name="T27" fmla="*/ 227 h 227"/>
                <a:gd name="T28" fmla="*/ 153 w 153"/>
                <a:gd name="T29" fmla="*/ 215 h 227"/>
                <a:gd name="T30" fmla="*/ 153 w 153"/>
                <a:gd name="T31" fmla="*/ 176 h 227"/>
                <a:gd name="T32" fmla="*/ 138 w 153"/>
                <a:gd name="T33" fmla="*/ 166 h 227"/>
                <a:gd name="T34" fmla="*/ 138 w 153"/>
                <a:gd name="T35" fmla="*/ 177 h 227"/>
                <a:gd name="T36" fmla="*/ 75 w 153"/>
                <a:gd name="T37" fmla="*/ 221 h 227"/>
                <a:gd name="T38" fmla="*/ 56 w 153"/>
                <a:gd name="T39" fmla="*/ 201 h 227"/>
                <a:gd name="T40" fmla="*/ 75 w 153"/>
                <a:gd name="T41" fmla="*/ 182 h 227"/>
                <a:gd name="T42" fmla="*/ 95 w 153"/>
                <a:gd name="T43" fmla="*/ 201 h 227"/>
                <a:gd name="T44" fmla="*/ 75 w 153"/>
                <a:gd name="T45" fmla="*/ 22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27">
                  <a:moveTo>
                    <a:pt x="138" y="177"/>
                  </a:moveTo>
                  <a:cubicBezTo>
                    <a:pt x="16" y="177"/>
                    <a:pt x="16" y="177"/>
                    <a:pt x="16" y="177"/>
                  </a:cubicBezTo>
                  <a:cubicBezTo>
                    <a:pt x="16" y="16"/>
                    <a:pt x="16" y="16"/>
                    <a:pt x="16" y="16"/>
                  </a:cubicBezTo>
                  <a:cubicBezTo>
                    <a:pt x="138" y="16"/>
                    <a:pt x="138" y="16"/>
                    <a:pt x="138" y="16"/>
                  </a:cubicBezTo>
                  <a:cubicBezTo>
                    <a:pt x="138" y="103"/>
                    <a:pt x="138" y="103"/>
                    <a:pt x="138" y="103"/>
                  </a:cubicBezTo>
                  <a:cubicBezTo>
                    <a:pt x="138" y="103"/>
                    <a:pt x="139" y="102"/>
                    <a:pt x="139" y="102"/>
                  </a:cubicBezTo>
                  <a:cubicBezTo>
                    <a:pt x="144" y="98"/>
                    <a:pt x="148" y="95"/>
                    <a:pt x="153" y="94"/>
                  </a:cubicBezTo>
                  <a:cubicBezTo>
                    <a:pt x="153" y="13"/>
                    <a:pt x="153" y="13"/>
                    <a:pt x="153" y="13"/>
                  </a:cubicBezTo>
                  <a:cubicBezTo>
                    <a:pt x="153" y="6"/>
                    <a:pt x="148" y="0"/>
                    <a:pt x="141" y="0"/>
                  </a:cubicBezTo>
                  <a:cubicBezTo>
                    <a:pt x="12" y="0"/>
                    <a:pt x="12" y="0"/>
                    <a:pt x="12" y="0"/>
                  </a:cubicBezTo>
                  <a:cubicBezTo>
                    <a:pt x="6" y="0"/>
                    <a:pt x="0" y="6"/>
                    <a:pt x="0" y="13"/>
                  </a:cubicBezTo>
                  <a:cubicBezTo>
                    <a:pt x="0" y="215"/>
                    <a:pt x="0" y="215"/>
                    <a:pt x="0" y="215"/>
                  </a:cubicBezTo>
                  <a:cubicBezTo>
                    <a:pt x="0" y="222"/>
                    <a:pt x="6" y="227"/>
                    <a:pt x="12" y="227"/>
                  </a:cubicBezTo>
                  <a:cubicBezTo>
                    <a:pt x="141" y="227"/>
                    <a:pt x="141" y="227"/>
                    <a:pt x="141" y="227"/>
                  </a:cubicBezTo>
                  <a:cubicBezTo>
                    <a:pt x="148" y="227"/>
                    <a:pt x="153" y="222"/>
                    <a:pt x="153" y="215"/>
                  </a:cubicBezTo>
                  <a:cubicBezTo>
                    <a:pt x="153" y="176"/>
                    <a:pt x="153" y="176"/>
                    <a:pt x="153" y="176"/>
                  </a:cubicBezTo>
                  <a:cubicBezTo>
                    <a:pt x="148" y="174"/>
                    <a:pt x="142" y="170"/>
                    <a:pt x="138" y="166"/>
                  </a:cubicBezTo>
                  <a:lnTo>
                    <a:pt x="138" y="177"/>
                  </a:lnTo>
                  <a:close/>
                  <a:moveTo>
                    <a:pt x="75" y="221"/>
                  </a:moveTo>
                  <a:cubicBezTo>
                    <a:pt x="65" y="221"/>
                    <a:pt x="56" y="212"/>
                    <a:pt x="56" y="201"/>
                  </a:cubicBezTo>
                  <a:cubicBezTo>
                    <a:pt x="56" y="191"/>
                    <a:pt x="65" y="182"/>
                    <a:pt x="75" y="182"/>
                  </a:cubicBezTo>
                  <a:cubicBezTo>
                    <a:pt x="86" y="182"/>
                    <a:pt x="95" y="191"/>
                    <a:pt x="95" y="201"/>
                  </a:cubicBezTo>
                  <a:cubicBezTo>
                    <a:pt x="95" y="212"/>
                    <a:pt x="86" y="221"/>
                    <a:pt x="75" y="2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38" name="Freeform 158"/>
            <p:cNvSpPr>
              <a:spLocks noEditPoints="1"/>
            </p:cNvSpPr>
            <p:nvPr/>
          </p:nvSpPr>
          <p:spPr bwMode="auto">
            <a:xfrm>
              <a:off x="7281029" y="5062202"/>
              <a:ext cx="190584" cy="190584"/>
            </a:xfrm>
            <a:custGeom>
              <a:avLst/>
              <a:gdLst>
                <a:gd name="T0" fmla="*/ 72 w 86"/>
                <a:gd name="T1" fmla="*/ 17 h 86"/>
                <a:gd name="T2" fmla="*/ 18 w 86"/>
                <a:gd name="T3" fmla="*/ 14 h 86"/>
                <a:gd name="T4" fmla="*/ 14 w 86"/>
                <a:gd name="T5" fmla="*/ 68 h 86"/>
                <a:gd name="T6" fmla="*/ 69 w 86"/>
                <a:gd name="T7" fmla="*/ 72 h 86"/>
                <a:gd name="T8" fmla="*/ 72 w 86"/>
                <a:gd name="T9" fmla="*/ 17 h 86"/>
                <a:gd name="T10" fmla="*/ 46 w 86"/>
                <a:gd name="T11" fmla="*/ 63 h 86"/>
                <a:gd name="T12" fmla="*/ 46 w 86"/>
                <a:gd name="T13" fmla="*/ 70 h 86"/>
                <a:gd name="T14" fmla="*/ 40 w 86"/>
                <a:gd name="T15" fmla="*/ 70 h 86"/>
                <a:gd name="T16" fmla="*/ 40 w 86"/>
                <a:gd name="T17" fmla="*/ 64 h 86"/>
                <a:gd name="T18" fmla="*/ 28 w 86"/>
                <a:gd name="T19" fmla="*/ 61 h 86"/>
                <a:gd name="T20" fmla="*/ 30 w 86"/>
                <a:gd name="T21" fmla="*/ 53 h 86"/>
                <a:gd name="T22" fmla="*/ 41 w 86"/>
                <a:gd name="T23" fmla="*/ 56 h 86"/>
                <a:gd name="T24" fmla="*/ 48 w 86"/>
                <a:gd name="T25" fmla="*/ 52 h 86"/>
                <a:gd name="T26" fmla="*/ 41 w 86"/>
                <a:gd name="T27" fmla="*/ 46 h 86"/>
                <a:gd name="T28" fmla="*/ 29 w 86"/>
                <a:gd name="T29" fmla="*/ 34 h 86"/>
                <a:gd name="T30" fmla="*/ 40 w 86"/>
                <a:gd name="T31" fmla="*/ 22 h 86"/>
                <a:gd name="T32" fmla="*/ 40 w 86"/>
                <a:gd name="T33" fmla="*/ 15 h 86"/>
                <a:gd name="T34" fmla="*/ 47 w 86"/>
                <a:gd name="T35" fmla="*/ 15 h 86"/>
                <a:gd name="T36" fmla="*/ 47 w 86"/>
                <a:gd name="T37" fmla="*/ 21 h 86"/>
                <a:gd name="T38" fmla="*/ 56 w 86"/>
                <a:gd name="T39" fmla="*/ 23 h 86"/>
                <a:gd name="T40" fmla="*/ 54 w 86"/>
                <a:gd name="T41" fmla="*/ 31 h 86"/>
                <a:gd name="T42" fmla="*/ 45 w 86"/>
                <a:gd name="T43" fmla="*/ 29 h 86"/>
                <a:gd name="T44" fmla="*/ 39 w 86"/>
                <a:gd name="T45" fmla="*/ 32 h 86"/>
                <a:gd name="T46" fmla="*/ 47 w 86"/>
                <a:gd name="T47" fmla="*/ 38 h 86"/>
                <a:gd name="T48" fmla="*/ 58 w 86"/>
                <a:gd name="T49" fmla="*/ 51 h 86"/>
                <a:gd name="T50" fmla="*/ 46 w 86"/>
                <a:gd name="T51"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86">
                  <a:moveTo>
                    <a:pt x="72" y="17"/>
                  </a:moveTo>
                  <a:cubicBezTo>
                    <a:pt x="58" y="1"/>
                    <a:pt x="34" y="0"/>
                    <a:pt x="18" y="14"/>
                  </a:cubicBezTo>
                  <a:cubicBezTo>
                    <a:pt x="2" y="28"/>
                    <a:pt x="0" y="52"/>
                    <a:pt x="14" y="68"/>
                  </a:cubicBezTo>
                  <a:cubicBezTo>
                    <a:pt x="28" y="84"/>
                    <a:pt x="53" y="86"/>
                    <a:pt x="69" y="72"/>
                  </a:cubicBezTo>
                  <a:cubicBezTo>
                    <a:pt x="85" y="58"/>
                    <a:pt x="86" y="33"/>
                    <a:pt x="72" y="17"/>
                  </a:cubicBezTo>
                  <a:close/>
                  <a:moveTo>
                    <a:pt x="46" y="63"/>
                  </a:moveTo>
                  <a:cubicBezTo>
                    <a:pt x="46" y="70"/>
                    <a:pt x="46" y="70"/>
                    <a:pt x="46" y="70"/>
                  </a:cubicBezTo>
                  <a:cubicBezTo>
                    <a:pt x="40" y="70"/>
                    <a:pt x="40" y="70"/>
                    <a:pt x="40" y="70"/>
                  </a:cubicBezTo>
                  <a:cubicBezTo>
                    <a:pt x="40" y="64"/>
                    <a:pt x="40" y="64"/>
                    <a:pt x="40" y="64"/>
                  </a:cubicBezTo>
                  <a:cubicBezTo>
                    <a:pt x="35" y="64"/>
                    <a:pt x="31" y="62"/>
                    <a:pt x="28" y="61"/>
                  </a:cubicBezTo>
                  <a:cubicBezTo>
                    <a:pt x="30" y="53"/>
                    <a:pt x="30" y="53"/>
                    <a:pt x="30" y="53"/>
                  </a:cubicBezTo>
                  <a:cubicBezTo>
                    <a:pt x="33" y="55"/>
                    <a:pt x="37" y="56"/>
                    <a:pt x="41" y="56"/>
                  </a:cubicBezTo>
                  <a:cubicBezTo>
                    <a:pt x="45" y="56"/>
                    <a:pt x="48" y="54"/>
                    <a:pt x="48" y="52"/>
                  </a:cubicBezTo>
                  <a:cubicBezTo>
                    <a:pt x="48" y="49"/>
                    <a:pt x="46" y="48"/>
                    <a:pt x="41" y="46"/>
                  </a:cubicBezTo>
                  <a:cubicBezTo>
                    <a:pt x="34" y="44"/>
                    <a:pt x="29" y="40"/>
                    <a:pt x="29" y="34"/>
                  </a:cubicBezTo>
                  <a:cubicBezTo>
                    <a:pt x="29" y="28"/>
                    <a:pt x="33" y="23"/>
                    <a:pt x="40" y="22"/>
                  </a:cubicBezTo>
                  <a:cubicBezTo>
                    <a:pt x="40" y="15"/>
                    <a:pt x="40" y="15"/>
                    <a:pt x="40" y="15"/>
                  </a:cubicBezTo>
                  <a:cubicBezTo>
                    <a:pt x="47" y="15"/>
                    <a:pt x="47" y="15"/>
                    <a:pt x="47" y="15"/>
                  </a:cubicBezTo>
                  <a:cubicBezTo>
                    <a:pt x="47" y="21"/>
                    <a:pt x="47" y="21"/>
                    <a:pt x="47" y="21"/>
                  </a:cubicBezTo>
                  <a:cubicBezTo>
                    <a:pt x="51" y="21"/>
                    <a:pt x="54" y="22"/>
                    <a:pt x="56" y="23"/>
                  </a:cubicBezTo>
                  <a:cubicBezTo>
                    <a:pt x="54" y="31"/>
                    <a:pt x="54" y="31"/>
                    <a:pt x="54" y="31"/>
                  </a:cubicBezTo>
                  <a:cubicBezTo>
                    <a:pt x="53" y="30"/>
                    <a:pt x="50" y="29"/>
                    <a:pt x="45" y="29"/>
                  </a:cubicBezTo>
                  <a:cubicBezTo>
                    <a:pt x="40" y="29"/>
                    <a:pt x="39" y="31"/>
                    <a:pt x="39" y="32"/>
                  </a:cubicBezTo>
                  <a:cubicBezTo>
                    <a:pt x="39" y="35"/>
                    <a:pt x="41" y="36"/>
                    <a:pt x="47" y="38"/>
                  </a:cubicBezTo>
                  <a:cubicBezTo>
                    <a:pt x="55" y="41"/>
                    <a:pt x="58" y="45"/>
                    <a:pt x="58" y="51"/>
                  </a:cubicBezTo>
                  <a:cubicBezTo>
                    <a:pt x="58" y="57"/>
                    <a:pt x="54" y="62"/>
                    <a:pt x="46"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3045144" y="4519343"/>
            <a:ext cx="589875" cy="448188"/>
            <a:chOff x="4268086" y="4221191"/>
            <a:chExt cx="509646" cy="387231"/>
          </a:xfrm>
          <a:solidFill>
            <a:schemeClr val="bg1"/>
          </a:solidFill>
          <a:effectLst/>
        </p:grpSpPr>
        <p:sp>
          <p:nvSpPr>
            <p:cNvPr id="40" name="Freeform 20"/>
            <p:cNvSpPr>
              <a:spLocks noEditPoints="1"/>
            </p:cNvSpPr>
            <p:nvPr/>
          </p:nvSpPr>
          <p:spPr bwMode="auto">
            <a:xfrm>
              <a:off x="4268086" y="4273030"/>
              <a:ext cx="337890" cy="335392"/>
            </a:xfrm>
            <a:custGeom>
              <a:avLst/>
              <a:gdLst>
                <a:gd name="T0" fmla="*/ 229 w 229"/>
                <a:gd name="T1" fmla="*/ 128 h 227"/>
                <a:gd name="T2" fmla="*/ 229 w 229"/>
                <a:gd name="T3" fmla="*/ 98 h 227"/>
                <a:gd name="T4" fmla="*/ 206 w 229"/>
                <a:gd name="T5" fmla="*/ 93 h 227"/>
                <a:gd name="T6" fmla="*/ 200 w 229"/>
                <a:gd name="T7" fmla="*/ 76 h 227"/>
                <a:gd name="T8" fmla="*/ 216 w 229"/>
                <a:gd name="T9" fmla="*/ 58 h 227"/>
                <a:gd name="T10" fmla="*/ 198 w 229"/>
                <a:gd name="T11" fmla="*/ 34 h 227"/>
                <a:gd name="T12" fmla="*/ 176 w 229"/>
                <a:gd name="T13" fmla="*/ 44 h 227"/>
                <a:gd name="T14" fmla="*/ 161 w 229"/>
                <a:gd name="T15" fmla="*/ 33 h 227"/>
                <a:gd name="T16" fmla="*/ 164 w 229"/>
                <a:gd name="T17" fmla="*/ 9 h 227"/>
                <a:gd name="T18" fmla="*/ 135 w 229"/>
                <a:gd name="T19" fmla="*/ 0 h 227"/>
                <a:gd name="T20" fmla="*/ 123 w 229"/>
                <a:gd name="T21" fmla="*/ 20 h 227"/>
                <a:gd name="T22" fmla="*/ 114 w 229"/>
                <a:gd name="T23" fmla="*/ 20 h 227"/>
                <a:gd name="T24" fmla="*/ 105 w 229"/>
                <a:gd name="T25" fmla="*/ 20 h 227"/>
                <a:gd name="T26" fmla="*/ 93 w 229"/>
                <a:gd name="T27" fmla="*/ 0 h 227"/>
                <a:gd name="T28" fmla="*/ 65 w 229"/>
                <a:gd name="T29" fmla="*/ 9 h 227"/>
                <a:gd name="T30" fmla="*/ 67 w 229"/>
                <a:gd name="T31" fmla="*/ 33 h 227"/>
                <a:gd name="T32" fmla="*/ 52 w 229"/>
                <a:gd name="T33" fmla="*/ 44 h 227"/>
                <a:gd name="T34" fmla="*/ 30 w 229"/>
                <a:gd name="T35" fmla="*/ 34 h 227"/>
                <a:gd name="T36" fmla="*/ 13 w 229"/>
                <a:gd name="T37" fmla="*/ 58 h 227"/>
                <a:gd name="T38" fmla="*/ 29 w 229"/>
                <a:gd name="T39" fmla="*/ 76 h 227"/>
                <a:gd name="T40" fmla="*/ 23 w 229"/>
                <a:gd name="T41" fmla="*/ 94 h 227"/>
                <a:gd name="T42" fmla="*/ 0 w 229"/>
                <a:gd name="T43" fmla="*/ 98 h 227"/>
                <a:gd name="T44" fmla="*/ 0 w 229"/>
                <a:gd name="T45" fmla="*/ 128 h 227"/>
                <a:gd name="T46" fmla="*/ 23 w 229"/>
                <a:gd name="T47" fmla="*/ 133 h 227"/>
                <a:gd name="T48" fmla="*/ 29 w 229"/>
                <a:gd name="T49" fmla="*/ 151 h 227"/>
                <a:gd name="T50" fmla="*/ 13 w 229"/>
                <a:gd name="T51" fmla="*/ 169 h 227"/>
                <a:gd name="T52" fmla="*/ 31 w 229"/>
                <a:gd name="T53" fmla="*/ 193 h 227"/>
                <a:gd name="T54" fmla="*/ 52 w 229"/>
                <a:gd name="T55" fmla="*/ 183 h 227"/>
                <a:gd name="T56" fmla="*/ 67 w 229"/>
                <a:gd name="T57" fmla="*/ 194 h 227"/>
                <a:gd name="T58" fmla="*/ 65 w 229"/>
                <a:gd name="T59" fmla="*/ 218 h 227"/>
                <a:gd name="T60" fmla="*/ 93 w 229"/>
                <a:gd name="T61" fmla="*/ 227 h 227"/>
                <a:gd name="T62" fmla="*/ 105 w 229"/>
                <a:gd name="T63" fmla="*/ 206 h 227"/>
                <a:gd name="T64" fmla="*/ 114 w 229"/>
                <a:gd name="T65" fmla="*/ 207 h 227"/>
                <a:gd name="T66" fmla="*/ 124 w 229"/>
                <a:gd name="T67" fmla="*/ 206 h 227"/>
                <a:gd name="T68" fmla="*/ 135 w 229"/>
                <a:gd name="T69" fmla="*/ 227 h 227"/>
                <a:gd name="T70" fmla="*/ 164 w 229"/>
                <a:gd name="T71" fmla="*/ 217 h 227"/>
                <a:gd name="T72" fmla="*/ 161 w 229"/>
                <a:gd name="T73" fmla="*/ 194 h 227"/>
                <a:gd name="T74" fmla="*/ 176 w 229"/>
                <a:gd name="T75" fmla="*/ 183 h 227"/>
                <a:gd name="T76" fmla="*/ 198 w 229"/>
                <a:gd name="T77" fmla="*/ 193 h 227"/>
                <a:gd name="T78" fmla="*/ 216 w 229"/>
                <a:gd name="T79" fmla="*/ 168 h 227"/>
                <a:gd name="T80" fmla="*/ 200 w 229"/>
                <a:gd name="T81" fmla="*/ 151 h 227"/>
                <a:gd name="T82" fmla="*/ 206 w 229"/>
                <a:gd name="T83" fmla="*/ 133 h 227"/>
                <a:gd name="T84" fmla="*/ 229 w 229"/>
                <a:gd name="T85" fmla="*/ 128 h 227"/>
                <a:gd name="T86" fmla="*/ 114 w 229"/>
                <a:gd name="T87" fmla="*/ 180 h 227"/>
                <a:gd name="T88" fmla="*/ 47 w 229"/>
                <a:gd name="T89" fmla="*/ 113 h 227"/>
                <a:gd name="T90" fmla="*/ 114 w 229"/>
                <a:gd name="T91" fmla="*/ 46 h 227"/>
                <a:gd name="T92" fmla="*/ 181 w 229"/>
                <a:gd name="T93" fmla="*/ 113 h 227"/>
                <a:gd name="T94" fmla="*/ 114 w 229"/>
                <a:gd name="T95" fmla="*/ 18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9" h="227">
                  <a:moveTo>
                    <a:pt x="229" y="128"/>
                  </a:moveTo>
                  <a:cubicBezTo>
                    <a:pt x="229" y="98"/>
                    <a:pt x="229" y="98"/>
                    <a:pt x="229" y="98"/>
                  </a:cubicBezTo>
                  <a:cubicBezTo>
                    <a:pt x="206" y="93"/>
                    <a:pt x="206" y="93"/>
                    <a:pt x="206" y="93"/>
                  </a:cubicBezTo>
                  <a:cubicBezTo>
                    <a:pt x="204" y="87"/>
                    <a:pt x="202" y="81"/>
                    <a:pt x="200" y="76"/>
                  </a:cubicBezTo>
                  <a:cubicBezTo>
                    <a:pt x="216" y="58"/>
                    <a:pt x="216" y="58"/>
                    <a:pt x="216" y="58"/>
                  </a:cubicBezTo>
                  <a:cubicBezTo>
                    <a:pt x="198" y="34"/>
                    <a:pt x="198" y="34"/>
                    <a:pt x="198" y="34"/>
                  </a:cubicBezTo>
                  <a:cubicBezTo>
                    <a:pt x="176" y="44"/>
                    <a:pt x="176" y="44"/>
                    <a:pt x="176" y="44"/>
                  </a:cubicBezTo>
                  <a:cubicBezTo>
                    <a:pt x="172" y="39"/>
                    <a:pt x="167" y="36"/>
                    <a:pt x="161" y="33"/>
                  </a:cubicBezTo>
                  <a:cubicBezTo>
                    <a:pt x="164" y="9"/>
                    <a:pt x="164" y="9"/>
                    <a:pt x="164" y="9"/>
                  </a:cubicBezTo>
                  <a:cubicBezTo>
                    <a:pt x="135" y="0"/>
                    <a:pt x="135" y="0"/>
                    <a:pt x="135" y="0"/>
                  </a:cubicBezTo>
                  <a:cubicBezTo>
                    <a:pt x="123" y="20"/>
                    <a:pt x="123" y="20"/>
                    <a:pt x="123" y="20"/>
                  </a:cubicBezTo>
                  <a:cubicBezTo>
                    <a:pt x="120" y="20"/>
                    <a:pt x="117" y="20"/>
                    <a:pt x="114" y="20"/>
                  </a:cubicBezTo>
                  <a:cubicBezTo>
                    <a:pt x="111" y="20"/>
                    <a:pt x="108" y="20"/>
                    <a:pt x="105" y="20"/>
                  </a:cubicBezTo>
                  <a:cubicBezTo>
                    <a:pt x="93" y="0"/>
                    <a:pt x="93" y="0"/>
                    <a:pt x="93" y="0"/>
                  </a:cubicBezTo>
                  <a:cubicBezTo>
                    <a:pt x="65" y="9"/>
                    <a:pt x="65" y="9"/>
                    <a:pt x="65" y="9"/>
                  </a:cubicBezTo>
                  <a:cubicBezTo>
                    <a:pt x="67" y="33"/>
                    <a:pt x="67" y="33"/>
                    <a:pt x="67" y="33"/>
                  </a:cubicBezTo>
                  <a:cubicBezTo>
                    <a:pt x="62" y="36"/>
                    <a:pt x="57" y="39"/>
                    <a:pt x="52" y="44"/>
                  </a:cubicBezTo>
                  <a:cubicBezTo>
                    <a:pt x="30" y="34"/>
                    <a:pt x="30" y="34"/>
                    <a:pt x="30" y="34"/>
                  </a:cubicBezTo>
                  <a:cubicBezTo>
                    <a:pt x="13" y="58"/>
                    <a:pt x="13" y="58"/>
                    <a:pt x="13" y="58"/>
                  </a:cubicBezTo>
                  <a:cubicBezTo>
                    <a:pt x="29" y="76"/>
                    <a:pt x="29" y="76"/>
                    <a:pt x="29" y="76"/>
                  </a:cubicBezTo>
                  <a:cubicBezTo>
                    <a:pt x="26" y="81"/>
                    <a:pt x="24" y="87"/>
                    <a:pt x="23" y="94"/>
                  </a:cubicBezTo>
                  <a:cubicBezTo>
                    <a:pt x="0" y="98"/>
                    <a:pt x="0" y="98"/>
                    <a:pt x="0" y="98"/>
                  </a:cubicBezTo>
                  <a:cubicBezTo>
                    <a:pt x="0" y="128"/>
                    <a:pt x="0" y="128"/>
                    <a:pt x="0" y="128"/>
                  </a:cubicBezTo>
                  <a:cubicBezTo>
                    <a:pt x="23" y="133"/>
                    <a:pt x="23" y="133"/>
                    <a:pt x="23" y="133"/>
                  </a:cubicBezTo>
                  <a:cubicBezTo>
                    <a:pt x="24" y="139"/>
                    <a:pt x="26" y="145"/>
                    <a:pt x="29" y="151"/>
                  </a:cubicBezTo>
                  <a:cubicBezTo>
                    <a:pt x="13" y="169"/>
                    <a:pt x="13" y="169"/>
                    <a:pt x="13" y="169"/>
                  </a:cubicBezTo>
                  <a:cubicBezTo>
                    <a:pt x="31" y="193"/>
                    <a:pt x="31" y="193"/>
                    <a:pt x="31" y="193"/>
                  </a:cubicBezTo>
                  <a:cubicBezTo>
                    <a:pt x="52" y="183"/>
                    <a:pt x="52" y="183"/>
                    <a:pt x="52" y="183"/>
                  </a:cubicBezTo>
                  <a:cubicBezTo>
                    <a:pt x="57" y="187"/>
                    <a:pt x="62" y="191"/>
                    <a:pt x="67" y="194"/>
                  </a:cubicBezTo>
                  <a:cubicBezTo>
                    <a:pt x="65" y="218"/>
                    <a:pt x="65" y="218"/>
                    <a:pt x="65" y="218"/>
                  </a:cubicBezTo>
                  <a:cubicBezTo>
                    <a:pt x="93" y="227"/>
                    <a:pt x="93" y="227"/>
                    <a:pt x="93" y="227"/>
                  </a:cubicBezTo>
                  <a:cubicBezTo>
                    <a:pt x="105" y="206"/>
                    <a:pt x="105" y="206"/>
                    <a:pt x="105" y="206"/>
                  </a:cubicBezTo>
                  <a:cubicBezTo>
                    <a:pt x="108" y="207"/>
                    <a:pt x="111" y="207"/>
                    <a:pt x="114" y="207"/>
                  </a:cubicBezTo>
                  <a:cubicBezTo>
                    <a:pt x="117" y="207"/>
                    <a:pt x="121" y="207"/>
                    <a:pt x="124" y="206"/>
                  </a:cubicBezTo>
                  <a:cubicBezTo>
                    <a:pt x="135" y="227"/>
                    <a:pt x="135" y="227"/>
                    <a:pt x="135" y="227"/>
                  </a:cubicBezTo>
                  <a:cubicBezTo>
                    <a:pt x="164" y="217"/>
                    <a:pt x="164" y="217"/>
                    <a:pt x="164" y="217"/>
                  </a:cubicBezTo>
                  <a:cubicBezTo>
                    <a:pt x="161" y="194"/>
                    <a:pt x="161" y="194"/>
                    <a:pt x="161" y="194"/>
                  </a:cubicBezTo>
                  <a:cubicBezTo>
                    <a:pt x="167" y="191"/>
                    <a:pt x="172" y="187"/>
                    <a:pt x="176" y="183"/>
                  </a:cubicBezTo>
                  <a:cubicBezTo>
                    <a:pt x="198" y="193"/>
                    <a:pt x="198" y="193"/>
                    <a:pt x="198" y="193"/>
                  </a:cubicBezTo>
                  <a:cubicBezTo>
                    <a:pt x="216" y="168"/>
                    <a:pt x="216" y="168"/>
                    <a:pt x="216" y="168"/>
                  </a:cubicBezTo>
                  <a:cubicBezTo>
                    <a:pt x="200" y="151"/>
                    <a:pt x="200" y="151"/>
                    <a:pt x="200" y="151"/>
                  </a:cubicBezTo>
                  <a:cubicBezTo>
                    <a:pt x="202" y="145"/>
                    <a:pt x="204" y="139"/>
                    <a:pt x="206" y="133"/>
                  </a:cubicBezTo>
                  <a:lnTo>
                    <a:pt x="229" y="128"/>
                  </a:lnTo>
                  <a:close/>
                  <a:moveTo>
                    <a:pt x="114" y="180"/>
                  </a:moveTo>
                  <a:cubicBezTo>
                    <a:pt x="77" y="180"/>
                    <a:pt x="47" y="150"/>
                    <a:pt x="47" y="113"/>
                  </a:cubicBezTo>
                  <a:cubicBezTo>
                    <a:pt x="47" y="76"/>
                    <a:pt x="77" y="46"/>
                    <a:pt x="114" y="46"/>
                  </a:cubicBezTo>
                  <a:cubicBezTo>
                    <a:pt x="151" y="46"/>
                    <a:pt x="181" y="76"/>
                    <a:pt x="181" y="113"/>
                  </a:cubicBezTo>
                  <a:cubicBezTo>
                    <a:pt x="181" y="150"/>
                    <a:pt x="151" y="180"/>
                    <a:pt x="11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41" name="Freeform 21"/>
            <p:cNvSpPr>
              <a:spLocks noEditPoints="1"/>
            </p:cNvSpPr>
            <p:nvPr/>
          </p:nvSpPr>
          <p:spPr bwMode="auto">
            <a:xfrm>
              <a:off x="4577871" y="4221191"/>
              <a:ext cx="199861" cy="199861"/>
            </a:xfrm>
            <a:custGeom>
              <a:avLst/>
              <a:gdLst>
                <a:gd name="T0" fmla="*/ 135 w 135"/>
                <a:gd name="T1" fmla="*/ 76 h 135"/>
                <a:gd name="T2" fmla="*/ 135 w 135"/>
                <a:gd name="T3" fmla="*/ 58 h 135"/>
                <a:gd name="T4" fmla="*/ 122 w 135"/>
                <a:gd name="T5" fmla="*/ 55 h 135"/>
                <a:gd name="T6" fmla="*/ 118 w 135"/>
                <a:gd name="T7" fmla="*/ 45 h 135"/>
                <a:gd name="T8" fmla="*/ 128 w 135"/>
                <a:gd name="T9" fmla="*/ 34 h 135"/>
                <a:gd name="T10" fmla="*/ 117 w 135"/>
                <a:gd name="T11" fmla="*/ 20 h 135"/>
                <a:gd name="T12" fmla="*/ 104 w 135"/>
                <a:gd name="T13" fmla="*/ 26 h 135"/>
                <a:gd name="T14" fmla="*/ 96 w 135"/>
                <a:gd name="T15" fmla="*/ 19 h 135"/>
                <a:gd name="T16" fmla="*/ 97 w 135"/>
                <a:gd name="T17" fmla="*/ 5 h 135"/>
                <a:gd name="T18" fmla="*/ 80 w 135"/>
                <a:gd name="T19" fmla="*/ 0 h 135"/>
                <a:gd name="T20" fmla="*/ 73 w 135"/>
                <a:gd name="T21" fmla="*/ 12 h 135"/>
                <a:gd name="T22" fmla="*/ 67 w 135"/>
                <a:gd name="T23" fmla="*/ 12 h 135"/>
                <a:gd name="T24" fmla="*/ 62 w 135"/>
                <a:gd name="T25" fmla="*/ 12 h 135"/>
                <a:gd name="T26" fmla="*/ 55 w 135"/>
                <a:gd name="T27" fmla="*/ 0 h 135"/>
                <a:gd name="T28" fmla="*/ 38 w 135"/>
                <a:gd name="T29" fmla="*/ 5 h 135"/>
                <a:gd name="T30" fmla="*/ 39 w 135"/>
                <a:gd name="T31" fmla="*/ 19 h 135"/>
                <a:gd name="T32" fmla="*/ 30 w 135"/>
                <a:gd name="T33" fmla="*/ 26 h 135"/>
                <a:gd name="T34" fmla="*/ 18 w 135"/>
                <a:gd name="T35" fmla="*/ 20 h 135"/>
                <a:gd name="T36" fmla="*/ 7 w 135"/>
                <a:gd name="T37" fmla="*/ 34 h 135"/>
                <a:gd name="T38" fmla="*/ 17 w 135"/>
                <a:gd name="T39" fmla="*/ 45 h 135"/>
                <a:gd name="T40" fmla="*/ 13 w 135"/>
                <a:gd name="T41" fmla="*/ 55 h 135"/>
                <a:gd name="T42" fmla="*/ 0 w 135"/>
                <a:gd name="T43" fmla="*/ 58 h 135"/>
                <a:gd name="T44" fmla="*/ 0 w 135"/>
                <a:gd name="T45" fmla="*/ 76 h 135"/>
                <a:gd name="T46" fmla="*/ 13 w 135"/>
                <a:gd name="T47" fmla="*/ 79 h 135"/>
                <a:gd name="T48" fmla="*/ 17 w 135"/>
                <a:gd name="T49" fmla="*/ 90 h 135"/>
                <a:gd name="T50" fmla="*/ 7 w 135"/>
                <a:gd name="T51" fmla="*/ 100 h 135"/>
                <a:gd name="T52" fmla="*/ 18 w 135"/>
                <a:gd name="T53" fmla="*/ 114 h 135"/>
                <a:gd name="T54" fmla="*/ 31 w 135"/>
                <a:gd name="T55" fmla="*/ 109 h 135"/>
                <a:gd name="T56" fmla="*/ 39 w 135"/>
                <a:gd name="T57" fmla="*/ 115 h 135"/>
                <a:gd name="T58" fmla="*/ 38 w 135"/>
                <a:gd name="T59" fmla="*/ 129 h 135"/>
                <a:gd name="T60" fmla="*/ 55 w 135"/>
                <a:gd name="T61" fmla="*/ 135 h 135"/>
                <a:gd name="T62" fmla="*/ 62 w 135"/>
                <a:gd name="T63" fmla="*/ 122 h 135"/>
                <a:gd name="T64" fmla="*/ 68 w 135"/>
                <a:gd name="T65" fmla="*/ 123 h 135"/>
                <a:gd name="T66" fmla="*/ 73 w 135"/>
                <a:gd name="T67" fmla="*/ 122 h 135"/>
                <a:gd name="T68" fmla="*/ 80 w 135"/>
                <a:gd name="T69" fmla="*/ 135 h 135"/>
                <a:gd name="T70" fmla="*/ 97 w 135"/>
                <a:gd name="T71" fmla="*/ 129 h 135"/>
                <a:gd name="T72" fmla="*/ 96 w 135"/>
                <a:gd name="T73" fmla="*/ 115 h 135"/>
                <a:gd name="T74" fmla="*/ 104 w 135"/>
                <a:gd name="T75" fmla="*/ 109 h 135"/>
                <a:gd name="T76" fmla="*/ 117 w 135"/>
                <a:gd name="T77" fmla="*/ 114 h 135"/>
                <a:gd name="T78" fmla="*/ 128 w 135"/>
                <a:gd name="T79" fmla="*/ 100 h 135"/>
                <a:gd name="T80" fmla="*/ 118 w 135"/>
                <a:gd name="T81" fmla="*/ 89 h 135"/>
                <a:gd name="T82" fmla="*/ 122 w 135"/>
                <a:gd name="T83" fmla="*/ 79 h 135"/>
                <a:gd name="T84" fmla="*/ 135 w 135"/>
                <a:gd name="T85" fmla="*/ 76 h 135"/>
                <a:gd name="T86" fmla="*/ 67 w 135"/>
                <a:gd name="T87" fmla="*/ 107 h 135"/>
                <a:gd name="T88" fmla="*/ 28 w 135"/>
                <a:gd name="T89" fmla="*/ 67 h 135"/>
                <a:gd name="T90" fmla="*/ 67 w 135"/>
                <a:gd name="T91" fmla="*/ 27 h 135"/>
                <a:gd name="T92" fmla="*/ 107 w 135"/>
                <a:gd name="T93" fmla="*/ 67 h 135"/>
                <a:gd name="T94" fmla="*/ 67 w 135"/>
                <a:gd name="T95" fmla="*/ 10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5" h="135">
                  <a:moveTo>
                    <a:pt x="135" y="76"/>
                  </a:moveTo>
                  <a:cubicBezTo>
                    <a:pt x="135" y="58"/>
                    <a:pt x="135" y="58"/>
                    <a:pt x="135" y="58"/>
                  </a:cubicBezTo>
                  <a:cubicBezTo>
                    <a:pt x="122" y="55"/>
                    <a:pt x="122" y="55"/>
                    <a:pt x="122" y="55"/>
                  </a:cubicBezTo>
                  <a:cubicBezTo>
                    <a:pt x="121" y="52"/>
                    <a:pt x="120" y="48"/>
                    <a:pt x="118" y="45"/>
                  </a:cubicBezTo>
                  <a:cubicBezTo>
                    <a:pt x="128" y="34"/>
                    <a:pt x="128" y="34"/>
                    <a:pt x="128" y="34"/>
                  </a:cubicBezTo>
                  <a:cubicBezTo>
                    <a:pt x="117" y="20"/>
                    <a:pt x="117" y="20"/>
                    <a:pt x="117" y="20"/>
                  </a:cubicBezTo>
                  <a:cubicBezTo>
                    <a:pt x="104" y="26"/>
                    <a:pt x="104" y="26"/>
                    <a:pt x="104" y="26"/>
                  </a:cubicBezTo>
                  <a:cubicBezTo>
                    <a:pt x="102" y="23"/>
                    <a:pt x="99" y="21"/>
                    <a:pt x="96" y="19"/>
                  </a:cubicBezTo>
                  <a:cubicBezTo>
                    <a:pt x="97" y="5"/>
                    <a:pt x="97" y="5"/>
                    <a:pt x="97" y="5"/>
                  </a:cubicBezTo>
                  <a:cubicBezTo>
                    <a:pt x="80" y="0"/>
                    <a:pt x="80" y="0"/>
                    <a:pt x="80" y="0"/>
                  </a:cubicBezTo>
                  <a:cubicBezTo>
                    <a:pt x="73" y="12"/>
                    <a:pt x="73" y="12"/>
                    <a:pt x="73" y="12"/>
                  </a:cubicBezTo>
                  <a:cubicBezTo>
                    <a:pt x="71" y="12"/>
                    <a:pt x="69" y="12"/>
                    <a:pt x="67" y="12"/>
                  </a:cubicBezTo>
                  <a:cubicBezTo>
                    <a:pt x="66" y="12"/>
                    <a:pt x="64" y="12"/>
                    <a:pt x="62" y="12"/>
                  </a:cubicBezTo>
                  <a:cubicBezTo>
                    <a:pt x="55" y="0"/>
                    <a:pt x="55" y="0"/>
                    <a:pt x="55" y="0"/>
                  </a:cubicBezTo>
                  <a:cubicBezTo>
                    <a:pt x="38" y="5"/>
                    <a:pt x="38" y="5"/>
                    <a:pt x="38" y="5"/>
                  </a:cubicBezTo>
                  <a:cubicBezTo>
                    <a:pt x="39" y="19"/>
                    <a:pt x="39" y="19"/>
                    <a:pt x="39" y="19"/>
                  </a:cubicBezTo>
                  <a:cubicBezTo>
                    <a:pt x="36" y="21"/>
                    <a:pt x="33" y="23"/>
                    <a:pt x="30" y="26"/>
                  </a:cubicBezTo>
                  <a:cubicBezTo>
                    <a:pt x="18" y="20"/>
                    <a:pt x="18" y="20"/>
                    <a:pt x="18" y="20"/>
                  </a:cubicBezTo>
                  <a:cubicBezTo>
                    <a:pt x="7" y="34"/>
                    <a:pt x="7" y="34"/>
                    <a:pt x="7" y="34"/>
                  </a:cubicBezTo>
                  <a:cubicBezTo>
                    <a:pt x="17" y="45"/>
                    <a:pt x="17" y="45"/>
                    <a:pt x="17" y="45"/>
                  </a:cubicBezTo>
                  <a:cubicBezTo>
                    <a:pt x="15" y="48"/>
                    <a:pt x="14" y="52"/>
                    <a:pt x="13" y="55"/>
                  </a:cubicBezTo>
                  <a:cubicBezTo>
                    <a:pt x="0" y="58"/>
                    <a:pt x="0" y="58"/>
                    <a:pt x="0" y="58"/>
                  </a:cubicBezTo>
                  <a:cubicBezTo>
                    <a:pt x="0" y="76"/>
                    <a:pt x="0" y="76"/>
                    <a:pt x="0" y="76"/>
                  </a:cubicBezTo>
                  <a:cubicBezTo>
                    <a:pt x="13" y="79"/>
                    <a:pt x="13" y="79"/>
                    <a:pt x="13" y="79"/>
                  </a:cubicBezTo>
                  <a:cubicBezTo>
                    <a:pt x="14" y="83"/>
                    <a:pt x="15" y="86"/>
                    <a:pt x="17" y="90"/>
                  </a:cubicBezTo>
                  <a:cubicBezTo>
                    <a:pt x="7" y="100"/>
                    <a:pt x="7" y="100"/>
                    <a:pt x="7" y="100"/>
                  </a:cubicBezTo>
                  <a:cubicBezTo>
                    <a:pt x="18" y="114"/>
                    <a:pt x="18" y="114"/>
                    <a:pt x="18" y="114"/>
                  </a:cubicBezTo>
                  <a:cubicBezTo>
                    <a:pt x="31" y="109"/>
                    <a:pt x="31" y="109"/>
                    <a:pt x="31" y="109"/>
                  </a:cubicBezTo>
                  <a:cubicBezTo>
                    <a:pt x="33" y="111"/>
                    <a:pt x="36" y="113"/>
                    <a:pt x="39" y="115"/>
                  </a:cubicBezTo>
                  <a:cubicBezTo>
                    <a:pt x="38" y="129"/>
                    <a:pt x="38" y="129"/>
                    <a:pt x="38" y="129"/>
                  </a:cubicBezTo>
                  <a:cubicBezTo>
                    <a:pt x="55" y="135"/>
                    <a:pt x="55" y="135"/>
                    <a:pt x="55" y="135"/>
                  </a:cubicBezTo>
                  <a:cubicBezTo>
                    <a:pt x="62" y="122"/>
                    <a:pt x="62" y="122"/>
                    <a:pt x="62" y="122"/>
                  </a:cubicBezTo>
                  <a:cubicBezTo>
                    <a:pt x="64" y="123"/>
                    <a:pt x="66" y="123"/>
                    <a:pt x="68" y="123"/>
                  </a:cubicBezTo>
                  <a:cubicBezTo>
                    <a:pt x="69" y="123"/>
                    <a:pt x="71" y="123"/>
                    <a:pt x="73" y="122"/>
                  </a:cubicBezTo>
                  <a:cubicBezTo>
                    <a:pt x="80" y="135"/>
                    <a:pt x="80" y="135"/>
                    <a:pt x="80" y="135"/>
                  </a:cubicBezTo>
                  <a:cubicBezTo>
                    <a:pt x="97" y="129"/>
                    <a:pt x="97" y="129"/>
                    <a:pt x="97" y="129"/>
                  </a:cubicBezTo>
                  <a:cubicBezTo>
                    <a:pt x="96" y="115"/>
                    <a:pt x="96" y="115"/>
                    <a:pt x="96" y="115"/>
                  </a:cubicBezTo>
                  <a:cubicBezTo>
                    <a:pt x="99" y="113"/>
                    <a:pt x="102" y="111"/>
                    <a:pt x="104" y="109"/>
                  </a:cubicBezTo>
                  <a:cubicBezTo>
                    <a:pt x="117" y="114"/>
                    <a:pt x="117" y="114"/>
                    <a:pt x="117" y="114"/>
                  </a:cubicBezTo>
                  <a:cubicBezTo>
                    <a:pt x="128" y="100"/>
                    <a:pt x="128" y="100"/>
                    <a:pt x="128" y="100"/>
                  </a:cubicBezTo>
                  <a:cubicBezTo>
                    <a:pt x="118" y="89"/>
                    <a:pt x="118" y="89"/>
                    <a:pt x="118" y="89"/>
                  </a:cubicBezTo>
                  <a:cubicBezTo>
                    <a:pt x="120" y="86"/>
                    <a:pt x="121" y="83"/>
                    <a:pt x="122" y="79"/>
                  </a:cubicBezTo>
                  <a:lnTo>
                    <a:pt x="135" y="76"/>
                  </a:lnTo>
                  <a:close/>
                  <a:moveTo>
                    <a:pt x="67" y="107"/>
                  </a:moveTo>
                  <a:cubicBezTo>
                    <a:pt x="46" y="107"/>
                    <a:pt x="28" y="89"/>
                    <a:pt x="28" y="67"/>
                  </a:cubicBezTo>
                  <a:cubicBezTo>
                    <a:pt x="28" y="45"/>
                    <a:pt x="46" y="27"/>
                    <a:pt x="67" y="27"/>
                  </a:cubicBezTo>
                  <a:cubicBezTo>
                    <a:pt x="89" y="27"/>
                    <a:pt x="107" y="45"/>
                    <a:pt x="107" y="67"/>
                  </a:cubicBezTo>
                  <a:cubicBezTo>
                    <a:pt x="107" y="89"/>
                    <a:pt x="89" y="107"/>
                    <a:pt x="67"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8527836" y="3310661"/>
            <a:ext cx="345621" cy="442008"/>
            <a:chOff x="1605186" y="572440"/>
            <a:chExt cx="563562" cy="720725"/>
          </a:xfrm>
          <a:solidFill>
            <a:schemeClr val="bg1"/>
          </a:solidFill>
          <a:effectLst/>
        </p:grpSpPr>
        <p:sp>
          <p:nvSpPr>
            <p:cNvPr id="43" name="Freeform 32"/>
            <p:cNvSpPr>
              <a:spLocks/>
            </p:cNvSpPr>
            <p:nvPr/>
          </p:nvSpPr>
          <p:spPr bwMode="auto">
            <a:xfrm>
              <a:off x="1814736"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44" name="Freeform 33"/>
            <p:cNvSpPr>
              <a:spLocks/>
            </p:cNvSpPr>
            <p:nvPr/>
          </p:nvSpPr>
          <p:spPr bwMode="auto">
            <a:xfrm>
              <a:off x="1605186"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45"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46" name="Freeform 34"/>
          <p:cNvSpPr>
            <a:spLocks noEditPoints="1"/>
          </p:cNvSpPr>
          <p:nvPr/>
        </p:nvSpPr>
        <p:spPr bwMode="auto">
          <a:xfrm>
            <a:off x="8571160" y="2118344"/>
            <a:ext cx="320279" cy="328708"/>
          </a:xfrm>
          <a:custGeom>
            <a:avLst/>
            <a:gdLst>
              <a:gd name="T0" fmla="*/ 261 w 447"/>
              <a:gd name="T1" fmla="*/ 25 h 460"/>
              <a:gd name="T2" fmla="*/ 286 w 447"/>
              <a:gd name="T3" fmla="*/ 99 h 460"/>
              <a:gd name="T4" fmla="*/ 310 w 447"/>
              <a:gd name="T5" fmla="*/ 25 h 460"/>
              <a:gd name="T6" fmla="*/ 124 w 447"/>
              <a:gd name="T7" fmla="*/ 3 h 460"/>
              <a:gd name="T8" fmla="*/ 100 w 447"/>
              <a:gd name="T9" fmla="*/ 28 h 460"/>
              <a:gd name="T10" fmla="*/ 125 w 447"/>
              <a:gd name="T11" fmla="*/ 103 h 460"/>
              <a:gd name="T12" fmla="*/ 149 w 447"/>
              <a:gd name="T13" fmla="*/ 28 h 460"/>
              <a:gd name="T14" fmla="*/ 31 w 447"/>
              <a:gd name="T15" fmla="*/ 70 h 460"/>
              <a:gd name="T16" fmla="*/ 7 w 447"/>
              <a:gd name="T17" fmla="*/ 82 h 460"/>
              <a:gd name="T18" fmla="*/ 0 w 447"/>
              <a:gd name="T19" fmla="*/ 401 h 460"/>
              <a:gd name="T20" fmla="*/ 31 w 447"/>
              <a:gd name="T21" fmla="*/ 436 h 460"/>
              <a:gd name="T22" fmla="*/ 237 w 447"/>
              <a:gd name="T23" fmla="*/ 397 h 460"/>
              <a:gd name="T24" fmla="*/ 153 w 447"/>
              <a:gd name="T25" fmla="*/ 302 h 460"/>
              <a:gd name="T26" fmla="*/ 241 w 447"/>
              <a:gd name="T27" fmla="*/ 314 h 460"/>
              <a:gd name="T28" fmla="*/ 265 w 447"/>
              <a:gd name="T29" fmla="*/ 278 h 460"/>
              <a:gd name="T30" fmla="*/ 359 w 447"/>
              <a:gd name="T31" fmla="*/ 174 h 460"/>
              <a:gd name="T32" fmla="*/ 399 w 447"/>
              <a:gd name="T33" fmla="*/ 267 h 460"/>
              <a:gd name="T34" fmla="*/ 392 w 447"/>
              <a:gd name="T35" fmla="*/ 82 h 460"/>
              <a:gd name="T36" fmla="*/ 325 w 447"/>
              <a:gd name="T37" fmla="*/ 70 h 460"/>
              <a:gd name="T38" fmla="*/ 313 w 447"/>
              <a:gd name="T39" fmla="*/ 108 h 460"/>
              <a:gd name="T40" fmla="*/ 256 w 447"/>
              <a:gd name="T41" fmla="*/ 108 h 460"/>
              <a:gd name="T42" fmla="*/ 245 w 447"/>
              <a:gd name="T43" fmla="*/ 70 h 460"/>
              <a:gd name="T44" fmla="*/ 165 w 447"/>
              <a:gd name="T45" fmla="*/ 91 h 460"/>
              <a:gd name="T46" fmla="*/ 125 w 447"/>
              <a:gd name="T47" fmla="*/ 115 h 460"/>
              <a:gd name="T48" fmla="*/ 85 w 447"/>
              <a:gd name="T49" fmla="*/ 91 h 460"/>
              <a:gd name="T50" fmla="*/ 31 w 447"/>
              <a:gd name="T51" fmla="*/ 70 h 460"/>
              <a:gd name="T52" fmla="*/ 40 w 447"/>
              <a:gd name="T53" fmla="*/ 174 h 460"/>
              <a:gd name="T54" fmla="*/ 129 w 447"/>
              <a:gd name="T55" fmla="*/ 278 h 460"/>
              <a:gd name="T56" fmla="*/ 40 w 447"/>
              <a:gd name="T57" fmla="*/ 174 h 460"/>
              <a:gd name="T58" fmla="*/ 153 w 447"/>
              <a:gd name="T59" fmla="*/ 174 h 460"/>
              <a:gd name="T60" fmla="*/ 241 w 447"/>
              <a:gd name="T61" fmla="*/ 278 h 460"/>
              <a:gd name="T62" fmla="*/ 153 w 447"/>
              <a:gd name="T63" fmla="*/ 174 h 460"/>
              <a:gd name="T64" fmla="*/ 352 w 447"/>
              <a:gd name="T65" fmla="*/ 281 h 460"/>
              <a:gd name="T66" fmla="*/ 357 w 447"/>
              <a:gd name="T67" fmla="*/ 460 h 460"/>
              <a:gd name="T68" fmla="*/ 357 w 447"/>
              <a:gd name="T69" fmla="*/ 281 h 460"/>
              <a:gd name="T70" fmla="*/ 40 w 447"/>
              <a:gd name="T71" fmla="*/ 302 h 460"/>
              <a:gd name="T72" fmla="*/ 129 w 447"/>
              <a:gd name="T73" fmla="*/ 302 h 460"/>
              <a:gd name="T74" fmla="*/ 40 w 447"/>
              <a:gd name="T75" fmla="*/ 397 h 460"/>
              <a:gd name="T76" fmla="*/ 319 w 447"/>
              <a:gd name="T77" fmla="*/ 316 h 460"/>
              <a:gd name="T78" fmla="*/ 414 w 447"/>
              <a:gd name="T79" fmla="*/ 316 h 460"/>
              <a:gd name="T80" fmla="*/ 364 w 447"/>
              <a:gd name="T81" fmla="*/ 432 h 460"/>
              <a:gd name="T82" fmla="*/ 371 w 447"/>
              <a:gd name="T83" fmla="*/ 345 h 460"/>
              <a:gd name="T84" fmla="*/ 352 w 447"/>
              <a:gd name="T85" fmla="*/ 345 h 460"/>
              <a:gd name="T86" fmla="*/ 316 w 447"/>
              <a:gd name="T87" fmla="*/ 346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7" h="460">
                <a:moveTo>
                  <a:pt x="285" y="0"/>
                </a:moveTo>
                <a:cubicBezTo>
                  <a:pt x="272" y="0"/>
                  <a:pt x="261" y="12"/>
                  <a:pt x="261" y="25"/>
                </a:cubicBezTo>
                <a:lnTo>
                  <a:pt x="261" y="75"/>
                </a:lnTo>
                <a:cubicBezTo>
                  <a:pt x="261" y="88"/>
                  <a:pt x="273" y="99"/>
                  <a:pt x="286" y="99"/>
                </a:cubicBezTo>
                <a:cubicBezTo>
                  <a:pt x="298" y="99"/>
                  <a:pt x="310" y="88"/>
                  <a:pt x="310" y="75"/>
                </a:cubicBezTo>
                <a:lnTo>
                  <a:pt x="310" y="25"/>
                </a:lnTo>
                <a:cubicBezTo>
                  <a:pt x="310" y="12"/>
                  <a:pt x="298" y="0"/>
                  <a:pt x="285" y="0"/>
                </a:cubicBezTo>
                <a:close/>
                <a:moveTo>
                  <a:pt x="124" y="3"/>
                </a:moveTo>
                <a:lnTo>
                  <a:pt x="124" y="3"/>
                </a:lnTo>
                <a:cubicBezTo>
                  <a:pt x="111" y="3"/>
                  <a:pt x="100" y="15"/>
                  <a:pt x="100" y="28"/>
                </a:cubicBezTo>
                <a:lnTo>
                  <a:pt x="100" y="78"/>
                </a:lnTo>
                <a:cubicBezTo>
                  <a:pt x="100" y="91"/>
                  <a:pt x="112" y="103"/>
                  <a:pt x="125" y="103"/>
                </a:cubicBezTo>
                <a:cubicBezTo>
                  <a:pt x="138" y="103"/>
                  <a:pt x="149" y="91"/>
                  <a:pt x="149" y="78"/>
                </a:cubicBezTo>
                <a:lnTo>
                  <a:pt x="149" y="28"/>
                </a:lnTo>
                <a:cubicBezTo>
                  <a:pt x="150" y="15"/>
                  <a:pt x="138" y="3"/>
                  <a:pt x="124" y="3"/>
                </a:cubicBezTo>
                <a:close/>
                <a:moveTo>
                  <a:pt x="31" y="70"/>
                </a:moveTo>
                <a:lnTo>
                  <a:pt x="31" y="70"/>
                </a:lnTo>
                <a:cubicBezTo>
                  <a:pt x="21" y="70"/>
                  <a:pt x="13" y="75"/>
                  <a:pt x="7" y="82"/>
                </a:cubicBezTo>
                <a:cubicBezTo>
                  <a:pt x="2" y="89"/>
                  <a:pt x="0" y="97"/>
                  <a:pt x="0" y="105"/>
                </a:cubicBezTo>
                <a:lnTo>
                  <a:pt x="0" y="401"/>
                </a:lnTo>
                <a:cubicBezTo>
                  <a:pt x="0" y="410"/>
                  <a:pt x="2" y="418"/>
                  <a:pt x="7" y="424"/>
                </a:cubicBezTo>
                <a:cubicBezTo>
                  <a:pt x="13" y="431"/>
                  <a:pt x="21" y="436"/>
                  <a:pt x="31" y="436"/>
                </a:cubicBezTo>
                <a:lnTo>
                  <a:pt x="262" y="436"/>
                </a:lnTo>
                <a:cubicBezTo>
                  <a:pt x="251" y="425"/>
                  <a:pt x="243" y="412"/>
                  <a:pt x="237" y="397"/>
                </a:cubicBezTo>
                <a:lnTo>
                  <a:pt x="153" y="397"/>
                </a:lnTo>
                <a:lnTo>
                  <a:pt x="153" y="302"/>
                </a:lnTo>
                <a:lnTo>
                  <a:pt x="241" y="302"/>
                </a:lnTo>
                <a:lnTo>
                  <a:pt x="241" y="314"/>
                </a:lnTo>
                <a:cubicBezTo>
                  <a:pt x="247" y="301"/>
                  <a:pt x="256" y="288"/>
                  <a:pt x="267" y="278"/>
                </a:cubicBezTo>
                <a:lnTo>
                  <a:pt x="265" y="278"/>
                </a:lnTo>
                <a:lnTo>
                  <a:pt x="265" y="174"/>
                </a:lnTo>
                <a:lnTo>
                  <a:pt x="359" y="174"/>
                </a:lnTo>
                <a:lnTo>
                  <a:pt x="359" y="251"/>
                </a:lnTo>
                <a:cubicBezTo>
                  <a:pt x="374" y="254"/>
                  <a:pt x="387" y="259"/>
                  <a:pt x="399" y="267"/>
                </a:cubicBezTo>
                <a:lnTo>
                  <a:pt x="399" y="105"/>
                </a:lnTo>
                <a:cubicBezTo>
                  <a:pt x="399" y="97"/>
                  <a:pt x="397" y="89"/>
                  <a:pt x="392" y="82"/>
                </a:cubicBezTo>
                <a:cubicBezTo>
                  <a:pt x="386" y="75"/>
                  <a:pt x="377" y="70"/>
                  <a:pt x="367" y="70"/>
                </a:cubicBezTo>
                <a:lnTo>
                  <a:pt x="325" y="70"/>
                </a:lnTo>
                <a:lnTo>
                  <a:pt x="325" y="91"/>
                </a:lnTo>
                <a:cubicBezTo>
                  <a:pt x="325" y="97"/>
                  <a:pt x="321" y="103"/>
                  <a:pt x="313" y="108"/>
                </a:cubicBezTo>
                <a:cubicBezTo>
                  <a:pt x="306" y="112"/>
                  <a:pt x="295" y="115"/>
                  <a:pt x="285" y="115"/>
                </a:cubicBezTo>
                <a:cubicBezTo>
                  <a:pt x="274" y="115"/>
                  <a:pt x="264" y="112"/>
                  <a:pt x="256" y="108"/>
                </a:cubicBezTo>
                <a:cubicBezTo>
                  <a:pt x="249" y="103"/>
                  <a:pt x="245" y="97"/>
                  <a:pt x="245" y="91"/>
                </a:cubicBezTo>
                <a:lnTo>
                  <a:pt x="245" y="70"/>
                </a:lnTo>
                <a:lnTo>
                  <a:pt x="165" y="70"/>
                </a:lnTo>
                <a:lnTo>
                  <a:pt x="165" y="91"/>
                </a:lnTo>
                <a:cubicBezTo>
                  <a:pt x="165" y="97"/>
                  <a:pt x="161" y="103"/>
                  <a:pt x="153" y="108"/>
                </a:cubicBezTo>
                <a:cubicBezTo>
                  <a:pt x="146" y="112"/>
                  <a:pt x="135" y="115"/>
                  <a:pt x="125" y="115"/>
                </a:cubicBezTo>
                <a:cubicBezTo>
                  <a:pt x="114" y="115"/>
                  <a:pt x="104" y="112"/>
                  <a:pt x="96" y="108"/>
                </a:cubicBezTo>
                <a:cubicBezTo>
                  <a:pt x="89" y="103"/>
                  <a:pt x="85" y="97"/>
                  <a:pt x="85" y="91"/>
                </a:cubicBezTo>
                <a:lnTo>
                  <a:pt x="85" y="70"/>
                </a:lnTo>
                <a:lnTo>
                  <a:pt x="31" y="70"/>
                </a:lnTo>
                <a:close/>
                <a:moveTo>
                  <a:pt x="40" y="174"/>
                </a:moveTo>
                <a:lnTo>
                  <a:pt x="40" y="174"/>
                </a:lnTo>
                <a:lnTo>
                  <a:pt x="129" y="174"/>
                </a:lnTo>
                <a:lnTo>
                  <a:pt x="129" y="278"/>
                </a:lnTo>
                <a:lnTo>
                  <a:pt x="40" y="278"/>
                </a:lnTo>
                <a:lnTo>
                  <a:pt x="40" y="174"/>
                </a:lnTo>
                <a:close/>
                <a:moveTo>
                  <a:pt x="153" y="174"/>
                </a:moveTo>
                <a:lnTo>
                  <a:pt x="153" y="174"/>
                </a:lnTo>
                <a:lnTo>
                  <a:pt x="241" y="174"/>
                </a:lnTo>
                <a:lnTo>
                  <a:pt x="241" y="278"/>
                </a:lnTo>
                <a:lnTo>
                  <a:pt x="153" y="278"/>
                </a:lnTo>
                <a:lnTo>
                  <a:pt x="153" y="174"/>
                </a:lnTo>
                <a:close/>
                <a:moveTo>
                  <a:pt x="352" y="281"/>
                </a:moveTo>
                <a:lnTo>
                  <a:pt x="352" y="281"/>
                </a:lnTo>
                <a:cubicBezTo>
                  <a:pt x="305" y="283"/>
                  <a:pt x="267" y="322"/>
                  <a:pt x="267" y="370"/>
                </a:cubicBezTo>
                <a:cubicBezTo>
                  <a:pt x="267" y="420"/>
                  <a:pt x="307" y="460"/>
                  <a:pt x="357" y="460"/>
                </a:cubicBezTo>
                <a:cubicBezTo>
                  <a:pt x="407" y="460"/>
                  <a:pt x="447" y="420"/>
                  <a:pt x="447" y="370"/>
                </a:cubicBezTo>
                <a:cubicBezTo>
                  <a:pt x="447" y="321"/>
                  <a:pt x="407" y="281"/>
                  <a:pt x="357" y="281"/>
                </a:cubicBezTo>
                <a:cubicBezTo>
                  <a:pt x="355" y="281"/>
                  <a:pt x="354" y="281"/>
                  <a:pt x="352" y="281"/>
                </a:cubicBezTo>
                <a:close/>
                <a:moveTo>
                  <a:pt x="40" y="302"/>
                </a:moveTo>
                <a:lnTo>
                  <a:pt x="40" y="302"/>
                </a:lnTo>
                <a:lnTo>
                  <a:pt x="129" y="302"/>
                </a:lnTo>
                <a:lnTo>
                  <a:pt x="129" y="397"/>
                </a:lnTo>
                <a:lnTo>
                  <a:pt x="40" y="397"/>
                </a:lnTo>
                <a:lnTo>
                  <a:pt x="40" y="302"/>
                </a:lnTo>
                <a:close/>
                <a:moveTo>
                  <a:pt x="319" y="316"/>
                </a:moveTo>
                <a:lnTo>
                  <a:pt x="319" y="316"/>
                </a:lnTo>
                <a:lnTo>
                  <a:pt x="414" y="316"/>
                </a:lnTo>
                <a:lnTo>
                  <a:pt x="414" y="330"/>
                </a:lnTo>
                <a:lnTo>
                  <a:pt x="364" y="432"/>
                </a:lnTo>
                <a:lnTo>
                  <a:pt x="329" y="432"/>
                </a:lnTo>
                <a:lnTo>
                  <a:pt x="371" y="345"/>
                </a:lnTo>
                <a:cubicBezTo>
                  <a:pt x="371" y="345"/>
                  <a:pt x="365" y="345"/>
                  <a:pt x="362" y="345"/>
                </a:cubicBezTo>
                <a:cubicBezTo>
                  <a:pt x="359" y="345"/>
                  <a:pt x="355" y="345"/>
                  <a:pt x="352" y="345"/>
                </a:cubicBezTo>
                <a:cubicBezTo>
                  <a:pt x="348" y="345"/>
                  <a:pt x="345" y="345"/>
                  <a:pt x="341" y="345"/>
                </a:cubicBezTo>
                <a:cubicBezTo>
                  <a:pt x="334" y="346"/>
                  <a:pt x="325" y="346"/>
                  <a:pt x="316" y="346"/>
                </a:cubicBezTo>
                <a:lnTo>
                  <a:pt x="319" y="31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sz="1500">
              <a:latin typeface="微软雅黑" panose="020B0503020204020204" pitchFamily="34" charset="-122"/>
              <a:ea typeface="微软雅黑" panose="020B0503020204020204" pitchFamily="34" charset="-122"/>
            </a:endParaRPr>
          </a:p>
        </p:txBody>
      </p:sp>
      <p:grpSp>
        <p:nvGrpSpPr>
          <p:cNvPr id="47" name="组合 46">
            <a:extLst>
              <a:ext uri="{FF2B5EF4-FFF2-40B4-BE49-F238E27FC236}">
                <a16:creationId xmlns:a16="http://schemas.microsoft.com/office/drawing/2014/main" id="{B2A54EF1-3A11-415B-AF8C-0B4EE03F9059}"/>
              </a:ext>
            </a:extLst>
          </p:cNvPr>
          <p:cNvGrpSpPr/>
          <p:nvPr/>
        </p:nvGrpSpPr>
        <p:grpSpPr>
          <a:xfrm>
            <a:off x="0" y="159023"/>
            <a:ext cx="3088603" cy="587860"/>
            <a:chOff x="0" y="159023"/>
            <a:chExt cx="3088603" cy="587860"/>
          </a:xfrm>
        </p:grpSpPr>
        <p:sp>
          <p:nvSpPr>
            <p:cNvPr id="48" name="TextBox 76">
              <a:extLst>
                <a:ext uri="{FF2B5EF4-FFF2-40B4-BE49-F238E27FC236}">
                  <a16:creationId xmlns:a16="http://schemas.microsoft.com/office/drawing/2014/main" id="{BD315FCE-E747-4F50-886F-F4AA7EBF4853}"/>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48">
              <a:extLst>
                <a:ext uri="{FF2B5EF4-FFF2-40B4-BE49-F238E27FC236}">
                  <a16:creationId xmlns:a16="http://schemas.microsoft.com/office/drawing/2014/main" id="{D75FA65C-13FE-4001-AB76-FC1F36F1EDC1}"/>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50" name="矩形 49">
              <a:extLst>
                <a:ext uri="{FF2B5EF4-FFF2-40B4-BE49-F238E27FC236}">
                  <a16:creationId xmlns:a16="http://schemas.microsoft.com/office/drawing/2014/main" id="{B60A2BDC-396A-4BD5-8B35-36F5457BB82B}"/>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46432402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750"/>
                                        <p:tgtEl>
                                          <p:spTgt spid="18"/>
                                        </p:tgtEl>
                                      </p:cBhvr>
                                    </p:animEffect>
                                  </p:childTnLst>
                                </p:cTn>
                              </p:par>
                            </p:childTnLst>
                          </p:cTn>
                        </p:par>
                        <p:par>
                          <p:cTn id="8" fill="hold">
                            <p:stCondLst>
                              <p:cond delay="750"/>
                            </p:stCondLst>
                            <p:childTnLst>
                              <p:par>
                                <p:cTn id="9" presetID="22" presetClass="entr" presetSubtype="2"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right)">
                                      <p:cBhvr>
                                        <p:cTn id="11" dur="500"/>
                                        <p:tgtEl>
                                          <p:spTgt spid="8"/>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right)">
                                      <p:cBhvr>
                                        <p:cTn id="17" dur="500"/>
                                        <p:tgtEl>
                                          <p:spTgt spid="10"/>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p:stCondLst>
                              <p:cond delay="1250"/>
                            </p:stCondLst>
                            <p:childTnLst>
                              <p:par>
                                <p:cTn id="28" presetID="31" presetClass="entr" presetSubtype="0" fill="hold" grpId="0" nodeType="afterEffect">
                                  <p:stCondLst>
                                    <p:cond delay="0"/>
                                  </p:stCondLst>
                                  <p:childTnLst>
                                    <p:set>
                                      <p:cBhvr>
                                        <p:cTn id="29" dur="1" fill="hold">
                                          <p:stCondLst>
                                            <p:cond delay="0"/>
                                          </p:stCondLst>
                                        </p:cTn>
                                        <p:tgtEl>
                                          <p:spTgt spid="46"/>
                                        </p:tgtEl>
                                        <p:attrNameLst>
                                          <p:attrName>style.visibility</p:attrName>
                                        </p:attrNameLst>
                                      </p:cBhvr>
                                      <p:to>
                                        <p:strVal val="visible"/>
                                      </p:to>
                                    </p:set>
                                    <p:anim calcmode="lin" valueType="num">
                                      <p:cBhvr>
                                        <p:cTn id="30" dur="500" fill="hold"/>
                                        <p:tgtEl>
                                          <p:spTgt spid="46"/>
                                        </p:tgtEl>
                                        <p:attrNameLst>
                                          <p:attrName>ppt_w</p:attrName>
                                        </p:attrNameLst>
                                      </p:cBhvr>
                                      <p:tavLst>
                                        <p:tav tm="0">
                                          <p:val>
                                            <p:fltVal val="0"/>
                                          </p:val>
                                        </p:tav>
                                        <p:tav tm="100000">
                                          <p:val>
                                            <p:strVal val="#ppt_w"/>
                                          </p:val>
                                        </p:tav>
                                      </p:tavLst>
                                    </p:anim>
                                    <p:anim calcmode="lin" valueType="num">
                                      <p:cBhvr>
                                        <p:cTn id="31" dur="500" fill="hold"/>
                                        <p:tgtEl>
                                          <p:spTgt spid="46"/>
                                        </p:tgtEl>
                                        <p:attrNameLst>
                                          <p:attrName>ppt_h</p:attrName>
                                        </p:attrNameLst>
                                      </p:cBhvr>
                                      <p:tavLst>
                                        <p:tav tm="0">
                                          <p:val>
                                            <p:fltVal val="0"/>
                                          </p:val>
                                        </p:tav>
                                        <p:tav tm="100000">
                                          <p:val>
                                            <p:strVal val="#ppt_h"/>
                                          </p:val>
                                        </p:tav>
                                      </p:tavLst>
                                    </p:anim>
                                    <p:anim calcmode="lin" valueType="num">
                                      <p:cBhvr>
                                        <p:cTn id="32" dur="500" fill="hold"/>
                                        <p:tgtEl>
                                          <p:spTgt spid="46"/>
                                        </p:tgtEl>
                                        <p:attrNameLst>
                                          <p:attrName>style.rotation</p:attrName>
                                        </p:attrNameLst>
                                      </p:cBhvr>
                                      <p:tavLst>
                                        <p:tav tm="0">
                                          <p:val>
                                            <p:fltVal val="90"/>
                                          </p:val>
                                        </p:tav>
                                        <p:tav tm="100000">
                                          <p:val>
                                            <p:fltVal val="0"/>
                                          </p:val>
                                        </p:tav>
                                      </p:tavLst>
                                    </p:anim>
                                    <p:animEffect transition="in" filter="fade">
                                      <p:cBhvr>
                                        <p:cTn id="33" dur="500"/>
                                        <p:tgtEl>
                                          <p:spTgt spid="46"/>
                                        </p:tgtEl>
                                      </p:cBhvr>
                                    </p:animEffect>
                                  </p:childTnLst>
                                </p:cTn>
                              </p:par>
                              <p:par>
                                <p:cTn id="34" presetID="53" presetClass="entr" presetSubtype="16" fill="hold" nodeType="with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ppt_w</p:attrName>
                                        </p:attrNameLst>
                                      </p:cBhvr>
                                      <p:tavLst>
                                        <p:tav tm="0">
                                          <p:val>
                                            <p:fltVal val="0"/>
                                          </p:val>
                                        </p:tav>
                                        <p:tav tm="100000">
                                          <p:val>
                                            <p:strVal val="#ppt_w"/>
                                          </p:val>
                                        </p:tav>
                                      </p:tavLst>
                                    </p:anim>
                                    <p:anim calcmode="lin" valueType="num">
                                      <p:cBhvr>
                                        <p:cTn id="37" dur="500" fill="hold"/>
                                        <p:tgtEl>
                                          <p:spTgt spid="33"/>
                                        </p:tgtEl>
                                        <p:attrNameLst>
                                          <p:attrName>ppt_h</p:attrName>
                                        </p:attrNameLst>
                                      </p:cBhvr>
                                      <p:tavLst>
                                        <p:tav tm="0">
                                          <p:val>
                                            <p:fltVal val="0"/>
                                          </p:val>
                                        </p:tav>
                                        <p:tav tm="100000">
                                          <p:val>
                                            <p:strVal val="#ppt_h"/>
                                          </p:val>
                                        </p:tav>
                                      </p:tavLst>
                                    </p:anim>
                                    <p:animEffect transition="in" filter="fade">
                                      <p:cBhvr>
                                        <p:cTn id="38" dur="500"/>
                                        <p:tgtEl>
                                          <p:spTgt spid="33"/>
                                        </p:tgtEl>
                                      </p:cBhvr>
                                    </p:animEffect>
                                  </p:childTnLst>
                                </p:cTn>
                              </p:par>
                              <p:par>
                                <p:cTn id="39" presetID="53" presetClass="entr" presetSubtype="16" fill="hold" nodeType="withEffect">
                                  <p:stCondLst>
                                    <p:cond delay="0"/>
                                  </p:stCondLst>
                                  <p:childTnLst>
                                    <p:set>
                                      <p:cBhvr>
                                        <p:cTn id="40" dur="1" fill="hold">
                                          <p:stCondLst>
                                            <p:cond delay="0"/>
                                          </p:stCondLst>
                                        </p:cTn>
                                        <p:tgtEl>
                                          <p:spTgt spid="42"/>
                                        </p:tgtEl>
                                        <p:attrNameLst>
                                          <p:attrName>style.visibility</p:attrName>
                                        </p:attrNameLst>
                                      </p:cBhvr>
                                      <p:to>
                                        <p:strVal val="visible"/>
                                      </p:to>
                                    </p:set>
                                    <p:anim calcmode="lin" valueType="num">
                                      <p:cBhvr>
                                        <p:cTn id="41" dur="500" fill="hold"/>
                                        <p:tgtEl>
                                          <p:spTgt spid="42"/>
                                        </p:tgtEl>
                                        <p:attrNameLst>
                                          <p:attrName>ppt_w</p:attrName>
                                        </p:attrNameLst>
                                      </p:cBhvr>
                                      <p:tavLst>
                                        <p:tav tm="0">
                                          <p:val>
                                            <p:fltVal val="0"/>
                                          </p:val>
                                        </p:tav>
                                        <p:tav tm="100000">
                                          <p:val>
                                            <p:strVal val="#ppt_w"/>
                                          </p:val>
                                        </p:tav>
                                      </p:tavLst>
                                    </p:anim>
                                    <p:anim calcmode="lin" valueType="num">
                                      <p:cBhvr>
                                        <p:cTn id="42" dur="500" fill="hold"/>
                                        <p:tgtEl>
                                          <p:spTgt spid="42"/>
                                        </p:tgtEl>
                                        <p:attrNameLst>
                                          <p:attrName>ppt_h</p:attrName>
                                        </p:attrNameLst>
                                      </p:cBhvr>
                                      <p:tavLst>
                                        <p:tav tm="0">
                                          <p:val>
                                            <p:fltVal val="0"/>
                                          </p:val>
                                        </p:tav>
                                        <p:tav tm="100000">
                                          <p:val>
                                            <p:strVal val="#ppt_h"/>
                                          </p:val>
                                        </p:tav>
                                      </p:tavLst>
                                    </p:anim>
                                    <p:animEffect transition="in" filter="fade">
                                      <p:cBhvr>
                                        <p:cTn id="43" dur="500"/>
                                        <p:tgtEl>
                                          <p:spTgt spid="42"/>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par>
                                <p:cTn id="49" presetID="53" presetClass="entr" presetSubtype="16" fill="hold"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p:cTn id="51" dur="500" fill="hold"/>
                                        <p:tgtEl>
                                          <p:spTgt spid="29"/>
                                        </p:tgtEl>
                                        <p:attrNameLst>
                                          <p:attrName>ppt_w</p:attrName>
                                        </p:attrNameLst>
                                      </p:cBhvr>
                                      <p:tavLst>
                                        <p:tav tm="0">
                                          <p:val>
                                            <p:fltVal val="0"/>
                                          </p:val>
                                        </p:tav>
                                        <p:tav tm="100000">
                                          <p:val>
                                            <p:strVal val="#ppt_w"/>
                                          </p:val>
                                        </p:tav>
                                      </p:tavLst>
                                    </p:anim>
                                    <p:anim calcmode="lin" valueType="num">
                                      <p:cBhvr>
                                        <p:cTn id="52" dur="500" fill="hold"/>
                                        <p:tgtEl>
                                          <p:spTgt spid="29"/>
                                        </p:tgtEl>
                                        <p:attrNameLst>
                                          <p:attrName>ppt_h</p:attrName>
                                        </p:attrNameLst>
                                      </p:cBhvr>
                                      <p:tavLst>
                                        <p:tav tm="0">
                                          <p:val>
                                            <p:fltVal val="0"/>
                                          </p:val>
                                        </p:tav>
                                        <p:tav tm="100000">
                                          <p:val>
                                            <p:strVal val="#ppt_h"/>
                                          </p:val>
                                        </p:tav>
                                      </p:tavLst>
                                    </p:anim>
                                    <p:animEffect transition="in" filter="fade">
                                      <p:cBhvr>
                                        <p:cTn id="53" dur="500"/>
                                        <p:tgtEl>
                                          <p:spTgt spid="29"/>
                                        </p:tgtEl>
                                      </p:cBhvr>
                                    </p:animEffect>
                                  </p:childTnLst>
                                </p:cTn>
                              </p:par>
                              <p:par>
                                <p:cTn id="54" presetID="53" presetClass="entr" presetSubtype="16"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 calcmode="lin" valueType="num">
                                      <p:cBhvr>
                                        <p:cTn id="56" dur="500" fill="hold"/>
                                        <p:tgtEl>
                                          <p:spTgt spid="39"/>
                                        </p:tgtEl>
                                        <p:attrNameLst>
                                          <p:attrName>ppt_w</p:attrName>
                                        </p:attrNameLst>
                                      </p:cBhvr>
                                      <p:tavLst>
                                        <p:tav tm="0">
                                          <p:val>
                                            <p:fltVal val="0"/>
                                          </p:val>
                                        </p:tav>
                                        <p:tav tm="100000">
                                          <p:val>
                                            <p:strVal val="#ppt_w"/>
                                          </p:val>
                                        </p:tav>
                                      </p:tavLst>
                                    </p:anim>
                                    <p:anim calcmode="lin" valueType="num">
                                      <p:cBhvr>
                                        <p:cTn id="57" dur="500" fill="hold"/>
                                        <p:tgtEl>
                                          <p:spTgt spid="39"/>
                                        </p:tgtEl>
                                        <p:attrNameLst>
                                          <p:attrName>ppt_h</p:attrName>
                                        </p:attrNameLst>
                                      </p:cBhvr>
                                      <p:tavLst>
                                        <p:tav tm="0">
                                          <p:val>
                                            <p:fltVal val="0"/>
                                          </p:val>
                                        </p:tav>
                                        <p:tav tm="100000">
                                          <p:val>
                                            <p:strVal val="#ppt_h"/>
                                          </p:val>
                                        </p:tav>
                                      </p:tavLst>
                                    </p:anim>
                                    <p:animEffect transition="in" filter="fade">
                                      <p:cBhvr>
                                        <p:cTn id="58" dur="500"/>
                                        <p:tgtEl>
                                          <p:spTgt spid="39"/>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3"/>
                                        </p:tgtEl>
                                        <p:attrNameLst>
                                          <p:attrName>style.visibility</p:attrName>
                                        </p:attrNameLst>
                                      </p:cBhvr>
                                      <p:to>
                                        <p:strVal val="visible"/>
                                      </p:to>
                                    </p:set>
                                    <p:anim calcmode="lin" valueType="num">
                                      <p:cBhvr>
                                        <p:cTn id="61" dur="500" fill="hold"/>
                                        <p:tgtEl>
                                          <p:spTgt spid="13"/>
                                        </p:tgtEl>
                                        <p:attrNameLst>
                                          <p:attrName>ppt_w</p:attrName>
                                        </p:attrNameLst>
                                      </p:cBhvr>
                                      <p:tavLst>
                                        <p:tav tm="0">
                                          <p:val>
                                            <p:fltVal val="0"/>
                                          </p:val>
                                        </p:tav>
                                        <p:tav tm="100000">
                                          <p:val>
                                            <p:strVal val="#ppt_w"/>
                                          </p:val>
                                        </p:tav>
                                      </p:tavLst>
                                    </p:anim>
                                    <p:anim calcmode="lin" valueType="num">
                                      <p:cBhvr>
                                        <p:cTn id="62" dur="500" fill="hold"/>
                                        <p:tgtEl>
                                          <p:spTgt spid="13"/>
                                        </p:tgtEl>
                                        <p:attrNameLst>
                                          <p:attrName>ppt_h</p:attrName>
                                        </p:attrNameLst>
                                      </p:cBhvr>
                                      <p:tavLst>
                                        <p:tav tm="0">
                                          <p:val>
                                            <p:fltVal val="0"/>
                                          </p:val>
                                        </p:tav>
                                        <p:tav tm="100000">
                                          <p:val>
                                            <p:strVal val="#ppt_h"/>
                                          </p:val>
                                        </p:tav>
                                      </p:tavLst>
                                    </p:anim>
                                    <p:animEffect transition="in" filter="fade">
                                      <p:cBhvr>
                                        <p:cTn id="63" dur="500"/>
                                        <p:tgtEl>
                                          <p:spTgt spid="13"/>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2"/>
                                        </p:tgtEl>
                                        <p:attrNameLst>
                                          <p:attrName>style.visibility</p:attrName>
                                        </p:attrNameLst>
                                      </p:cBhvr>
                                      <p:to>
                                        <p:strVal val="visible"/>
                                      </p:to>
                                    </p:set>
                                    <p:anim calcmode="lin" valueType="num">
                                      <p:cBhvr>
                                        <p:cTn id="66" dur="500" fill="hold"/>
                                        <p:tgtEl>
                                          <p:spTgt spid="12"/>
                                        </p:tgtEl>
                                        <p:attrNameLst>
                                          <p:attrName>ppt_w</p:attrName>
                                        </p:attrNameLst>
                                      </p:cBhvr>
                                      <p:tavLst>
                                        <p:tav tm="0">
                                          <p:val>
                                            <p:fltVal val="0"/>
                                          </p:val>
                                        </p:tav>
                                        <p:tav tm="100000">
                                          <p:val>
                                            <p:strVal val="#ppt_w"/>
                                          </p:val>
                                        </p:tav>
                                      </p:tavLst>
                                    </p:anim>
                                    <p:anim calcmode="lin" valueType="num">
                                      <p:cBhvr>
                                        <p:cTn id="67" dur="500" fill="hold"/>
                                        <p:tgtEl>
                                          <p:spTgt spid="12"/>
                                        </p:tgtEl>
                                        <p:attrNameLst>
                                          <p:attrName>ppt_h</p:attrName>
                                        </p:attrNameLst>
                                      </p:cBhvr>
                                      <p:tavLst>
                                        <p:tav tm="0">
                                          <p:val>
                                            <p:fltVal val="0"/>
                                          </p:val>
                                        </p:tav>
                                        <p:tav tm="100000">
                                          <p:val>
                                            <p:strVal val="#ppt_h"/>
                                          </p:val>
                                        </p:tav>
                                      </p:tavLst>
                                    </p:anim>
                                    <p:animEffect transition="in" filter="fade">
                                      <p:cBhvr>
                                        <p:cTn id="68" dur="500"/>
                                        <p:tgtEl>
                                          <p:spTgt spid="12"/>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14"/>
                                        </p:tgtEl>
                                        <p:attrNameLst>
                                          <p:attrName>style.visibility</p:attrName>
                                        </p:attrNameLst>
                                      </p:cBhvr>
                                      <p:to>
                                        <p:strVal val="visible"/>
                                      </p:to>
                                    </p:set>
                                    <p:anim calcmode="lin" valueType="num">
                                      <p:cBhvr>
                                        <p:cTn id="71" dur="500" fill="hold"/>
                                        <p:tgtEl>
                                          <p:spTgt spid="14"/>
                                        </p:tgtEl>
                                        <p:attrNameLst>
                                          <p:attrName>ppt_w</p:attrName>
                                        </p:attrNameLst>
                                      </p:cBhvr>
                                      <p:tavLst>
                                        <p:tav tm="0">
                                          <p:val>
                                            <p:fltVal val="0"/>
                                          </p:val>
                                        </p:tav>
                                        <p:tav tm="100000">
                                          <p:val>
                                            <p:strVal val="#ppt_w"/>
                                          </p:val>
                                        </p:tav>
                                      </p:tavLst>
                                    </p:anim>
                                    <p:anim calcmode="lin" valueType="num">
                                      <p:cBhvr>
                                        <p:cTn id="72" dur="500" fill="hold"/>
                                        <p:tgtEl>
                                          <p:spTgt spid="14"/>
                                        </p:tgtEl>
                                        <p:attrNameLst>
                                          <p:attrName>ppt_h</p:attrName>
                                        </p:attrNameLst>
                                      </p:cBhvr>
                                      <p:tavLst>
                                        <p:tav tm="0">
                                          <p:val>
                                            <p:fltVal val="0"/>
                                          </p:val>
                                        </p:tav>
                                        <p:tav tm="100000">
                                          <p:val>
                                            <p:strVal val="#ppt_h"/>
                                          </p:val>
                                        </p:tav>
                                      </p:tavLst>
                                    </p:anim>
                                    <p:animEffect transition="in" filter="fade">
                                      <p:cBhvr>
                                        <p:cTn id="73" dur="500"/>
                                        <p:tgtEl>
                                          <p:spTgt spid="14"/>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11"/>
                                        </p:tgtEl>
                                        <p:attrNameLst>
                                          <p:attrName>style.visibility</p:attrName>
                                        </p:attrNameLst>
                                      </p:cBhvr>
                                      <p:to>
                                        <p:strVal val="visible"/>
                                      </p:to>
                                    </p:set>
                                    <p:anim calcmode="lin" valueType="num">
                                      <p:cBhvr>
                                        <p:cTn id="76" dur="500" fill="hold"/>
                                        <p:tgtEl>
                                          <p:spTgt spid="11"/>
                                        </p:tgtEl>
                                        <p:attrNameLst>
                                          <p:attrName>ppt_w</p:attrName>
                                        </p:attrNameLst>
                                      </p:cBhvr>
                                      <p:tavLst>
                                        <p:tav tm="0">
                                          <p:val>
                                            <p:fltVal val="0"/>
                                          </p:val>
                                        </p:tav>
                                        <p:tav tm="100000">
                                          <p:val>
                                            <p:strVal val="#ppt_w"/>
                                          </p:val>
                                        </p:tav>
                                      </p:tavLst>
                                    </p:anim>
                                    <p:anim calcmode="lin" valueType="num">
                                      <p:cBhvr>
                                        <p:cTn id="77" dur="500" fill="hold"/>
                                        <p:tgtEl>
                                          <p:spTgt spid="11"/>
                                        </p:tgtEl>
                                        <p:attrNameLst>
                                          <p:attrName>ppt_h</p:attrName>
                                        </p:attrNameLst>
                                      </p:cBhvr>
                                      <p:tavLst>
                                        <p:tav tm="0">
                                          <p:val>
                                            <p:fltVal val="0"/>
                                          </p:val>
                                        </p:tav>
                                        <p:tav tm="100000">
                                          <p:val>
                                            <p:strVal val="#ppt_h"/>
                                          </p:val>
                                        </p:tav>
                                      </p:tavLst>
                                    </p:anim>
                                    <p:animEffect transition="in" filter="fade">
                                      <p:cBhvr>
                                        <p:cTn id="78" dur="500"/>
                                        <p:tgtEl>
                                          <p:spTgt spid="11"/>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 calcmode="lin" valueType="num">
                                      <p:cBhvr>
                                        <p:cTn id="81" dur="500" fill="hold"/>
                                        <p:tgtEl>
                                          <p:spTgt spid="15"/>
                                        </p:tgtEl>
                                        <p:attrNameLst>
                                          <p:attrName>ppt_w</p:attrName>
                                        </p:attrNameLst>
                                      </p:cBhvr>
                                      <p:tavLst>
                                        <p:tav tm="0">
                                          <p:val>
                                            <p:fltVal val="0"/>
                                          </p:val>
                                        </p:tav>
                                        <p:tav tm="100000">
                                          <p:val>
                                            <p:strVal val="#ppt_w"/>
                                          </p:val>
                                        </p:tav>
                                      </p:tavLst>
                                    </p:anim>
                                    <p:anim calcmode="lin" valueType="num">
                                      <p:cBhvr>
                                        <p:cTn id="82" dur="500" fill="hold"/>
                                        <p:tgtEl>
                                          <p:spTgt spid="15"/>
                                        </p:tgtEl>
                                        <p:attrNameLst>
                                          <p:attrName>ppt_h</p:attrName>
                                        </p:attrNameLst>
                                      </p:cBhvr>
                                      <p:tavLst>
                                        <p:tav tm="0">
                                          <p:val>
                                            <p:fltVal val="0"/>
                                          </p:val>
                                        </p:tav>
                                        <p:tav tm="100000">
                                          <p:val>
                                            <p:strVal val="#ppt_h"/>
                                          </p:val>
                                        </p:tav>
                                      </p:tavLst>
                                    </p:anim>
                                    <p:animEffect transition="in" filter="fade">
                                      <p:cBhvr>
                                        <p:cTn id="83" dur="500"/>
                                        <p:tgtEl>
                                          <p:spTgt spid="15"/>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17"/>
                                        </p:tgtEl>
                                        <p:attrNameLst>
                                          <p:attrName>style.visibility</p:attrName>
                                        </p:attrNameLst>
                                      </p:cBhvr>
                                      <p:to>
                                        <p:strVal val="visible"/>
                                      </p:to>
                                    </p:set>
                                    <p:anim calcmode="lin" valueType="num">
                                      <p:cBhvr>
                                        <p:cTn id="86" dur="500" fill="hold"/>
                                        <p:tgtEl>
                                          <p:spTgt spid="17"/>
                                        </p:tgtEl>
                                        <p:attrNameLst>
                                          <p:attrName>ppt_w</p:attrName>
                                        </p:attrNameLst>
                                      </p:cBhvr>
                                      <p:tavLst>
                                        <p:tav tm="0">
                                          <p:val>
                                            <p:fltVal val="0"/>
                                          </p:val>
                                        </p:tav>
                                        <p:tav tm="100000">
                                          <p:val>
                                            <p:strVal val="#ppt_w"/>
                                          </p:val>
                                        </p:tav>
                                      </p:tavLst>
                                    </p:anim>
                                    <p:anim calcmode="lin" valueType="num">
                                      <p:cBhvr>
                                        <p:cTn id="87" dur="500" fill="hold"/>
                                        <p:tgtEl>
                                          <p:spTgt spid="17"/>
                                        </p:tgtEl>
                                        <p:attrNameLst>
                                          <p:attrName>ppt_h</p:attrName>
                                        </p:attrNameLst>
                                      </p:cBhvr>
                                      <p:tavLst>
                                        <p:tav tm="0">
                                          <p:val>
                                            <p:fltVal val="0"/>
                                          </p:val>
                                        </p:tav>
                                        <p:tav tm="100000">
                                          <p:val>
                                            <p:strVal val="#ppt_h"/>
                                          </p:val>
                                        </p:tav>
                                      </p:tavLst>
                                    </p:anim>
                                    <p:animEffect transition="in" filter="fade">
                                      <p:cBhvr>
                                        <p:cTn id="88" dur="500"/>
                                        <p:tgtEl>
                                          <p:spTgt spid="17"/>
                                        </p:tgtEl>
                                      </p:cBhvr>
                                    </p:animEffect>
                                  </p:childTnLst>
                                </p:cTn>
                              </p:par>
                            </p:childTnLst>
                          </p:cTn>
                        </p:par>
                        <p:par>
                          <p:cTn id="89" fill="hold">
                            <p:stCondLst>
                              <p:cond delay="1750"/>
                            </p:stCondLst>
                            <p:childTnLst>
                              <p:par>
                                <p:cTn id="90" presetID="10" presetClass="entr" presetSubtype="0"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500"/>
                                        <p:tgtEl>
                                          <p:spTgt spid="23"/>
                                        </p:tgtEl>
                                      </p:cBhvr>
                                    </p:animEffect>
                                  </p:childTnLst>
                                </p:cTn>
                              </p:par>
                              <p:par>
                                <p:cTn id="93" presetID="10" presetClass="entr" presetSubtype="0" fill="hold" grpId="0" nodeType="withEffect">
                                  <p:stCondLst>
                                    <p:cond delay="250"/>
                                  </p:stCondLst>
                                  <p:childTnLst>
                                    <p:set>
                                      <p:cBhvr>
                                        <p:cTn id="94" dur="1" fill="hold">
                                          <p:stCondLst>
                                            <p:cond delay="0"/>
                                          </p:stCondLst>
                                        </p:cTn>
                                        <p:tgtEl>
                                          <p:spTgt spid="24"/>
                                        </p:tgtEl>
                                        <p:attrNameLst>
                                          <p:attrName>style.visibility</p:attrName>
                                        </p:attrNameLst>
                                      </p:cBhvr>
                                      <p:to>
                                        <p:strVal val="visible"/>
                                      </p:to>
                                    </p:set>
                                    <p:animEffect transition="in" filter="fade">
                                      <p:cBhvr>
                                        <p:cTn id="95" dur="500"/>
                                        <p:tgtEl>
                                          <p:spTgt spid="24"/>
                                        </p:tgtEl>
                                      </p:cBhvr>
                                    </p:animEffect>
                                  </p:childTnLst>
                                </p:cTn>
                              </p:par>
                              <p:par>
                                <p:cTn id="96" presetID="10" presetClass="entr" presetSubtype="0" fill="hold" grpId="0" nodeType="withEffect">
                                  <p:stCondLst>
                                    <p:cond delay="500"/>
                                  </p:stCondLst>
                                  <p:childTnLst>
                                    <p:set>
                                      <p:cBhvr>
                                        <p:cTn id="97" dur="1" fill="hold">
                                          <p:stCondLst>
                                            <p:cond delay="0"/>
                                          </p:stCondLst>
                                        </p:cTn>
                                        <p:tgtEl>
                                          <p:spTgt spid="25"/>
                                        </p:tgtEl>
                                        <p:attrNameLst>
                                          <p:attrName>style.visibility</p:attrName>
                                        </p:attrNameLst>
                                      </p:cBhvr>
                                      <p:to>
                                        <p:strVal val="visible"/>
                                      </p:to>
                                    </p:set>
                                    <p:animEffect transition="in" filter="fade">
                                      <p:cBhvr>
                                        <p:cTn id="98" dur="500"/>
                                        <p:tgtEl>
                                          <p:spTgt spid="25"/>
                                        </p:tgtEl>
                                      </p:cBhvr>
                                    </p:animEffect>
                                  </p:childTnLst>
                                </p:cTn>
                              </p:par>
                              <p:par>
                                <p:cTn id="99" presetID="10" presetClass="entr" presetSubtype="0" fill="hold" grpId="0" nodeType="withEffect">
                                  <p:stCondLst>
                                    <p:cond delay="750"/>
                                  </p:stCondLst>
                                  <p:childTnLst>
                                    <p:set>
                                      <p:cBhvr>
                                        <p:cTn id="100" dur="1" fill="hold">
                                          <p:stCondLst>
                                            <p:cond delay="0"/>
                                          </p:stCondLst>
                                        </p:cTn>
                                        <p:tgtEl>
                                          <p:spTgt spid="26"/>
                                        </p:tgtEl>
                                        <p:attrNameLst>
                                          <p:attrName>style.visibility</p:attrName>
                                        </p:attrNameLst>
                                      </p:cBhvr>
                                      <p:to>
                                        <p:strVal val="visible"/>
                                      </p:to>
                                    </p:set>
                                    <p:animEffect transition="in" filter="fade">
                                      <p:cBhvr>
                                        <p:cTn id="101" dur="500"/>
                                        <p:tgtEl>
                                          <p:spTgt spid="26"/>
                                        </p:tgtEl>
                                      </p:cBhvr>
                                    </p:animEffect>
                                  </p:childTnLst>
                                </p:cTn>
                              </p:par>
                              <p:par>
                                <p:cTn id="102" presetID="10" presetClass="entr" presetSubtype="0" fill="hold" grpId="0" nodeType="withEffect">
                                  <p:stCondLst>
                                    <p:cond delay="1000"/>
                                  </p:stCondLst>
                                  <p:childTnLst>
                                    <p:set>
                                      <p:cBhvr>
                                        <p:cTn id="103" dur="1" fill="hold">
                                          <p:stCondLst>
                                            <p:cond delay="0"/>
                                          </p:stCondLst>
                                        </p:cTn>
                                        <p:tgtEl>
                                          <p:spTgt spid="27"/>
                                        </p:tgtEl>
                                        <p:attrNameLst>
                                          <p:attrName>style.visibility</p:attrName>
                                        </p:attrNameLst>
                                      </p:cBhvr>
                                      <p:to>
                                        <p:strVal val="visible"/>
                                      </p:to>
                                    </p:set>
                                    <p:animEffect transition="in" filter="fade">
                                      <p:cBhvr>
                                        <p:cTn id="104" dur="500"/>
                                        <p:tgtEl>
                                          <p:spTgt spid="27"/>
                                        </p:tgtEl>
                                      </p:cBhvr>
                                    </p:animEffect>
                                  </p:childTnLst>
                                </p:cTn>
                              </p:par>
                              <p:par>
                                <p:cTn id="105" presetID="10" presetClass="entr" presetSubtype="0" fill="hold" grpId="0" nodeType="withEffect">
                                  <p:stCondLst>
                                    <p:cond delay="1250"/>
                                  </p:stCondLst>
                                  <p:childTnLst>
                                    <p:set>
                                      <p:cBhvr>
                                        <p:cTn id="106" dur="1" fill="hold">
                                          <p:stCondLst>
                                            <p:cond delay="0"/>
                                          </p:stCondLst>
                                        </p:cTn>
                                        <p:tgtEl>
                                          <p:spTgt spid="28"/>
                                        </p:tgtEl>
                                        <p:attrNameLst>
                                          <p:attrName>style.visibility</p:attrName>
                                        </p:attrNameLst>
                                      </p:cBhvr>
                                      <p:to>
                                        <p:strVal val="visible"/>
                                      </p:to>
                                    </p:set>
                                    <p:animEffect transition="in" filter="fade">
                                      <p:cBhvr>
                                        <p:cTn id="10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23" grpId="0"/>
      <p:bldP spid="24" grpId="0"/>
      <p:bldP spid="25" grpId="0"/>
      <p:bldP spid="26" grpId="0"/>
      <p:bldP spid="27" grpId="0"/>
      <p:bldP spid="28" grpId="0"/>
      <p:bldP spid="4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558254" y="1250577"/>
            <a:ext cx="1136713" cy="2099936"/>
            <a:chOff x="5713640" y="1481955"/>
            <a:chExt cx="998570" cy="1844735"/>
          </a:xfrm>
          <a:solidFill>
            <a:schemeClr val="accent5">
              <a:lumMod val="75000"/>
            </a:schemeClr>
          </a:solidFill>
        </p:grpSpPr>
        <p:sp>
          <p:nvSpPr>
            <p:cNvPr id="6" name="任意多边形 5"/>
            <p:cNvSpPr/>
            <p:nvPr/>
          </p:nvSpPr>
          <p:spPr>
            <a:xfrm>
              <a:off x="5819757" y="1481955"/>
              <a:ext cx="786336" cy="1389283"/>
            </a:xfrm>
            <a:custGeom>
              <a:avLst/>
              <a:gdLst>
                <a:gd name="connsiteX0" fmla="*/ 525401 w 525401"/>
                <a:gd name="connsiteY0" fmla="*/ 1389281 h 1389281"/>
                <a:gd name="connsiteX1" fmla="*/ 0 w 525401"/>
                <a:gd name="connsiteY1" fmla="*/ 1389281 h 1389281"/>
                <a:gd name="connsiteX2" fmla="*/ 262700 w 525401"/>
                <a:gd name="connsiteY2" fmla="*/ 0 h 1389281"/>
                <a:gd name="connsiteX3" fmla="*/ 525401 w 525401"/>
                <a:gd name="connsiteY3" fmla="*/ 1389281 h 1389281"/>
                <a:gd name="connsiteX0" fmla="*/ 617923 w 617923"/>
                <a:gd name="connsiteY0" fmla="*/ 1389281 h 1389281"/>
                <a:gd name="connsiteX1" fmla="*/ 92522 w 617923"/>
                <a:gd name="connsiteY1" fmla="*/ 1389281 h 1389281"/>
                <a:gd name="connsiteX2" fmla="*/ 355222 w 617923"/>
                <a:gd name="connsiteY2" fmla="*/ 0 h 1389281"/>
                <a:gd name="connsiteX3" fmla="*/ 617923 w 617923"/>
                <a:gd name="connsiteY3" fmla="*/ 1389281 h 1389281"/>
                <a:gd name="connsiteX0" fmla="*/ 632783 w 632783"/>
                <a:gd name="connsiteY0" fmla="*/ 1389283 h 1389283"/>
                <a:gd name="connsiteX1" fmla="*/ 107382 w 632783"/>
                <a:gd name="connsiteY1" fmla="*/ 1389283 h 1389283"/>
                <a:gd name="connsiteX2" fmla="*/ 370082 w 632783"/>
                <a:gd name="connsiteY2" fmla="*/ 2 h 1389283"/>
                <a:gd name="connsiteX3" fmla="*/ 632783 w 632783"/>
                <a:gd name="connsiteY3" fmla="*/ 1389283 h 1389283"/>
                <a:gd name="connsiteX0" fmla="*/ 656822 w 656822"/>
                <a:gd name="connsiteY0" fmla="*/ 1389283 h 1389283"/>
                <a:gd name="connsiteX1" fmla="*/ 131421 w 656822"/>
                <a:gd name="connsiteY1" fmla="*/ 1389283 h 1389283"/>
                <a:gd name="connsiteX2" fmla="*/ 394121 w 656822"/>
                <a:gd name="connsiteY2" fmla="*/ 2 h 1389283"/>
                <a:gd name="connsiteX3" fmla="*/ 656822 w 656822"/>
                <a:gd name="connsiteY3" fmla="*/ 1389283 h 1389283"/>
                <a:gd name="connsiteX0" fmla="*/ 656822 w 656822"/>
                <a:gd name="connsiteY0" fmla="*/ 1389283 h 1389283"/>
                <a:gd name="connsiteX1" fmla="*/ 131421 w 656822"/>
                <a:gd name="connsiteY1" fmla="*/ 1389283 h 1389283"/>
                <a:gd name="connsiteX2" fmla="*/ 394121 w 656822"/>
                <a:gd name="connsiteY2" fmla="*/ 2 h 1389283"/>
                <a:gd name="connsiteX3" fmla="*/ 656822 w 656822"/>
                <a:gd name="connsiteY3" fmla="*/ 1389283 h 1389283"/>
                <a:gd name="connsiteX0" fmla="*/ 656822 w 786336"/>
                <a:gd name="connsiteY0" fmla="*/ 1389283 h 1389283"/>
                <a:gd name="connsiteX1" fmla="*/ 131421 w 786336"/>
                <a:gd name="connsiteY1" fmla="*/ 1389283 h 1389283"/>
                <a:gd name="connsiteX2" fmla="*/ 394121 w 786336"/>
                <a:gd name="connsiteY2" fmla="*/ 2 h 1389283"/>
                <a:gd name="connsiteX3" fmla="*/ 656822 w 786336"/>
                <a:gd name="connsiteY3" fmla="*/ 1389283 h 1389283"/>
              </a:gdLst>
              <a:ahLst/>
              <a:cxnLst>
                <a:cxn ang="0">
                  <a:pos x="connsiteX0" y="connsiteY0"/>
                </a:cxn>
                <a:cxn ang="0">
                  <a:pos x="connsiteX1" y="connsiteY1"/>
                </a:cxn>
                <a:cxn ang="0">
                  <a:pos x="connsiteX2" y="connsiteY2"/>
                </a:cxn>
                <a:cxn ang="0">
                  <a:pos x="connsiteX3" y="connsiteY3"/>
                </a:cxn>
              </a:cxnLst>
              <a:rect l="l" t="t" r="r" b="b"/>
              <a:pathLst>
                <a:path w="786336" h="1389283">
                  <a:moveTo>
                    <a:pt x="656822" y="1389283"/>
                  </a:moveTo>
                  <a:lnTo>
                    <a:pt x="131421" y="1389283"/>
                  </a:lnTo>
                  <a:cubicBezTo>
                    <a:pt x="-210427" y="729163"/>
                    <a:pt x="200463" y="-1682"/>
                    <a:pt x="394121" y="2"/>
                  </a:cubicBezTo>
                  <a:cubicBezTo>
                    <a:pt x="562519" y="3370"/>
                    <a:pt x="1003721" y="724111"/>
                    <a:pt x="656822" y="13892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7" name="任意多边形 6"/>
            <p:cNvSpPr/>
            <p:nvPr/>
          </p:nvSpPr>
          <p:spPr>
            <a:xfrm>
              <a:off x="5713640" y="2563070"/>
              <a:ext cx="201797" cy="550661"/>
            </a:xfrm>
            <a:custGeom>
              <a:avLst/>
              <a:gdLst>
                <a:gd name="connsiteX0" fmla="*/ 136402 w 136402"/>
                <a:gd name="connsiteY0" fmla="*/ 232389 h 550661"/>
                <a:gd name="connsiteX1" fmla="*/ 0 w 136402"/>
                <a:gd name="connsiteY1" fmla="*/ 550661 h 550661"/>
                <a:gd name="connsiteX2" fmla="*/ 65675 w 136402"/>
                <a:gd name="connsiteY2" fmla="*/ 0 h 550661"/>
                <a:gd name="connsiteX3" fmla="*/ 136402 w 136402"/>
                <a:gd name="connsiteY3" fmla="*/ 232389 h 550661"/>
                <a:gd name="connsiteX0" fmla="*/ 186516 w 186516"/>
                <a:gd name="connsiteY0" fmla="*/ 232389 h 550661"/>
                <a:gd name="connsiteX1" fmla="*/ 50114 w 186516"/>
                <a:gd name="connsiteY1" fmla="*/ 550661 h 550661"/>
                <a:gd name="connsiteX2" fmla="*/ 115789 w 186516"/>
                <a:gd name="connsiteY2" fmla="*/ 0 h 550661"/>
                <a:gd name="connsiteX3" fmla="*/ 186516 w 186516"/>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Lst>
              <a:ahLst/>
              <a:cxnLst>
                <a:cxn ang="0">
                  <a:pos x="connsiteX0" y="connsiteY0"/>
                </a:cxn>
                <a:cxn ang="0">
                  <a:pos x="connsiteX1" y="connsiteY1"/>
                </a:cxn>
                <a:cxn ang="0">
                  <a:pos x="connsiteX2" y="connsiteY2"/>
                </a:cxn>
                <a:cxn ang="0">
                  <a:pos x="connsiteX3" y="connsiteY3"/>
                </a:cxn>
              </a:cxnLst>
              <a:rect l="l" t="t" r="r" b="b"/>
              <a:pathLst>
                <a:path w="201797" h="550661">
                  <a:moveTo>
                    <a:pt x="201797" y="232389"/>
                  </a:moveTo>
                  <a:cubicBezTo>
                    <a:pt x="115915" y="242493"/>
                    <a:pt x="95707" y="414258"/>
                    <a:pt x="65395" y="550661"/>
                  </a:cubicBezTo>
                  <a:cubicBezTo>
                    <a:pt x="36768" y="488353"/>
                    <a:pt x="-97952" y="37048"/>
                    <a:pt x="131070" y="0"/>
                  </a:cubicBezTo>
                  <a:lnTo>
                    <a:pt x="201797" y="2323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8" name="任意多边形 7"/>
            <p:cNvSpPr/>
            <p:nvPr/>
          </p:nvSpPr>
          <p:spPr>
            <a:xfrm flipH="1">
              <a:off x="6510413" y="2563070"/>
              <a:ext cx="201797" cy="550661"/>
            </a:xfrm>
            <a:custGeom>
              <a:avLst/>
              <a:gdLst>
                <a:gd name="connsiteX0" fmla="*/ 136402 w 136402"/>
                <a:gd name="connsiteY0" fmla="*/ 232389 h 550661"/>
                <a:gd name="connsiteX1" fmla="*/ 0 w 136402"/>
                <a:gd name="connsiteY1" fmla="*/ 550661 h 550661"/>
                <a:gd name="connsiteX2" fmla="*/ 65675 w 136402"/>
                <a:gd name="connsiteY2" fmla="*/ 0 h 550661"/>
                <a:gd name="connsiteX3" fmla="*/ 136402 w 136402"/>
                <a:gd name="connsiteY3" fmla="*/ 232389 h 550661"/>
                <a:gd name="connsiteX0" fmla="*/ 186516 w 186516"/>
                <a:gd name="connsiteY0" fmla="*/ 232389 h 550661"/>
                <a:gd name="connsiteX1" fmla="*/ 50114 w 186516"/>
                <a:gd name="connsiteY1" fmla="*/ 550661 h 550661"/>
                <a:gd name="connsiteX2" fmla="*/ 115789 w 186516"/>
                <a:gd name="connsiteY2" fmla="*/ 0 h 550661"/>
                <a:gd name="connsiteX3" fmla="*/ 186516 w 186516"/>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 name="connsiteX0" fmla="*/ 201797 w 201797"/>
                <a:gd name="connsiteY0" fmla="*/ 232389 h 550661"/>
                <a:gd name="connsiteX1" fmla="*/ 65395 w 201797"/>
                <a:gd name="connsiteY1" fmla="*/ 550661 h 550661"/>
                <a:gd name="connsiteX2" fmla="*/ 131070 w 201797"/>
                <a:gd name="connsiteY2" fmla="*/ 0 h 550661"/>
                <a:gd name="connsiteX3" fmla="*/ 201797 w 201797"/>
                <a:gd name="connsiteY3" fmla="*/ 232389 h 550661"/>
              </a:gdLst>
              <a:ahLst/>
              <a:cxnLst>
                <a:cxn ang="0">
                  <a:pos x="connsiteX0" y="connsiteY0"/>
                </a:cxn>
                <a:cxn ang="0">
                  <a:pos x="connsiteX1" y="connsiteY1"/>
                </a:cxn>
                <a:cxn ang="0">
                  <a:pos x="connsiteX2" y="connsiteY2"/>
                </a:cxn>
                <a:cxn ang="0">
                  <a:pos x="connsiteX3" y="connsiteY3"/>
                </a:cxn>
              </a:cxnLst>
              <a:rect l="l" t="t" r="r" b="b"/>
              <a:pathLst>
                <a:path w="201797" h="550661">
                  <a:moveTo>
                    <a:pt x="201797" y="232389"/>
                  </a:moveTo>
                  <a:cubicBezTo>
                    <a:pt x="115915" y="242493"/>
                    <a:pt x="95707" y="414258"/>
                    <a:pt x="65395" y="550661"/>
                  </a:cubicBezTo>
                  <a:cubicBezTo>
                    <a:pt x="36768" y="488353"/>
                    <a:pt x="-97952" y="37048"/>
                    <a:pt x="131070" y="0"/>
                  </a:cubicBezTo>
                  <a:lnTo>
                    <a:pt x="201797" y="2323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9" name="任意多边形 8"/>
            <p:cNvSpPr/>
            <p:nvPr/>
          </p:nvSpPr>
          <p:spPr>
            <a:xfrm>
              <a:off x="6001035" y="2962174"/>
              <a:ext cx="420031" cy="364516"/>
            </a:xfrm>
            <a:custGeom>
              <a:avLst/>
              <a:gdLst>
                <a:gd name="connsiteX0" fmla="*/ 0 w 373843"/>
                <a:gd name="connsiteY0" fmla="*/ 0 h 363739"/>
                <a:gd name="connsiteX1" fmla="*/ 373843 w 373843"/>
                <a:gd name="connsiteY1" fmla="*/ 0 h 363739"/>
                <a:gd name="connsiteX2" fmla="*/ 358687 w 373843"/>
                <a:gd name="connsiteY2" fmla="*/ 267753 h 363739"/>
                <a:gd name="connsiteX3" fmla="*/ 287960 w 373843"/>
                <a:gd name="connsiteY3" fmla="*/ 242493 h 363739"/>
                <a:gd name="connsiteX4" fmla="*/ 186922 w 373843"/>
                <a:gd name="connsiteY4" fmla="*/ 363739 h 363739"/>
                <a:gd name="connsiteX5" fmla="*/ 85883 w 373843"/>
                <a:gd name="connsiteY5" fmla="*/ 242493 h 363739"/>
                <a:gd name="connsiteX6" fmla="*/ 15156 w 373843"/>
                <a:gd name="connsiteY6" fmla="*/ 262701 h 363739"/>
                <a:gd name="connsiteX7" fmla="*/ 0 w 373843"/>
                <a:gd name="connsiteY7" fmla="*/ 0 h 363739"/>
                <a:gd name="connsiteX0" fmla="*/ 6869 w 380712"/>
                <a:gd name="connsiteY0" fmla="*/ 0 h 363739"/>
                <a:gd name="connsiteX1" fmla="*/ 380712 w 380712"/>
                <a:gd name="connsiteY1" fmla="*/ 0 h 363739"/>
                <a:gd name="connsiteX2" fmla="*/ 365556 w 380712"/>
                <a:gd name="connsiteY2" fmla="*/ 267753 h 363739"/>
                <a:gd name="connsiteX3" fmla="*/ 294829 w 380712"/>
                <a:gd name="connsiteY3" fmla="*/ 242493 h 363739"/>
                <a:gd name="connsiteX4" fmla="*/ 193791 w 380712"/>
                <a:gd name="connsiteY4" fmla="*/ 363739 h 363739"/>
                <a:gd name="connsiteX5" fmla="*/ 92752 w 380712"/>
                <a:gd name="connsiteY5" fmla="*/ 242493 h 363739"/>
                <a:gd name="connsiteX6" fmla="*/ 22025 w 380712"/>
                <a:gd name="connsiteY6" fmla="*/ 262701 h 363739"/>
                <a:gd name="connsiteX7" fmla="*/ 6869 w 380712"/>
                <a:gd name="connsiteY7" fmla="*/ 0 h 363739"/>
                <a:gd name="connsiteX0" fmla="*/ 15316 w 389159"/>
                <a:gd name="connsiteY0" fmla="*/ 0 h 363739"/>
                <a:gd name="connsiteX1" fmla="*/ 389159 w 389159"/>
                <a:gd name="connsiteY1" fmla="*/ 0 h 363739"/>
                <a:gd name="connsiteX2" fmla="*/ 374003 w 389159"/>
                <a:gd name="connsiteY2" fmla="*/ 267753 h 363739"/>
                <a:gd name="connsiteX3" fmla="*/ 303276 w 389159"/>
                <a:gd name="connsiteY3" fmla="*/ 242493 h 363739"/>
                <a:gd name="connsiteX4" fmla="*/ 202238 w 389159"/>
                <a:gd name="connsiteY4" fmla="*/ 363739 h 363739"/>
                <a:gd name="connsiteX5" fmla="*/ 101199 w 389159"/>
                <a:gd name="connsiteY5" fmla="*/ 242493 h 363739"/>
                <a:gd name="connsiteX6" fmla="*/ 30472 w 389159"/>
                <a:gd name="connsiteY6" fmla="*/ 262701 h 363739"/>
                <a:gd name="connsiteX7" fmla="*/ 15316 w 389159"/>
                <a:gd name="connsiteY7" fmla="*/ 0 h 363739"/>
                <a:gd name="connsiteX0" fmla="*/ 15316 w 404714"/>
                <a:gd name="connsiteY0" fmla="*/ 0 h 363739"/>
                <a:gd name="connsiteX1" fmla="*/ 389159 w 404714"/>
                <a:gd name="connsiteY1" fmla="*/ 0 h 363739"/>
                <a:gd name="connsiteX2" fmla="*/ 374003 w 404714"/>
                <a:gd name="connsiteY2" fmla="*/ 267753 h 363739"/>
                <a:gd name="connsiteX3" fmla="*/ 303276 w 404714"/>
                <a:gd name="connsiteY3" fmla="*/ 242493 h 363739"/>
                <a:gd name="connsiteX4" fmla="*/ 202238 w 404714"/>
                <a:gd name="connsiteY4" fmla="*/ 363739 h 363739"/>
                <a:gd name="connsiteX5" fmla="*/ 101199 w 404714"/>
                <a:gd name="connsiteY5" fmla="*/ 242493 h 363739"/>
                <a:gd name="connsiteX6" fmla="*/ 30472 w 404714"/>
                <a:gd name="connsiteY6" fmla="*/ 262701 h 363739"/>
                <a:gd name="connsiteX7" fmla="*/ 15316 w 404714"/>
                <a:gd name="connsiteY7" fmla="*/ 0 h 363739"/>
                <a:gd name="connsiteX0" fmla="*/ 15316 w 414477"/>
                <a:gd name="connsiteY0" fmla="*/ 0 h 363739"/>
                <a:gd name="connsiteX1" fmla="*/ 389159 w 414477"/>
                <a:gd name="connsiteY1" fmla="*/ 0 h 363739"/>
                <a:gd name="connsiteX2" fmla="*/ 374003 w 414477"/>
                <a:gd name="connsiteY2" fmla="*/ 267753 h 363739"/>
                <a:gd name="connsiteX3" fmla="*/ 303276 w 414477"/>
                <a:gd name="connsiteY3" fmla="*/ 242493 h 363739"/>
                <a:gd name="connsiteX4" fmla="*/ 202238 w 414477"/>
                <a:gd name="connsiteY4" fmla="*/ 363739 h 363739"/>
                <a:gd name="connsiteX5" fmla="*/ 101199 w 414477"/>
                <a:gd name="connsiteY5" fmla="*/ 242493 h 363739"/>
                <a:gd name="connsiteX6" fmla="*/ 30472 w 414477"/>
                <a:gd name="connsiteY6" fmla="*/ 262701 h 363739"/>
                <a:gd name="connsiteX7" fmla="*/ 15316 w 414477"/>
                <a:gd name="connsiteY7" fmla="*/ 0 h 363739"/>
                <a:gd name="connsiteX0" fmla="*/ 15316 w 414477"/>
                <a:gd name="connsiteY0" fmla="*/ 0 h 364516"/>
                <a:gd name="connsiteX1" fmla="*/ 389159 w 414477"/>
                <a:gd name="connsiteY1" fmla="*/ 0 h 364516"/>
                <a:gd name="connsiteX2" fmla="*/ 374003 w 414477"/>
                <a:gd name="connsiteY2" fmla="*/ 267753 h 364516"/>
                <a:gd name="connsiteX3" fmla="*/ 303276 w 414477"/>
                <a:gd name="connsiteY3" fmla="*/ 242493 h 364516"/>
                <a:gd name="connsiteX4" fmla="*/ 202238 w 414477"/>
                <a:gd name="connsiteY4" fmla="*/ 363739 h 364516"/>
                <a:gd name="connsiteX5" fmla="*/ 101199 w 414477"/>
                <a:gd name="connsiteY5" fmla="*/ 242493 h 364516"/>
                <a:gd name="connsiteX6" fmla="*/ 30472 w 414477"/>
                <a:gd name="connsiteY6" fmla="*/ 262701 h 364516"/>
                <a:gd name="connsiteX7" fmla="*/ 15316 w 414477"/>
                <a:gd name="connsiteY7" fmla="*/ 0 h 364516"/>
                <a:gd name="connsiteX0" fmla="*/ 15316 w 414477"/>
                <a:gd name="connsiteY0" fmla="*/ 0 h 364516"/>
                <a:gd name="connsiteX1" fmla="*/ 389159 w 414477"/>
                <a:gd name="connsiteY1" fmla="*/ 0 h 364516"/>
                <a:gd name="connsiteX2" fmla="*/ 374003 w 414477"/>
                <a:gd name="connsiteY2" fmla="*/ 267753 h 364516"/>
                <a:gd name="connsiteX3" fmla="*/ 303276 w 414477"/>
                <a:gd name="connsiteY3" fmla="*/ 242493 h 364516"/>
                <a:gd name="connsiteX4" fmla="*/ 202238 w 414477"/>
                <a:gd name="connsiteY4" fmla="*/ 363739 h 364516"/>
                <a:gd name="connsiteX5" fmla="*/ 101199 w 414477"/>
                <a:gd name="connsiteY5" fmla="*/ 242493 h 364516"/>
                <a:gd name="connsiteX6" fmla="*/ 30472 w 414477"/>
                <a:gd name="connsiteY6" fmla="*/ 262701 h 364516"/>
                <a:gd name="connsiteX7" fmla="*/ 15316 w 414477"/>
                <a:gd name="connsiteY7" fmla="*/ 0 h 364516"/>
                <a:gd name="connsiteX0" fmla="*/ 20870 w 420031"/>
                <a:gd name="connsiteY0" fmla="*/ 0 h 364516"/>
                <a:gd name="connsiteX1" fmla="*/ 394713 w 420031"/>
                <a:gd name="connsiteY1" fmla="*/ 0 h 364516"/>
                <a:gd name="connsiteX2" fmla="*/ 379557 w 420031"/>
                <a:gd name="connsiteY2" fmla="*/ 267753 h 364516"/>
                <a:gd name="connsiteX3" fmla="*/ 308830 w 420031"/>
                <a:gd name="connsiteY3" fmla="*/ 242493 h 364516"/>
                <a:gd name="connsiteX4" fmla="*/ 207792 w 420031"/>
                <a:gd name="connsiteY4" fmla="*/ 363739 h 364516"/>
                <a:gd name="connsiteX5" fmla="*/ 106753 w 420031"/>
                <a:gd name="connsiteY5" fmla="*/ 242493 h 364516"/>
                <a:gd name="connsiteX6" fmla="*/ 36026 w 420031"/>
                <a:gd name="connsiteY6" fmla="*/ 262701 h 364516"/>
                <a:gd name="connsiteX7" fmla="*/ 20870 w 420031"/>
                <a:gd name="connsiteY7" fmla="*/ 0 h 36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31" h="364516">
                  <a:moveTo>
                    <a:pt x="20870" y="0"/>
                  </a:moveTo>
                  <a:lnTo>
                    <a:pt x="394713" y="0"/>
                  </a:lnTo>
                  <a:cubicBezTo>
                    <a:pt x="435128" y="119563"/>
                    <a:pt x="425025" y="208813"/>
                    <a:pt x="379557" y="267753"/>
                  </a:cubicBezTo>
                  <a:lnTo>
                    <a:pt x="308830" y="242493"/>
                  </a:lnTo>
                  <a:cubicBezTo>
                    <a:pt x="275151" y="282908"/>
                    <a:pt x="271783" y="373843"/>
                    <a:pt x="207792" y="363739"/>
                  </a:cubicBezTo>
                  <a:cubicBezTo>
                    <a:pt x="158956" y="343532"/>
                    <a:pt x="140433" y="282908"/>
                    <a:pt x="106753" y="242493"/>
                  </a:cubicBezTo>
                  <a:lnTo>
                    <a:pt x="36026" y="262701"/>
                  </a:lnTo>
                  <a:cubicBezTo>
                    <a:pt x="-19545" y="215550"/>
                    <a:pt x="662" y="97671"/>
                    <a:pt x="2087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4063151" y="3591163"/>
            <a:ext cx="4132877" cy="2646271"/>
            <a:chOff x="4063151" y="3591163"/>
            <a:chExt cx="4132877" cy="2646271"/>
          </a:xfrm>
        </p:grpSpPr>
        <p:grpSp>
          <p:nvGrpSpPr>
            <p:cNvPr id="11" name="组合 10"/>
            <p:cNvGrpSpPr/>
            <p:nvPr/>
          </p:nvGrpSpPr>
          <p:grpSpPr>
            <a:xfrm>
              <a:off x="4063151" y="3591163"/>
              <a:ext cx="1730997" cy="1426203"/>
              <a:chOff x="4063151" y="3591163"/>
              <a:chExt cx="1730997" cy="1426203"/>
            </a:xfrm>
          </p:grpSpPr>
          <p:sp>
            <p:nvSpPr>
              <p:cNvPr id="22" name="任意多边形 21"/>
              <p:cNvSpPr/>
              <p:nvPr/>
            </p:nvSpPr>
            <p:spPr>
              <a:xfrm>
                <a:off x="4063151" y="3591163"/>
                <a:ext cx="1730997" cy="1426203"/>
              </a:xfrm>
              <a:custGeom>
                <a:avLst/>
                <a:gdLst>
                  <a:gd name="connsiteX0" fmla="*/ 1520632 w 1520632"/>
                  <a:gd name="connsiteY0" fmla="*/ 0 h 1252879"/>
                  <a:gd name="connsiteX1" fmla="*/ 0 w 1520632"/>
                  <a:gd name="connsiteY1" fmla="*/ 1252879 h 1252879"/>
                  <a:gd name="connsiteX0" fmla="*/ 1520632 w 1520632"/>
                  <a:gd name="connsiteY0" fmla="*/ 0 h 1252879"/>
                  <a:gd name="connsiteX1" fmla="*/ 0 w 1520632"/>
                  <a:gd name="connsiteY1" fmla="*/ 1252879 h 1252879"/>
                  <a:gd name="connsiteX0" fmla="*/ 1520632 w 1520632"/>
                  <a:gd name="connsiteY0" fmla="*/ 0 h 1252879"/>
                  <a:gd name="connsiteX1" fmla="*/ 0 w 1520632"/>
                  <a:gd name="connsiteY1" fmla="*/ 1252879 h 1252879"/>
                </a:gdLst>
                <a:ahLst/>
                <a:cxnLst>
                  <a:cxn ang="0">
                    <a:pos x="connsiteX0" y="connsiteY0"/>
                  </a:cxn>
                  <a:cxn ang="0">
                    <a:pos x="connsiteX1" y="connsiteY1"/>
                  </a:cxn>
                </a:cxnLst>
                <a:rect l="l" t="t" r="r" b="b"/>
                <a:pathLst>
                  <a:path w="1520632" h="1252879">
                    <a:moveTo>
                      <a:pt x="1520632" y="0"/>
                    </a:moveTo>
                    <a:cubicBezTo>
                      <a:pt x="1271404" y="796521"/>
                      <a:pt x="314903" y="1183836"/>
                      <a:pt x="0" y="1252879"/>
                    </a:cubicBez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3" name="任意多边形 22"/>
              <p:cNvSpPr/>
              <p:nvPr/>
            </p:nvSpPr>
            <p:spPr>
              <a:xfrm>
                <a:off x="5075296" y="4321516"/>
                <a:ext cx="166774" cy="143771"/>
              </a:xfrm>
              <a:custGeom>
                <a:avLst/>
                <a:gdLst>
                  <a:gd name="connsiteX0" fmla="*/ 146506 w 146506"/>
                  <a:gd name="connsiteY0" fmla="*/ 0 h 126299"/>
                  <a:gd name="connsiteX1" fmla="*/ 0 w 146506"/>
                  <a:gd name="connsiteY1" fmla="*/ 126299 h 126299"/>
                </a:gdLst>
                <a:ahLst/>
                <a:cxnLst>
                  <a:cxn ang="0">
                    <a:pos x="connsiteX0" y="connsiteY0"/>
                  </a:cxn>
                  <a:cxn ang="0">
                    <a:pos x="connsiteX1" y="connsiteY1"/>
                  </a:cxn>
                </a:cxnLst>
                <a:rect l="l" t="t" r="r" b="b"/>
                <a:pathLst>
                  <a:path w="146506" h="126299">
                    <a:moveTo>
                      <a:pt x="146506" y="0"/>
                    </a:moveTo>
                    <a:lnTo>
                      <a:pt x="0" y="126299"/>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4" name="任意多边形 23"/>
              <p:cNvSpPr/>
              <p:nvPr/>
            </p:nvSpPr>
            <p:spPr>
              <a:xfrm>
                <a:off x="5277102" y="4295415"/>
                <a:ext cx="166774" cy="143771"/>
              </a:xfrm>
              <a:custGeom>
                <a:avLst/>
                <a:gdLst>
                  <a:gd name="connsiteX0" fmla="*/ 146506 w 146506"/>
                  <a:gd name="connsiteY0" fmla="*/ 0 h 126299"/>
                  <a:gd name="connsiteX1" fmla="*/ 0 w 146506"/>
                  <a:gd name="connsiteY1" fmla="*/ 126299 h 126299"/>
                </a:gdLst>
                <a:ahLst/>
                <a:cxnLst>
                  <a:cxn ang="0">
                    <a:pos x="connsiteX0" y="connsiteY0"/>
                  </a:cxn>
                  <a:cxn ang="0">
                    <a:pos x="connsiteX1" y="connsiteY1"/>
                  </a:cxn>
                </a:cxnLst>
                <a:rect l="l" t="t" r="r" b="b"/>
                <a:pathLst>
                  <a:path w="146506" h="126299">
                    <a:moveTo>
                      <a:pt x="146506" y="0"/>
                    </a:moveTo>
                    <a:lnTo>
                      <a:pt x="0" y="126299"/>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5276574" y="3602665"/>
              <a:ext cx="804713" cy="2628124"/>
              <a:chOff x="5276574" y="3602665"/>
              <a:chExt cx="804713" cy="2628124"/>
            </a:xfrm>
          </p:grpSpPr>
          <p:sp>
            <p:nvSpPr>
              <p:cNvPr id="20" name="任意多边形 19"/>
              <p:cNvSpPr/>
              <p:nvPr/>
            </p:nvSpPr>
            <p:spPr>
              <a:xfrm>
                <a:off x="5276574" y="3602665"/>
                <a:ext cx="804713" cy="2628124"/>
              </a:xfrm>
              <a:custGeom>
                <a:avLst/>
                <a:gdLst>
                  <a:gd name="connsiteX0" fmla="*/ 616336 w 616336"/>
                  <a:gd name="connsiteY0" fmla="*/ 0 h 2308733"/>
                  <a:gd name="connsiteX1" fmla="*/ 0 w 616336"/>
                  <a:gd name="connsiteY1" fmla="*/ 2308733 h 2308733"/>
                  <a:gd name="connsiteX0" fmla="*/ 616336 w 616336"/>
                  <a:gd name="connsiteY0" fmla="*/ 0 h 2308733"/>
                  <a:gd name="connsiteX1" fmla="*/ 0 w 616336"/>
                  <a:gd name="connsiteY1" fmla="*/ 2308733 h 2308733"/>
                  <a:gd name="connsiteX0" fmla="*/ 616336 w 706918"/>
                  <a:gd name="connsiteY0" fmla="*/ 0 h 2308733"/>
                  <a:gd name="connsiteX1" fmla="*/ 0 w 706918"/>
                  <a:gd name="connsiteY1" fmla="*/ 2308733 h 2308733"/>
                </a:gdLst>
                <a:ahLst/>
                <a:cxnLst>
                  <a:cxn ang="0">
                    <a:pos x="connsiteX0" y="connsiteY0"/>
                  </a:cxn>
                  <a:cxn ang="0">
                    <a:pos x="connsiteX1" y="connsiteY1"/>
                  </a:cxn>
                </a:cxnLst>
                <a:rect l="l" t="t" r="r" b="b"/>
                <a:pathLst>
                  <a:path w="706918" h="2308733">
                    <a:moveTo>
                      <a:pt x="616336" y="0"/>
                    </a:moveTo>
                    <a:cubicBezTo>
                      <a:pt x="653384" y="542241"/>
                      <a:pt x="1008703" y="2125180"/>
                      <a:pt x="0" y="2308733"/>
                    </a:cubicBez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1" name="任意多边形 20"/>
              <p:cNvSpPr/>
              <p:nvPr/>
            </p:nvSpPr>
            <p:spPr>
              <a:xfrm>
                <a:off x="6012680" y="4465287"/>
                <a:ext cx="5751" cy="224281"/>
              </a:xfrm>
              <a:custGeom>
                <a:avLst/>
                <a:gdLst>
                  <a:gd name="connsiteX0" fmla="*/ 0 w 5052"/>
                  <a:gd name="connsiteY0" fmla="*/ 0 h 197025"/>
                  <a:gd name="connsiteX1" fmla="*/ 5052 w 5052"/>
                  <a:gd name="connsiteY1" fmla="*/ 197025 h 197025"/>
                </a:gdLst>
                <a:ahLst/>
                <a:cxnLst>
                  <a:cxn ang="0">
                    <a:pos x="connsiteX0" y="connsiteY0"/>
                  </a:cxn>
                  <a:cxn ang="0">
                    <a:pos x="connsiteX1" y="connsiteY1"/>
                  </a:cxn>
                </a:cxnLst>
                <a:rect l="l" t="t" r="r" b="b"/>
                <a:pathLst>
                  <a:path w="5052" h="197025">
                    <a:moveTo>
                      <a:pt x="0" y="0"/>
                    </a:moveTo>
                    <a:lnTo>
                      <a:pt x="5052" y="197025"/>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6465031" y="3597808"/>
              <a:ext cx="1730997" cy="1426203"/>
              <a:chOff x="6465031" y="3597808"/>
              <a:chExt cx="1730997" cy="1426203"/>
            </a:xfrm>
          </p:grpSpPr>
          <p:sp>
            <p:nvSpPr>
              <p:cNvPr id="17" name="任意多边形 16"/>
              <p:cNvSpPr/>
              <p:nvPr/>
            </p:nvSpPr>
            <p:spPr>
              <a:xfrm flipH="1">
                <a:off x="6465031" y="3597808"/>
                <a:ext cx="1730997" cy="1426203"/>
              </a:xfrm>
              <a:custGeom>
                <a:avLst/>
                <a:gdLst>
                  <a:gd name="connsiteX0" fmla="*/ 1520632 w 1520632"/>
                  <a:gd name="connsiteY0" fmla="*/ 0 h 1252879"/>
                  <a:gd name="connsiteX1" fmla="*/ 0 w 1520632"/>
                  <a:gd name="connsiteY1" fmla="*/ 1252879 h 1252879"/>
                  <a:gd name="connsiteX0" fmla="*/ 1520632 w 1520632"/>
                  <a:gd name="connsiteY0" fmla="*/ 0 h 1252879"/>
                  <a:gd name="connsiteX1" fmla="*/ 0 w 1520632"/>
                  <a:gd name="connsiteY1" fmla="*/ 1252879 h 1252879"/>
                  <a:gd name="connsiteX0" fmla="*/ 1520632 w 1520632"/>
                  <a:gd name="connsiteY0" fmla="*/ 0 h 1252879"/>
                  <a:gd name="connsiteX1" fmla="*/ 0 w 1520632"/>
                  <a:gd name="connsiteY1" fmla="*/ 1252879 h 1252879"/>
                </a:gdLst>
                <a:ahLst/>
                <a:cxnLst>
                  <a:cxn ang="0">
                    <a:pos x="connsiteX0" y="connsiteY0"/>
                  </a:cxn>
                  <a:cxn ang="0">
                    <a:pos x="connsiteX1" y="connsiteY1"/>
                  </a:cxn>
                </a:cxnLst>
                <a:rect l="l" t="t" r="r" b="b"/>
                <a:pathLst>
                  <a:path w="1520632" h="1252879">
                    <a:moveTo>
                      <a:pt x="1520632" y="0"/>
                    </a:moveTo>
                    <a:cubicBezTo>
                      <a:pt x="1271404" y="796521"/>
                      <a:pt x="314903" y="1183836"/>
                      <a:pt x="0" y="1252879"/>
                    </a:cubicBez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18" name="任意多边形 17"/>
              <p:cNvSpPr/>
              <p:nvPr/>
            </p:nvSpPr>
            <p:spPr>
              <a:xfrm flipH="1">
                <a:off x="7017109" y="4328162"/>
                <a:ext cx="166774" cy="143771"/>
              </a:xfrm>
              <a:custGeom>
                <a:avLst/>
                <a:gdLst>
                  <a:gd name="connsiteX0" fmla="*/ 146506 w 146506"/>
                  <a:gd name="connsiteY0" fmla="*/ 0 h 126299"/>
                  <a:gd name="connsiteX1" fmla="*/ 0 w 146506"/>
                  <a:gd name="connsiteY1" fmla="*/ 126299 h 126299"/>
                </a:gdLst>
                <a:ahLst/>
                <a:cxnLst>
                  <a:cxn ang="0">
                    <a:pos x="connsiteX0" y="connsiteY0"/>
                  </a:cxn>
                  <a:cxn ang="0">
                    <a:pos x="connsiteX1" y="connsiteY1"/>
                  </a:cxn>
                </a:cxnLst>
                <a:rect l="l" t="t" r="r" b="b"/>
                <a:pathLst>
                  <a:path w="146506" h="126299">
                    <a:moveTo>
                      <a:pt x="146506" y="0"/>
                    </a:moveTo>
                    <a:lnTo>
                      <a:pt x="0" y="126299"/>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19" name="任意多边形 18"/>
              <p:cNvSpPr/>
              <p:nvPr/>
            </p:nvSpPr>
            <p:spPr>
              <a:xfrm flipH="1">
                <a:off x="6815303" y="4302061"/>
                <a:ext cx="166774" cy="143771"/>
              </a:xfrm>
              <a:custGeom>
                <a:avLst/>
                <a:gdLst>
                  <a:gd name="connsiteX0" fmla="*/ 146506 w 146506"/>
                  <a:gd name="connsiteY0" fmla="*/ 0 h 126299"/>
                  <a:gd name="connsiteX1" fmla="*/ 0 w 146506"/>
                  <a:gd name="connsiteY1" fmla="*/ 126299 h 126299"/>
                </a:gdLst>
                <a:ahLst/>
                <a:cxnLst>
                  <a:cxn ang="0">
                    <a:pos x="connsiteX0" y="connsiteY0"/>
                  </a:cxn>
                  <a:cxn ang="0">
                    <a:pos x="connsiteX1" y="connsiteY1"/>
                  </a:cxn>
                </a:cxnLst>
                <a:rect l="l" t="t" r="r" b="b"/>
                <a:pathLst>
                  <a:path w="146506" h="126299">
                    <a:moveTo>
                      <a:pt x="146506" y="0"/>
                    </a:moveTo>
                    <a:lnTo>
                      <a:pt x="0" y="126299"/>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6177892" y="3609310"/>
              <a:ext cx="804713" cy="2628124"/>
              <a:chOff x="6177892" y="3609310"/>
              <a:chExt cx="804713" cy="2628124"/>
            </a:xfrm>
          </p:grpSpPr>
          <p:sp>
            <p:nvSpPr>
              <p:cNvPr id="15" name="任意多边形 14"/>
              <p:cNvSpPr/>
              <p:nvPr/>
            </p:nvSpPr>
            <p:spPr>
              <a:xfrm flipH="1">
                <a:off x="6177892" y="3609310"/>
                <a:ext cx="804713" cy="2628124"/>
              </a:xfrm>
              <a:custGeom>
                <a:avLst/>
                <a:gdLst>
                  <a:gd name="connsiteX0" fmla="*/ 616336 w 616336"/>
                  <a:gd name="connsiteY0" fmla="*/ 0 h 2308733"/>
                  <a:gd name="connsiteX1" fmla="*/ 0 w 616336"/>
                  <a:gd name="connsiteY1" fmla="*/ 2308733 h 2308733"/>
                  <a:gd name="connsiteX0" fmla="*/ 616336 w 616336"/>
                  <a:gd name="connsiteY0" fmla="*/ 0 h 2308733"/>
                  <a:gd name="connsiteX1" fmla="*/ 0 w 616336"/>
                  <a:gd name="connsiteY1" fmla="*/ 2308733 h 2308733"/>
                  <a:gd name="connsiteX0" fmla="*/ 616336 w 706918"/>
                  <a:gd name="connsiteY0" fmla="*/ 0 h 2308733"/>
                  <a:gd name="connsiteX1" fmla="*/ 0 w 706918"/>
                  <a:gd name="connsiteY1" fmla="*/ 2308733 h 2308733"/>
                </a:gdLst>
                <a:ahLst/>
                <a:cxnLst>
                  <a:cxn ang="0">
                    <a:pos x="connsiteX0" y="connsiteY0"/>
                  </a:cxn>
                  <a:cxn ang="0">
                    <a:pos x="connsiteX1" y="connsiteY1"/>
                  </a:cxn>
                </a:cxnLst>
                <a:rect l="l" t="t" r="r" b="b"/>
                <a:pathLst>
                  <a:path w="706918" h="2308733">
                    <a:moveTo>
                      <a:pt x="616336" y="0"/>
                    </a:moveTo>
                    <a:cubicBezTo>
                      <a:pt x="653384" y="542241"/>
                      <a:pt x="1008703" y="2125180"/>
                      <a:pt x="0" y="2308733"/>
                    </a:cubicBez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16" name="任意多边形 15"/>
              <p:cNvSpPr/>
              <p:nvPr/>
            </p:nvSpPr>
            <p:spPr>
              <a:xfrm flipH="1">
                <a:off x="6240748" y="4471933"/>
                <a:ext cx="5751" cy="224281"/>
              </a:xfrm>
              <a:custGeom>
                <a:avLst/>
                <a:gdLst>
                  <a:gd name="connsiteX0" fmla="*/ 0 w 5052"/>
                  <a:gd name="connsiteY0" fmla="*/ 0 h 197025"/>
                  <a:gd name="connsiteX1" fmla="*/ 5052 w 5052"/>
                  <a:gd name="connsiteY1" fmla="*/ 197025 h 197025"/>
                </a:gdLst>
                <a:ahLst/>
                <a:cxnLst>
                  <a:cxn ang="0">
                    <a:pos x="connsiteX0" y="connsiteY0"/>
                  </a:cxn>
                  <a:cxn ang="0">
                    <a:pos x="connsiteX1" y="connsiteY1"/>
                  </a:cxn>
                </a:cxnLst>
                <a:rect l="l" t="t" r="r" b="b"/>
                <a:pathLst>
                  <a:path w="5052" h="197025">
                    <a:moveTo>
                      <a:pt x="0" y="0"/>
                    </a:moveTo>
                    <a:lnTo>
                      <a:pt x="5052" y="197025"/>
                    </a:ln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grpSp>
      <p:grpSp>
        <p:nvGrpSpPr>
          <p:cNvPr id="25" name="组合 24"/>
          <p:cNvGrpSpPr/>
          <p:nvPr/>
        </p:nvGrpSpPr>
        <p:grpSpPr>
          <a:xfrm>
            <a:off x="3381111" y="3619916"/>
            <a:ext cx="1331883" cy="1331883"/>
            <a:chOff x="3381111" y="3619916"/>
            <a:chExt cx="1331883" cy="1331883"/>
          </a:xfrm>
          <a:solidFill>
            <a:schemeClr val="accent5">
              <a:lumMod val="75000"/>
            </a:schemeClr>
          </a:solidFill>
        </p:grpSpPr>
        <p:sp>
          <p:nvSpPr>
            <p:cNvPr id="26" name="椭圆 25"/>
            <p:cNvSpPr/>
            <p:nvPr/>
          </p:nvSpPr>
          <p:spPr>
            <a:xfrm>
              <a:off x="3381111" y="3619916"/>
              <a:ext cx="1331883" cy="1331883"/>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3651906" y="3973484"/>
              <a:ext cx="800219" cy="461665"/>
            </a:xfrm>
            <a:prstGeom prst="rect">
              <a:avLst/>
            </a:prstGeom>
            <a:grpFill/>
            <a:effectLst/>
          </p:spPr>
          <p:txBody>
            <a:bodyPr wrap="none" rtlCol="0">
              <a:spAutoFit/>
            </a:bodyPr>
            <a:lstStyle/>
            <a:p>
              <a:r>
                <a:rPr lang="zh-CN" altLang="en-US" sz="2400" b="1" dirty="0">
                  <a:solidFill>
                    <a:srgbClr val="FCFCFC"/>
                  </a:solidFill>
                  <a:latin typeface="微软雅黑" panose="020B0503020204020204" pitchFamily="34" charset="-122"/>
                  <a:ea typeface="微软雅黑" panose="020B0503020204020204" pitchFamily="34" charset="-122"/>
                </a:rPr>
                <a:t>绿化</a:t>
              </a:r>
            </a:p>
          </p:txBody>
        </p:sp>
      </p:grpSp>
      <p:grpSp>
        <p:nvGrpSpPr>
          <p:cNvPr id="28" name="组合 27"/>
          <p:cNvGrpSpPr/>
          <p:nvPr/>
        </p:nvGrpSpPr>
        <p:grpSpPr>
          <a:xfrm>
            <a:off x="4549485" y="4828547"/>
            <a:ext cx="1331883" cy="1331883"/>
            <a:chOff x="4549485" y="4828547"/>
            <a:chExt cx="1331883" cy="1331883"/>
          </a:xfrm>
          <a:solidFill>
            <a:schemeClr val="accent5">
              <a:lumMod val="75000"/>
            </a:schemeClr>
          </a:solidFill>
        </p:grpSpPr>
        <p:sp>
          <p:nvSpPr>
            <p:cNvPr id="29" name="椭圆 28"/>
            <p:cNvSpPr/>
            <p:nvPr/>
          </p:nvSpPr>
          <p:spPr>
            <a:xfrm>
              <a:off x="4549485" y="4828547"/>
              <a:ext cx="1331883" cy="1331883"/>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4828162" y="5229504"/>
              <a:ext cx="800219" cy="461665"/>
            </a:xfrm>
            <a:prstGeom prst="rect">
              <a:avLst/>
            </a:prstGeom>
            <a:grpFill/>
            <a:effectLst/>
          </p:spPr>
          <p:txBody>
            <a:bodyPr wrap="none" rtlCol="0">
              <a:spAutoFit/>
            </a:bodyPr>
            <a:lstStyle/>
            <a:p>
              <a:r>
                <a:rPr lang="zh-CN" altLang="en-US" sz="2400" b="1" dirty="0">
                  <a:solidFill>
                    <a:srgbClr val="FCFCFC"/>
                  </a:solidFill>
                  <a:latin typeface="微软雅黑" panose="020B0503020204020204" pitchFamily="34" charset="-122"/>
                  <a:ea typeface="微软雅黑" panose="020B0503020204020204" pitchFamily="34" charset="-122"/>
                </a:rPr>
                <a:t>卫生</a:t>
              </a:r>
            </a:p>
          </p:txBody>
        </p:sp>
      </p:grpSp>
      <p:grpSp>
        <p:nvGrpSpPr>
          <p:cNvPr id="31" name="组合 30"/>
          <p:cNvGrpSpPr/>
          <p:nvPr/>
        </p:nvGrpSpPr>
        <p:grpSpPr>
          <a:xfrm>
            <a:off x="6377810" y="4835192"/>
            <a:ext cx="1331883" cy="1331883"/>
            <a:chOff x="6377810" y="4835192"/>
            <a:chExt cx="1331883" cy="1331883"/>
          </a:xfrm>
          <a:solidFill>
            <a:schemeClr val="accent5">
              <a:lumMod val="75000"/>
            </a:schemeClr>
          </a:solidFill>
        </p:grpSpPr>
        <p:sp>
          <p:nvSpPr>
            <p:cNvPr id="32" name="椭圆 31"/>
            <p:cNvSpPr/>
            <p:nvPr/>
          </p:nvSpPr>
          <p:spPr>
            <a:xfrm flipH="1">
              <a:off x="6377810" y="4835192"/>
              <a:ext cx="1331883" cy="1331883"/>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6649643" y="5236150"/>
              <a:ext cx="800219" cy="461665"/>
            </a:xfrm>
            <a:prstGeom prst="rect">
              <a:avLst/>
            </a:prstGeom>
            <a:grpFill/>
            <a:effectLst/>
          </p:spPr>
          <p:txBody>
            <a:bodyPr wrap="none" rtlCol="0">
              <a:spAutoFit/>
            </a:bodyPr>
            <a:lstStyle/>
            <a:p>
              <a:r>
                <a:rPr lang="zh-CN" altLang="en-US" sz="2400" b="1" dirty="0">
                  <a:solidFill>
                    <a:srgbClr val="FCFCFC"/>
                  </a:solidFill>
                  <a:latin typeface="微软雅黑" panose="020B0503020204020204" pitchFamily="34" charset="-122"/>
                  <a:ea typeface="微软雅黑" panose="020B0503020204020204" pitchFamily="34" charset="-122"/>
                </a:rPr>
                <a:t>格调</a:t>
              </a:r>
            </a:p>
          </p:txBody>
        </p:sp>
      </p:grpSp>
      <p:grpSp>
        <p:nvGrpSpPr>
          <p:cNvPr id="34" name="组合 33"/>
          <p:cNvGrpSpPr/>
          <p:nvPr/>
        </p:nvGrpSpPr>
        <p:grpSpPr>
          <a:xfrm>
            <a:off x="7546185" y="3626562"/>
            <a:ext cx="1331883" cy="1331883"/>
            <a:chOff x="7546185" y="3626562"/>
            <a:chExt cx="1331883" cy="1331883"/>
          </a:xfrm>
          <a:solidFill>
            <a:schemeClr val="accent5">
              <a:lumMod val="75000"/>
            </a:schemeClr>
          </a:solidFill>
        </p:grpSpPr>
        <p:sp>
          <p:nvSpPr>
            <p:cNvPr id="35" name="椭圆 34"/>
            <p:cNvSpPr/>
            <p:nvPr/>
          </p:nvSpPr>
          <p:spPr>
            <a:xfrm flipH="1">
              <a:off x="7546185" y="3626562"/>
              <a:ext cx="1331883" cy="1331883"/>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7818617" y="4041045"/>
              <a:ext cx="800219" cy="461665"/>
            </a:xfrm>
            <a:prstGeom prst="rect">
              <a:avLst/>
            </a:prstGeom>
            <a:grpFill/>
            <a:effectLst/>
          </p:spPr>
          <p:txBody>
            <a:bodyPr wrap="none" rtlCol="0">
              <a:spAutoFit/>
            </a:bodyPr>
            <a:lstStyle/>
            <a:p>
              <a:r>
                <a:rPr lang="zh-CN" altLang="en-US" sz="2400" b="1" dirty="0">
                  <a:solidFill>
                    <a:srgbClr val="FCFCFC"/>
                  </a:solidFill>
                  <a:latin typeface="微软雅黑" panose="020B0503020204020204" pitchFamily="34" charset="-122"/>
                  <a:ea typeface="微软雅黑" panose="020B0503020204020204" pitchFamily="34" charset="-122"/>
                </a:rPr>
                <a:t>布局</a:t>
              </a:r>
            </a:p>
          </p:txBody>
        </p:sp>
      </p:grpSp>
      <p:sp>
        <p:nvSpPr>
          <p:cNvPr id="37" name="文本框 36"/>
          <p:cNvSpPr txBox="1"/>
          <p:nvPr/>
        </p:nvSpPr>
        <p:spPr>
          <a:xfrm>
            <a:off x="7981526" y="5466982"/>
            <a:ext cx="3488557" cy="923330"/>
          </a:xfrm>
          <a:prstGeom prst="rect">
            <a:avLst/>
          </a:prstGeom>
          <a:noFill/>
          <a:effectLst/>
        </p:spPr>
        <p:txBody>
          <a:bodyPr wrap="square" rtlCol="0">
            <a:spAutoFit/>
          </a:bodyPr>
          <a:lstStyle/>
          <a:p>
            <a:r>
              <a:rPr lang="zh-CN" altLang="en-US" dirty="0">
                <a:latin typeface="微软雅黑" panose="020B0503020204020204" pitchFamily="34" charset="-122"/>
                <a:ea typeface="微软雅黑" panose="020B0503020204020204" pitchFamily="34" charset="-122"/>
                <a:sym typeface="Calibri" panose="020F0502020204030204" pitchFamily="34" charset="0"/>
              </a:rPr>
              <a:t>检查、考核项目公司成本数据库的建立及完善；协助财务审计部对项目公司进行审计工作；</a:t>
            </a:r>
            <a:endParaRPr lang="en-US" altLang="zh-CN"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38" name="文本框 37"/>
          <p:cNvSpPr txBox="1"/>
          <p:nvPr/>
        </p:nvSpPr>
        <p:spPr>
          <a:xfrm>
            <a:off x="942050" y="3840991"/>
            <a:ext cx="2326112" cy="923330"/>
          </a:xfrm>
          <a:prstGeom prst="rect">
            <a:avLst/>
          </a:prstGeom>
          <a:noFill/>
          <a:effectLst/>
        </p:spPr>
        <p:txBody>
          <a:bodyPr wrap="square" rtlCol="0">
            <a:spAutoFit/>
          </a:bodyPr>
          <a:lstStyle/>
          <a:p>
            <a:r>
              <a:rPr lang="zh-CN" altLang="en-US" dirty="0">
                <a:latin typeface="微软雅黑" panose="020B0503020204020204" pitchFamily="34" charset="-122"/>
                <a:ea typeface="微软雅黑" panose="020B0503020204020204" pitchFamily="34" charset="-122"/>
                <a:sym typeface="Calibri" panose="020F0502020204030204" pitchFamily="34" charset="0"/>
              </a:rPr>
              <a:t>审核项目公司成本核算与分析方法是否正确；</a:t>
            </a:r>
            <a:endParaRPr lang="en-US" altLang="zh-CN"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39" name="文本框 38"/>
          <p:cNvSpPr txBox="1"/>
          <p:nvPr/>
        </p:nvSpPr>
        <p:spPr>
          <a:xfrm>
            <a:off x="9150500" y="3840991"/>
            <a:ext cx="2704178" cy="646331"/>
          </a:xfrm>
          <a:prstGeom prst="rect">
            <a:avLst/>
          </a:prstGeom>
          <a:noFill/>
          <a:effectLst/>
        </p:spPr>
        <p:txBody>
          <a:bodyPr wrap="square" rtlCol="0">
            <a:spAutoFit/>
          </a:bodyPr>
          <a:lstStyle/>
          <a:p>
            <a:r>
              <a:rPr lang="zh-CN" altLang="en-US" dirty="0">
                <a:latin typeface="微软雅黑" panose="020B0503020204020204" pitchFamily="34" charset="-122"/>
                <a:ea typeface="微软雅黑" panose="020B0503020204020204" pitchFamily="34" charset="-122"/>
                <a:sym typeface="Calibri" panose="020F0502020204030204" pitchFamily="34" charset="0"/>
              </a:rPr>
              <a:t>评估、考核项目公司成本管理工作成果。</a:t>
            </a:r>
            <a:endParaRPr lang="zh-CN" altLang="en-US" dirty="0"/>
          </a:p>
        </p:txBody>
      </p:sp>
      <p:sp>
        <p:nvSpPr>
          <p:cNvPr id="40" name="文本框 39"/>
          <p:cNvSpPr txBox="1"/>
          <p:nvPr/>
        </p:nvSpPr>
        <p:spPr>
          <a:xfrm>
            <a:off x="1750669" y="5606492"/>
            <a:ext cx="2610236" cy="923330"/>
          </a:xfrm>
          <a:prstGeom prst="rect">
            <a:avLst/>
          </a:prstGeom>
          <a:noFill/>
          <a:effectLst/>
        </p:spPr>
        <p:txBody>
          <a:bodyPr wrap="square" rtlCol="0">
            <a:spAutoFit/>
          </a:bodyPr>
          <a:lstStyle/>
          <a:p>
            <a:r>
              <a:rPr lang="zh-CN" altLang="en-US" dirty="0">
                <a:latin typeface="微软雅黑" panose="020B0503020204020204" pitchFamily="34" charset="-122"/>
                <a:ea typeface="微软雅黑" panose="020B0503020204020204" pitchFamily="34" charset="-122"/>
                <a:sym typeface="Calibri" panose="020F0502020204030204" pitchFamily="34" charset="0"/>
              </a:rPr>
              <a:t>分析项目公司实际成本与目标成本的差异原因，总结经验教训；</a:t>
            </a:r>
            <a:endParaRPr lang="en-US" altLang="zh-CN"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41" name="矩形 40">
            <a:extLst>
              <a:ext uri="{FF2B5EF4-FFF2-40B4-BE49-F238E27FC236}">
                <a16:creationId xmlns:a16="http://schemas.microsoft.com/office/drawing/2014/main" id="{6364FB8F-2F2E-4E5E-B65E-BCD582DB77DE}"/>
              </a:ext>
            </a:extLst>
          </p:cNvPr>
          <p:cNvSpPr/>
          <p:nvPr/>
        </p:nvSpPr>
        <p:spPr>
          <a:xfrm>
            <a:off x="4772387" y="807114"/>
            <a:ext cx="2704178" cy="369332"/>
          </a:xfrm>
          <a:prstGeom prst="rect">
            <a:avLst/>
          </a:prstGeom>
          <a:noFill/>
        </p:spPr>
        <p:txBody>
          <a:bodyPr wrap="square">
            <a:spAutoFit/>
          </a:bodyPr>
          <a:lstStyle/>
          <a:p>
            <a:pPr algn="ctr"/>
            <a:r>
              <a:rPr lang="zh-CN" altLang="en-US" b="1" dirty="0">
                <a:solidFill>
                  <a:schemeClr val="accent5">
                    <a:lumMod val="75000"/>
                  </a:schemeClr>
                </a:solidFill>
                <a:latin typeface="微软雅黑" panose="020B0503020204020204" pitchFamily="34" charset="-122"/>
                <a:ea typeface="微软雅黑" panose="020B0503020204020204" pitchFamily="34" charset="-122"/>
                <a:sym typeface="Calibri" panose="020F0502020204030204" pitchFamily="34" charset="0"/>
              </a:rPr>
              <a:t>成本核算分析管理内容</a:t>
            </a:r>
          </a:p>
        </p:txBody>
      </p:sp>
      <p:grpSp>
        <p:nvGrpSpPr>
          <p:cNvPr id="42" name="组合 41">
            <a:extLst>
              <a:ext uri="{FF2B5EF4-FFF2-40B4-BE49-F238E27FC236}">
                <a16:creationId xmlns:a16="http://schemas.microsoft.com/office/drawing/2014/main" id="{1CB8F4D9-4203-4428-9674-C51814C22C9F}"/>
              </a:ext>
            </a:extLst>
          </p:cNvPr>
          <p:cNvGrpSpPr/>
          <p:nvPr/>
        </p:nvGrpSpPr>
        <p:grpSpPr>
          <a:xfrm>
            <a:off x="0" y="159023"/>
            <a:ext cx="3088603" cy="587860"/>
            <a:chOff x="0" y="159023"/>
            <a:chExt cx="3088603" cy="587860"/>
          </a:xfrm>
        </p:grpSpPr>
        <p:sp>
          <p:nvSpPr>
            <p:cNvPr id="43" name="TextBox 76">
              <a:extLst>
                <a:ext uri="{FF2B5EF4-FFF2-40B4-BE49-F238E27FC236}">
                  <a16:creationId xmlns:a16="http://schemas.microsoft.com/office/drawing/2014/main" id="{A70D7E35-62D9-4FB7-BB1A-BF81EFFD9249}"/>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43">
              <a:extLst>
                <a:ext uri="{FF2B5EF4-FFF2-40B4-BE49-F238E27FC236}">
                  <a16:creationId xmlns:a16="http://schemas.microsoft.com/office/drawing/2014/main" id="{2F2B937D-4A06-4E74-934E-7C80495E5C6B}"/>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45" name="矩形 44">
              <a:extLst>
                <a:ext uri="{FF2B5EF4-FFF2-40B4-BE49-F238E27FC236}">
                  <a16:creationId xmlns:a16="http://schemas.microsoft.com/office/drawing/2014/main" id="{03066F13-A75F-4E15-810D-50944CDF42AB}"/>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407619989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2" presetClass="entr" presetSubtype="4" decel="3800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750" fill="hold"/>
                                        <p:tgtEl>
                                          <p:spTgt spid="5"/>
                                        </p:tgtEl>
                                        <p:attrNameLst>
                                          <p:attrName>ppt_x</p:attrName>
                                        </p:attrNameLst>
                                      </p:cBhvr>
                                      <p:tavLst>
                                        <p:tav tm="0">
                                          <p:val>
                                            <p:strVal val="#ppt_x"/>
                                          </p:val>
                                        </p:tav>
                                        <p:tav tm="100000">
                                          <p:val>
                                            <p:strVal val="#ppt_x"/>
                                          </p:val>
                                        </p:tav>
                                      </p:tavLst>
                                    </p:anim>
                                    <p:anim calcmode="lin" valueType="num">
                                      <p:cBhvr additive="base">
                                        <p:cTn id="11" dur="750" fill="hold"/>
                                        <p:tgtEl>
                                          <p:spTgt spid="5"/>
                                        </p:tgtEl>
                                        <p:attrNameLst>
                                          <p:attrName>ppt_y</p:attrName>
                                        </p:attrNameLst>
                                      </p:cBhvr>
                                      <p:tavLst>
                                        <p:tav tm="0">
                                          <p:val>
                                            <p:strVal val="1+#ppt_h/2"/>
                                          </p:val>
                                        </p:tav>
                                        <p:tav tm="100000">
                                          <p:val>
                                            <p:strVal val="#ppt_y"/>
                                          </p:val>
                                        </p:tav>
                                      </p:tavLst>
                                    </p:anim>
                                  </p:childTnLst>
                                </p:cTn>
                              </p:par>
                            </p:childTnLst>
                          </p:cTn>
                        </p:par>
                        <p:par>
                          <p:cTn id="12" fill="hold">
                            <p:stCondLst>
                              <p:cond delay="750"/>
                            </p:stCondLst>
                            <p:childTnLst>
                              <p:par>
                                <p:cTn id="13" presetID="22" presetClass="entr" presetSubtype="1"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cBhvr>
                                        <p:cTn id="15" dur="500"/>
                                        <p:tgtEl>
                                          <p:spTgt spid="10"/>
                                        </p:tgtEl>
                                      </p:cBhvr>
                                    </p:animEffect>
                                  </p:childTnLst>
                                </p:cTn>
                              </p:par>
                            </p:childTnLst>
                          </p:cTn>
                        </p:par>
                        <p:par>
                          <p:cTn id="16" fill="hold">
                            <p:stCondLst>
                              <p:cond delay="1250"/>
                            </p:stCondLst>
                            <p:childTnLst>
                              <p:par>
                                <p:cTn id="17" presetID="53" presetClass="entr" presetSubtype="16"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p:cTn id="19" dur="500" fill="hold"/>
                                        <p:tgtEl>
                                          <p:spTgt spid="25"/>
                                        </p:tgtEl>
                                        <p:attrNameLst>
                                          <p:attrName>ppt_w</p:attrName>
                                        </p:attrNameLst>
                                      </p:cBhvr>
                                      <p:tavLst>
                                        <p:tav tm="0">
                                          <p:val>
                                            <p:fltVal val="0"/>
                                          </p:val>
                                        </p:tav>
                                        <p:tav tm="100000">
                                          <p:val>
                                            <p:strVal val="#ppt_w"/>
                                          </p:val>
                                        </p:tav>
                                      </p:tavLst>
                                    </p:anim>
                                    <p:anim calcmode="lin" valueType="num">
                                      <p:cBhvr>
                                        <p:cTn id="20" dur="500" fill="hold"/>
                                        <p:tgtEl>
                                          <p:spTgt spid="25"/>
                                        </p:tgtEl>
                                        <p:attrNameLst>
                                          <p:attrName>ppt_h</p:attrName>
                                        </p:attrNameLst>
                                      </p:cBhvr>
                                      <p:tavLst>
                                        <p:tav tm="0">
                                          <p:val>
                                            <p:fltVal val="0"/>
                                          </p:val>
                                        </p:tav>
                                        <p:tav tm="100000">
                                          <p:val>
                                            <p:strVal val="#ppt_h"/>
                                          </p:val>
                                        </p:tav>
                                      </p:tavLst>
                                    </p:anim>
                                    <p:animEffect transition="in" filter="fade">
                                      <p:cBhvr>
                                        <p:cTn id="21" dur="500"/>
                                        <p:tgtEl>
                                          <p:spTgt spid="25"/>
                                        </p:tgtEl>
                                      </p:cBhvr>
                                    </p:animEffect>
                                  </p:childTnLst>
                                </p:cTn>
                              </p:par>
                            </p:childTnLst>
                          </p:cTn>
                        </p:par>
                        <p:par>
                          <p:cTn id="22" fill="hold">
                            <p:stCondLst>
                              <p:cond delay="1750"/>
                            </p:stCondLst>
                            <p:childTnLst>
                              <p:par>
                                <p:cTn id="23" presetID="53" presetClass="entr" presetSubtype="16" fill="hold"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childTnLst>
                          </p:cTn>
                        </p:par>
                        <p:par>
                          <p:cTn id="28" fill="hold">
                            <p:stCondLst>
                              <p:cond delay="2250"/>
                            </p:stCondLst>
                            <p:childTnLst>
                              <p:par>
                                <p:cTn id="29" presetID="53" presetClass="entr" presetSubtype="16"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childTnLst>
                                </p:cTn>
                              </p:par>
                            </p:childTnLst>
                          </p:cTn>
                        </p:par>
                        <p:par>
                          <p:cTn id="34" fill="hold">
                            <p:stCondLst>
                              <p:cond delay="2750"/>
                            </p:stCondLst>
                            <p:childTnLst>
                              <p:par>
                                <p:cTn id="35" presetID="53" presetClass="entr" presetSubtype="16" fill="hold" nodeType="after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childTnLst>
                          </p:cTn>
                        </p:par>
                        <p:par>
                          <p:cTn id="40" fill="hold">
                            <p:stCondLst>
                              <p:cond delay="3250"/>
                            </p:stCondLst>
                            <p:childTnLst>
                              <p:par>
                                <p:cTn id="41" presetID="10" presetClass="entr" presetSubtype="0" fill="hold" grpId="0" nodeType="after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500"/>
                                        <p:tgtEl>
                                          <p:spTgt spid="3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2880978" y="2596521"/>
            <a:ext cx="6961374" cy="2399155"/>
            <a:chOff x="1260022" y="2163164"/>
            <a:chExt cx="5220124" cy="1748634"/>
          </a:xfrm>
          <a:noFill/>
          <a:effectLst>
            <a:outerShdw blurRad="76200" dist="38100" dir="5400000" algn="t" rotWithShape="0">
              <a:prstClr val="black">
                <a:alpha val="28000"/>
              </a:prstClr>
            </a:outerShdw>
          </a:effectLst>
        </p:grpSpPr>
        <p:sp>
          <p:nvSpPr>
            <p:cNvPr id="6" name="Arc 54"/>
            <p:cNvSpPr/>
            <p:nvPr/>
          </p:nvSpPr>
          <p:spPr bwMode="auto">
            <a:xfrm>
              <a:off x="4740104" y="2171757"/>
              <a:ext cx="1740042"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hangingPunct="0">
                <a:defRPr/>
              </a:pPr>
              <a:endParaRPr lang="en-US" sz="2400">
                <a:solidFill>
                  <a:srgbClr val="00B485"/>
                </a:solidFill>
                <a:latin typeface="Roboto" pitchFamily="2" charset="0"/>
                <a:ea typeface="Roboto" pitchFamily="2" charset="0"/>
              </a:endParaRPr>
            </a:p>
          </p:txBody>
        </p:sp>
        <p:sp>
          <p:nvSpPr>
            <p:cNvPr id="7" name="Arc 42"/>
            <p:cNvSpPr/>
            <p:nvPr/>
          </p:nvSpPr>
          <p:spPr bwMode="auto">
            <a:xfrm>
              <a:off x="1260022" y="2171757"/>
              <a:ext cx="1740042"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hangingPunct="0">
                <a:defRPr/>
              </a:pPr>
              <a:endParaRPr lang="en-US" sz="2400">
                <a:solidFill>
                  <a:srgbClr val="00B485"/>
                </a:solidFill>
                <a:latin typeface="Roboto" pitchFamily="2" charset="0"/>
                <a:ea typeface="Roboto" pitchFamily="2" charset="0"/>
              </a:endParaRPr>
            </a:p>
          </p:txBody>
        </p:sp>
        <p:sp>
          <p:nvSpPr>
            <p:cNvPr id="8" name="Arc 40"/>
            <p:cNvSpPr/>
            <p:nvPr/>
          </p:nvSpPr>
          <p:spPr bwMode="auto">
            <a:xfrm rot="10800000">
              <a:off x="3000064" y="2163164"/>
              <a:ext cx="1740041"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hangingPunct="0">
                <a:defRPr/>
              </a:pPr>
              <a:endParaRPr lang="en-US" sz="2400">
                <a:solidFill>
                  <a:srgbClr val="00B485"/>
                </a:solidFill>
                <a:latin typeface="Roboto" pitchFamily="2" charset="0"/>
                <a:ea typeface="Roboto" pitchFamily="2" charset="0"/>
              </a:endParaRPr>
            </a:p>
          </p:txBody>
        </p:sp>
      </p:grpSp>
      <p:grpSp>
        <p:nvGrpSpPr>
          <p:cNvPr id="10" name="组合 9"/>
          <p:cNvGrpSpPr/>
          <p:nvPr/>
        </p:nvGrpSpPr>
        <p:grpSpPr>
          <a:xfrm>
            <a:off x="2871892" y="1585454"/>
            <a:ext cx="2464520" cy="1392675"/>
            <a:chOff x="6029216" y="1120746"/>
            <a:chExt cx="1848069" cy="1015059"/>
          </a:xfrm>
        </p:grpSpPr>
        <p:sp>
          <p:nvSpPr>
            <p:cNvPr id="11" name="TextBox 8"/>
            <p:cNvSpPr txBox="1"/>
            <p:nvPr/>
          </p:nvSpPr>
          <p:spPr>
            <a:xfrm>
              <a:off x="6029216" y="1120746"/>
              <a:ext cx="1848069" cy="1015059"/>
            </a:xfrm>
            <a:prstGeom prst="rect">
              <a:avLst/>
            </a:prstGeom>
            <a:noFill/>
          </p:spPr>
          <p:txBody>
            <a:bodyPr wrap="square" lIns="121908" tIns="60953" rIns="121908" bIns="60953" rtlCol="0">
              <a:spAutoFit/>
            </a:bodyPr>
            <a:lstStyle/>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（一）制定、完善信息化规划方案</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（二）按照信息化的要求重新修改相关制度、流程</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（三）监督、检查、考核项目公司信息化实施工作</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12" name="TextBox 9"/>
            <p:cNvSpPr txBox="1"/>
            <p:nvPr/>
          </p:nvSpPr>
          <p:spPr>
            <a:xfrm>
              <a:off x="6532344" y="1274556"/>
              <a:ext cx="1008112" cy="237503"/>
            </a:xfrm>
            <a:prstGeom prst="rect">
              <a:avLst/>
            </a:prstGeom>
            <a:noFill/>
          </p:spPr>
          <p:txBody>
            <a:bodyPr wrap="square" lIns="121908" tIns="0" rIns="121908" bIns="0" rtlCol="0" anchor="t">
              <a:spAutoFit/>
            </a:bodyPr>
            <a:lstStyle/>
            <a:p>
              <a:pPr>
                <a:lnSpc>
                  <a:spcPct val="150000"/>
                </a:lnSpc>
              </a:pPr>
              <a:endParaRPr lang="zh-CN" altLang="en-US" sz="1600" dirty="0">
                <a:solidFill>
                  <a:srgbClr val="C00000"/>
                </a:solidFill>
                <a:latin typeface="微软雅黑" pitchFamily="34" charset="-122"/>
                <a:ea typeface="微软雅黑" pitchFamily="34" charset="-122"/>
                <a:cs typeface="华文黑体" pitchFamily="2" charset="-122"/>
              </a:endParaRPr>
            </a:p>
          </p:txBody>
        </p:sp>
      </p:grpSp>
      <p:grpSp>
        <p:nvGrpSpPr>
          <p:cNvPr id="13" name="组合 12"/>
          <p:cNvGrpSpPr/>
          <p:nvPr/>
        </p:nvGrpSpPr>
        <p:grpSpPr>
          <a:xfrm>
            <a:off x="5087542" y="5017417"/>
            <a:ext cx="2642979" cy="1138759"/>
            <a:chOff x="6083139" y="1253197"/>
            <a:chExt cx="1981890" cy="829991"/>
          </a:xfrm>
        </p:grpSpPr>
        <p:sp>
          <p:nvSpPr>
            <p:cNvPr id="14" name="TextBox 11"/>
            <p:cNvSpPr txBox="1"/>
            <p:nvPr/>
          </p:nvSpPr>
          <p:spPr>
            <a:xfrm>
              <a:off x="6083139" y="1253197"/>
              <a:ext cx="1981890" cy="829991"/>
            </a:xfrm>
            <a:prstGeom prst="rect">
              <a:avLst/>
            </a:prstGeom>
            <a:noFill/>
          </p:spPr>
          <p:txBody>
            <a:bodyPr wrap="square" lIns="121908" tIns="60953" rIns="121908" bIns="60953" rtlCol="0">
              <a:spAutoFit/>
            </a:bodyPr>
            <a:lstStyle/>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（一）完善成本管理制度</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（二）完善工作流程和工作标准</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（三）进一步完善招采管理办法、合同管理办法、部门职责、岗位职责</a:t>
              </a:r>
            </a:p>
          </p:txBody>
        </p:sp>
        <p:sp>
          <p:nvSpPr>
            <p:cNvPr id="15" name="TextBox 12"/>
            <p:cNvSpPr txBox="1"/>
            <p:nvPr/>
          </p:nvSpPr>
          <p:spPr>
            <a:xfrm>
              <a:off x="6532344" y="1274556"/>
              <a:ext cx="1008112" cy="237503"/>
            </a:xfrm>
            <a:prstGeom prst="rect">
              <a:avLst/>
            </a:prstGeom>
            <a:noFill/>
          </p:spPr>
          <p:txBody>
            <a:bodyPr wrap="square" lIns="121908" tIns="0" rIns="121908" bIns="0" rtlCol="0" anchor="t">
              <a:spAutoFit/>
            </a:bodyPr>
            <a:lstStyle/>
            <a:p>
              <a:pPr>
                <a:lnSpc>
                  <a:spcPct val="150000"/>
                </a:lnSpc>
              </a:pPr>
              <a:endParaRPr lang="zh-CN" altLang="en-US" sz="1600" dirty="0">
                <a:solidFill>
                  <a:srgbClr val="C00000"/>
                </a:solidFill>
                <a:latin typeface="微软雅黑" pitchFamily="34" charset="-122"/>
                <a:ea typeface="微软雅黑" pitchFamily="34" charset="-122"/>
                <a:cs typeface="华文黑体" pitchFamily="2" charset="-122"/>
              </a:endParaRPr>
            </a:p>
          </p:txBody>
        </p:sp>
      </p:grpSp>
      <p:grpSp>
        <p:nvGrpSpPr>
          <p:cNvPr id="16" name="组合 15"/>
          <p:cNvGrpSpPr/>
          <p:nvPr/>
        </p:nvGrpSpPr>
        <p:grpSpPr>
          <a:xfrm>
            <a:off x="7480938" y="1489545"/>
            <a:ext cx="2841866" cy="1138759"/>
            <a:chOff x="6053459" y="1050842"/>
            <a:chExt cx="2131030" cy="829991"/>
          </a:xfrm>
        </p:grpSpPr>
        <p:sp>
          <p:nvSpPr>
            <p:cNvPr id="17" name="TextBox 14"/>
            <p:cNvSpPr txBox="1"/>
            <p:nvPr/>
          </p:nvSpPr>
          <p:spPr>
            <a:xfrm>
              <a:off x="6053459" y="1050842"/>
              <a:ext cx="2131030" cy="829991"/>
            </a:xfrm>
            <a:prstGeom prst="rect">
              <a:avLst/>
            </a:prstGeom>
            <a:noFill/>
          </p:spPr>
          <p:txBody>
            <a:bodyPr wrap="square" lIns="121908" tIns="60953" rIns="121908" bIns="60953" rtlCol="0">
              <a:spAutoFit/>
            </a:bodyPr>
            <a:lstStyle/>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（一）配合人力资源部完成部门人员招聘</a:t>
              </a: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（二）配合人力资源部做好培训工作</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a:p>
              <a:pPr>
                <a:lnSpc>
                  <a:spcPct val="150000"/>
                </a:lnSpc>
              </a:pPr>
              <a:r>
                <a:rPr lang="zh-CN" altLang="en-US" sz="1100" dirty="0">
                  <a:latin typeface="微软雅黑" panose="020B0503020204020204" pitchFamily="34" charset="-122"/>
                  <a:ea typeface="微软雅黑" panose="020B0503020204020204" pitchFamily="34" charset="-122"/>
                  <a:sym typeface="Calibri" panose="020F0502020204030204" pitchFamily="34" charset="0"/>
                </a:rPr>
                <a:t>（三）配合人力资源部做好员工绩效考核工作</a:t>
              </a:r>
              <a:endParaRPr lang="en-US" altLang="zh-CN" sz="1100" dirty="0">
                <a:latin typeface="微软雅黑" panose="020B0503020204020204" pitchFamily="34" charset="-122"/>
                <a:ea typeface="微软雅黑" panose="020B0503020204020204" pitchFamily="34" charset="-122"/>
                <a:sym typeface="Calibri" panose="020F0502020204030204" pitchFamily="34" charset="0"/>
              </a:endParaRPr>
            </a:p>
          </p:txBody>
        </p:sp>
        <p:sp>
          <p:nvSpPr>
            <p:cNvPr id="18" name="TextBox 15"/>
            <p:cNvSpPr txBox="1"/>
            <p:nvPr/>
          </p:nvSpPr>
          <p:spPr>
            <a:xfrm>
              <a:off x="6532344" y="1274556"/>
              <a:ext cx="1008112" cy="237503"/>
            </a:xfrm>
            <a:prstGeom prst="rect">
              <a:avLst/>
            </a:prstGeom>
            <a:noFill/>
          </p:spPr>
          <p:txBody>
            <a:bodyPr wrap="square" lIns="121908" tIns="0" rIns="121908" bIns="0" rtlCol="0" anchor="t">
              <a:spAutoFit/>
            </a:bodyPr>
            <a:lstStyle/>
            <a:p>
              <a:pPr>
                <a:lnSpc>
                  <a:spcPct val="150000"/>
                </a:lnSpc>
              </a:pPr>
              <a:endParaRPr lang="zh-CN" altLang="en-US" sz="1600" dirty="0">
                <a:solidFill>
                  <a:srgbClr val="C00000"/>
                </a:solidFill>
                <a:latin typeface="微软雅黑" pitchFamily="34" charset="-122"/>
                <a:ea typeface="微软雅黑" pitchFamily="34" charset="-122"/>
                <a:cs typeface="华文黑体" pitchFamily="2" charset="-122"/>
              </a:endParaRPr>
            </a:p>
          </p:txBody>
        </p:sp>
      </p:grpSp>
      <p:grpSp>
        <p:nvGrpSpPr>
          <p:cNvPr id="22" name="组合 21"/>
          <p:cNvGrpSpPr/>
          <p:nvPr/>
        </p:nvGrpSpPr>
        <p:grpSpPr>
          <a:xfrm>
            <a:off x="3278152" y="2997586"/>
            <a:ext cx="1609075" cy="1608818"/>
            <a:chOff x="2201071" y="3406041"/>
            <a:chExt cx="1805286" cy="1805938"/>
          </a:xfrm>
        </p:grpSpPr>
        <p:grpSp>
          <p:nvGrpSpPr>
            <p:cNvPr id="23" name="组合 22"/>
            <p:cNvGrpSpPr/>
            <p:nvPr/>
          </p:nvGrpSpPr>
          <p:grpSpPr>
            <a:xfrm>
              <a:off x="2201071" y="3406041"/>
              <a:ext cx="1805286" cy="1805938"/>
              <a:chOff x="4345444" y="2542859"/>
              <a:chExt cx="1810550" cy="1811205"/>
            </a:xfrm>
          </p:grpSpPr>
          <p:grpSp>
            <p:nvGrpSpPr>
              <p:cNvPr id="25" name="组合 24"/>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7" name="同心圆 26"/>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28" name="椭圆 27"/>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grpSp>
          <p:sp>
            <p:nvSpPr>
              <p:cNvPr id="26" name="椭圆 25"/>
              <p:cNvSpPr/>
              <p:nvPr/>
            </p:nvSpPr>
            <p:spPr>
              <a:xfrm>
                <a:off x="4565570" y="2763062"/>
                <a:ext cx="1370298" cy="1370793"/>
              </a:xfrm>
              <a:prstGeom prst="ellipse">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sp>
          <p:nvSpPr>
            <p:cNvPr id="24" name="TextBox 21"/>
            <p:cNvSpPr txBox="1"/>
            <p:nvPr/>
          </p:nvSpPr>
          <p:spPr>
            <a:xfrm>
              <a:off x="2584901" y="3876616"/>
              <a:ext cx="1023615" cy="932815"/>
            </a:xfrm>
            <a:prstGeom prst="rect">
              <a:avLst/>
            </a:prstGeom>
            <a:noFill/>
          </p:spPr>
          <p:txBody>
            <a:bodyPr wrap="square"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制度</a:t>
              </a:r>
              <a:endParaRPr lang="en-US" altLang="zh-CN"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a:p>
              <a:pPr algn="ctr"/>
              <a:r>
                <a:rPr lang="zh-CN" altLang="en-US"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建设</a:t>
              </a:r>
              <a:endParaRPr lang="en-US" altLang="zh-CN"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29" name="组合 28"/>
          <p:cNvGrpSpPr/>
          <p:nvPr/>
        </p:nvGrpSpPr>
        <p:grpSpPr>
          <a:xfrm>
            <a:off x="7896212" y="2997586"/>
            <a:ext cx="1609075" cy="1608818"/>
            <a:chOff x="7382260" y="3406041"/>
            <a:chExt cx="1805286" cy="1805938"/>
          </a:xfrm>
        </p:grpSpPr>
        <p:grpSp>
          <p:nvGrpSpPr>
            <p:cNvPr id="30" name="组合 29"/>
            <p:cNvGrpSpPr/>
            <p:nvPr/>
          </p:nvGrpSpPr>
          <p:grpSpPr>
            <a:xfrm>
              <a:off x="7382260" y="3406041"/>
              <a:ext cx="1805286" cy="1805938"/>
              <a:chOff x="4345444" y="2542859"/>
              <a:chExt cx="1810550" cy="1811205"/>
            </a:xfrm>
          </p:grpSpPr>
          <p:grpSp>
            <p:nvGrpSpPr>
              <p:cNvPr id="32" name="组合 31"/>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34" name="同心圆 33"/>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35" name="椭圆 34"/>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grpSp>
          <p:sp>
            <p:nvSpPr>
              <p:cNvPr id="33" name="椭圆 32"/>
              <p:cNvSpPr/>
              <p:nvPr/>
            </p:nvSpPr>
            <p:spPr>
              <a:xfrm>
                <a:off x="4565570" y="2763062"/>
                <a:ext cx="1370298" cy="1370793"/>
              </a:xfrm>
              <a:prstGeom prst="ellipse">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sp>
          <p:nvSpPr>
            <p:cNvPr id="31" name="TextBox 28"/>
            <p:cNvSpPr txBox="1"/>
            <p:nvPr/>
          </p:nvSpPr>
          <p:spPr>
            <a:xfrm>
              <a:off x="7773095" y="3876616"/>
              <a:ext cx="1023615" cy="932815"/>
            </a:xfrm>
            <a:prstGeom prst="rect">
              <a:avLst/>
            </a:prstGeom>
            <a:noFill/>
          </p:spPr>
          <p:txBody>
            <a:bodyPr wrap="square"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团队</a:t>
              </a:r>
              <a:endParaRPr lang="en-US" altLang="zh-CN"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a:p>
              <a:pPr algn="ctr"/>
              <a:r>
                <a:rPr lang="zh-CN" altLang="en-US"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建设</a:t>
              </a:r>
              <a:endParaRPr lang="en-US" altLang="zh-CN"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36" name="组合 35"/>
          <p:cNvGrpSpPr/>
          <p:nvPr/>
        </p:nvGrpSpPr>
        <p:grpSpPr>
          <a:xfrm>
            <a:off x="5604495" y="2997586"/>
            <a:ext cx="1609075" cy="1608818"/>
            <a:chOff x="4811090" y="3406041"/>
            <a:chExt cx="1805286" cy="1805938"/>
          </a:xfrm>
        </p:grpSpPr>
        <p:grpSp>
          <p:nvGrpSpPr>
            <p:cNvPr id="37" name="组合 36"/>
            <p:cNvGrpSpPr/>
            <p:nvPr/>
          </p:nvGrpSpPr>
          <p:grpSpPr>
            <a:xfrm>
              <a:off x="4811090" y="3406041"/>
              <a:ext cx="1805286" cy="1805938"/>
              <a:chOff x="4345444" y="2542859"/>
              <a:chExt cx="1810550" cy="1811205"/>
            </a:xfrm>
          </p:grpSpPr>
          <p:grpSp>
            <p:nvGrpSpPr>
              <p:cNvPr id="39" name="组合 38"/>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1" name="同心圆 40"/>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42" name="椭圆 41"/>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latin typeface="微软雅黑" panose="020B0503020204020204" pitchFamily="34" charset="-122"/>
                    <a:ea typeface="微软雅黑" panose="020B0503020204020204" pitchFamily="34" charset="-122"/>
                  </a:endParaRPr>
                </a:p>
              </p:txBody>
            </p:sp>
          </p:grpSp>
          <p:sp>
            <p:nvSpPr>
              <p:cNvPr id="40" name="椭圆 39"/>
              <p:cNvSpPr/>
              <p:nvPr/>
            </p:nvSpPr>
            <p:spPr>
              <a:xfrm>
                <a:off x="4565570" y="2763062"/>
                <a:ext cx="1370298" cy="1370793"/>
              </a:xfrm>
              <a:prstGeom prst="ellipse">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sp>
          <p:nvSpPr>
            <p:cNvPr id="38" name="TextBox 35"/>
            <p:cNvSpPr txBox="1"/>
            <p:nvPr/>
          </p:nvSpPr>
          <p:spPr>
            <a:xfrm>
              <a:off x="5010372" y="3876616"/>
              <a:ext cx="1366315" cy="932815"/>
            </a:xfrm>
            <a:prstGeom prst="rect">
              <a:avLst/>
            </a:prstGeom>
            <a:noFill/>
          </p:spPr>
          <p:txBody>
            <a:bodyPr wrap="square"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rPr>
                <a:t>信息化建设</a:t>
              </a:r>
              <a:endParaRPr lang="en-US" altLang="zh-CN" sz="2400" b="1" dirty="0">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56" name="组合 55">
            <a:extLst>
              <a:ext uri="{FF2B5EF4-FFF2-40B4-BE49-F238E27FC236}">
                <a16:creationId xmlns:a16="http://schemas.microsoft.com/office/drawing/2014/main" id="{2BF86663-CECD-4654-ABD8-9AA75D3DC1F2}"/>
              </a:ext>
            </a:extLst>
          </p:cNvPr>
          <p:cNvGrpSpPr/>
          <p:nvPr/>
        </p:nvGrpSpPr>
        <p:grpSpPr>
          <a:xfrm>
            <a:off x="0" y="159023"/>
            <a:ext cx="3088603" cy="587860"/>
            <a:chOff x="0" y="159023"/>
            <a:chExt cx="3088603" cy="587860"/>
          </a:xfrm>
        </p:grpSpPr>
        <p:sp>
          <p:nvSpPr>
            <p:cNvPr id="57" name="TextBox 76">
              <a:extLst>
                <a:ext uri="{FF2B5EF4-FFF2-40B4-BE49-F238E27FC236}">
                  <a16:creationId xmlns:a16="http://schemas.microsoft.com/office/drawing/2014/main" id="{C268DC38-96F9-40E8-8BFC-622EB422E8C5}"/>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矩形 57">
              <a:extLst>
                <a:ext uri="{FF2B5EF4-FFF2-40B4-BE49-F238E27FC236}">
                  <a16:creationId xmlns:a16="http://schemas.microsoft.com/office/drawing/2014/main" id="{E135183B-BCAE-44F0-BC5F-EE83E1489086}"/>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59" name="矩形 58">
              <a:extLst>
                <a:ext uri="{FF2B5EF4-FFF2-40B4-BE49-F238E27FC236}">
                  <a16:creationId xmlns:a16="http://schemas.microsoft.com/office/drawing/2014/main" id="{4133E937-811C-4568-904C-5796FECF5814}"/>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2013671640"/>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2" presetClass="entr" presetSubtype="12" accel="58000" fill="hold" nodeType="afterEffect" p14:presetBounceEnd="58000">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14:bounceEnd="58000">
                                          <p:cBhvr additive="base">
                                            <p:cTn id="11" dur="2000" fill="hold"/>
                                            <p:tgtEl>
                                              <p:spTgt spid="22"/>
                                            </p:tgtEl>
                                            <p:attrNameLst>
                                              <p:attrName>ppt_x</p:attrName>
                                            </p:attrNameLst>
                                          </p:cBhvr>
                                          <p:tavLst>
                                            <p:tav tm="0">
                                              <p:val>
                                                <p:strVal val="0-#ppt_w/2"/>
                                              </p:val>
                                            </p:tav>
                                            <p:tav tm="100000">
                                              <p:val>
                                                <p:strVal val="#ppt_x"/>
                                              </p:val>
                                            </p:tav>
                                          </p:tavLst>
                                        </p:anim>
                                        <p:anim calcmode="lin" valueType="num" p14:bounceEnd="58000">
                                          <p:cBhvr additive="base">
                                            <p:cTn id="12" dur="20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3" accel="58000" fill="hold" nodeType="withEffect" p14:presetBounceEnd="58000">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14:bounceEnd="58000">
                                          <p:cBhvr additive="base">
                                            <p:cTn id="15" dur="2000" fill="hold"/>
                                            <p:tgtEl>
                                              <p:spTgt spid="36"/>
                                            </p:tgtEl>
                                            <p:attrNameLst>
                                              <p:attrName>ppt_x</p:attrName>
                                            </p:attrNameLst>
                                          </p:cBhvr>
                                          <p:tavLst>
                                            <p:tav tm="0">
                                              <p:val>
                                                <p:strVal val="1+#ppt_w/2"/>
                                              </p:val>
                                            </p:tav>
                                            <p:tav tm="100000">
                                              <p:val>
                                                <p:strVal val="#ppt_x"/>
                                              </p:val>
                                            </p:tav>
                                          </p:tavLst>
                                        </p:anim>
                                        <p:anim calcmode="lin" valueType="num" p14:bounceEnd="58000">
                                          <p:cBhvr additive="base">
                                            <p:cTn id="16" dur="20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2" accel="58000" fill="hold" nodeType="withEffect" p14:presetBounceEnd="58000">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14:bounceEnd="58000">
                                          <p:cBhvr additive="base">
                                            <p:cTn id="19" dur="2000" fill="hold"/>
                                            <p:tgtEl>
                                              <p:spTgt spid="29"/>
                                            </p:tgtEl>
                                            <p:attrNameLst>
                                              <p:attrName>ppt_x</p:attrName>
                                            </p:attrNameLst>
                                          </p:cBhvr>
                                          <p:tavLst>
                                            <p:tav tm="0">
                                              <p:val>
                                                <p:strVal val="0-#ppt_w/2"/>
                                              </p:val>
                                            </p:tav>
                                            <p:tav tm="100000">
                                              <p:val>
                                                <p:strVal val="#ppt_x"/>
                                              </p:val>
                                            </p:tav>
                                          </p:tavLst>
                                        </p:anim>
                                        <p:anim calcmode="lin" valueType="num" p14:bounceEnd="58000">
                                          <p:cBhvr additive="base">
                                            <p:cTn id="20" dur="2000" fill="hold"/>
                                            <p:tgtEl>
                                              <p:spTgt spid="29"/>
                                            </p:tgtEl>
                                            <p:attrNameLst>
                                              <p:attrName>ppt_y</p:attrName>
                                            </p:attrNameLst>
                                          </p:cBhvr>
                                          <p:tavLst>
                                            <p:tav tm="0">
                                              <p:val>
                                                <p:strVal val="1+#ppt_h/2"/>
                                              </p:val>
                                            </p:tav>
                                            <p:tav tm="100000">
                                              <p:val>
                                                <p:strVal val="#ppt_y"/>
                                              </p:val>
                                            </p:tav>
                                          </p:tavLst>
                                        </p:anim>
                                      </p:childTnLst>
                                    </p:cTn>
                                  </p:par>
                                </p:childTnLst>
                              </p:cTn>
                            </p:par>
                            <p:par>
                              <p:cTn id="21" fill="hold">
                                <p:stCondLst>
                                  <p:cond delay="3000"/>
                                </p:stCondLst>
                                <p:childTnLst>
                                  <p:par>
                                    <p:cTn id="22" presetID="42"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1000"/>
                                            <p:tgtEl>
                                              <p:spTgt spid="13"/>
                                            </p:tgtEl>
                                          </p:cBhvr>
                                        </p:animEffect>
                                        <p:anim calcmode="lin" valueType="num">
                                          <p:cBhvr>
                                            <p:cTn id="35" dur="1000" fill="hold"/>
                                            <p:tgtEl>
                                              <p:spTgt spid="13"/>
                                            </p:tgtEl>
                                            <p:attrNameLst>
                                              <p:attrName>ppt_x</p:attrName>
                                            </p:attrNameLst>
                                          </p:cBhvr>
                                          <p:tavLst>
                                            <p:tav tm="0">
                                              <p:val>
                                                <p:strVal val="#ppt_x"/>
                                              </p:val>
                                            </p:tav>
                                            <p:tav tm="100000">
                                              <p:val>
                                                <p:strVal val="#ppt_x"/>
                                              </p:val>
                                            </p:tav>
                                          </p:tavLst>
                                        </p:anim>
                                        <p:anim calcmode="lin" valueType="num">
                                          <p:cBhvr>
                                            <p:cTn id="3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2" presetClass="entr" presetSubtype="12" accel="5800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2000" fill="hold"/>
                                            <p:tgtEl>
                                              <p:spTgt spid="22"/>
                                            </p:tgtEl>
                                            <p:attrNameLst>
                                              <p:attrName>ppt_x</p:attrName>
                                            </p:attrNameLst>
                                          </p:cBhvr>
                                          <p:tavLst>
                                            <p:tav tm="0">
                                              <p:val>
                                                <p:strVal val="0-#ppt_w/2"/>
                                              </p:val>
                                            </p:tav>
                                            <p:tav tm="100000">
                                              <p:val>
                                                <p:strVal val="#ppt_x"/>
                                              </p:val>
                                            </p:tav>
                                          </p:tavLst>
                                        </p:anim>
                                        <p:anim calcmode="lin" valueType="num">
                                          <p:cBhvr additive="base">
                                            <p:cTn id="12" dur="20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3" accel="58000"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2000" fill="hold"/>
                                            <p:tgtEl>
                                              <p:spTgt spid="36"/>
                                            </p:tgtEl>
                                            <p:attrNameLst>
                                              <p:attrName>ppt_x</p:attrName>
                                            </p:attrNameLst>
                                          </p:cBhvr>
                                          <p:tavLst>
                                            <p:tav tm="0">
                                              <p:val>
                                                <p:strVal val="1+#ppt_w/2"/>
                                              </p:val>
                                            </p:tav>
                                            <p:tav tm="100000">
                                              <p:val>
                                                <p:strVal val="#ppt_x"/>
                                              </p:val>
                                            </p:tav>
                                          </p:tavLst>
                                        </p:anim>
                                        <p:anim calcmode="lin" valueType="num">
                                          <p:cBhvr additive="base">
                                            <p:cTn id="16" dur="20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2" accel="5800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2000" fill="hold"/>
                                            <p:tgtEl>
                                              <p:spTgt spid="29"/>
                                            </p:tgtEl>
                                            <p:attrNameLst>
                                              <p:attrName>ppt_x</p:attrName>
                                            </p:attrNameLst>
                                          </p:cBhvr>
                                          <p:tavLst>
                                            <p:tav tm="0">
                                              <p:val>
                                                <p:strVal val="0-#ppt_w/2"/>
                                              </p:val>
                                            </p:tav>
                                            <p:tav tm="100000">
                                              <p:val>
                                                <p:strVal val="#ppt_x"/>
                                              </p:val>
                                            </p:tav>
                                          </p:tavLst>
                                        </p:anim>
                                        <p:anim calcmode="lin" valueType="num">
                                          <p:cBhvr additive="base">
                                            <p:cTn id="20" dur="2000" fill="hold"/>
                                            <p:tgtEl>
                                              <p:spTgt spid="29"/>
                                            </p:tgtEl>
                                            <p:attrNameLst>
                                              <p:attrName>ppt_y</p:attrName>
                                            </p:attrNameLst>
                                          </p:cBhvr>
                                          <p:tavLst>
                                            <p:tav tm="0">
                                              <p:val>
                                                <p:strVal val="1+#ppt_h/2"/>
                                              </p:val>
                                            </p:tav>
                                            <p:tav tm="100000">
                                              <p:val>
                                                <p:strVal val="#ppt_y"/>
                                              </p:val>
                                            </p:tav>
                                          </p:tavLst>
                                        </p:anim>
                                      </p:childTnLst>
                                    </p:cTn>
                                  </p:par>
                                </p:childTnLst>
                              </p:cTn>
                            </p:par>
                            <p:par>
                              <p:cTn id="21" fill="hold">
                                <p:stCondLst>
                                  <p:cond delay="3000"/>
                                </p:stCondLst>
                                <p:childTnLst>
                                  <p:par>
                                    <p:cTn id="22" presetID="42"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1000"/>
                                            <p:tgtEl>
                                              <p:spTgt spid="13"/>
                                            </p:tgtEl>
                                          </p:cBhvr>
                                        </p:animEffect>
                                        <p:anim calcmode="lin" valueType="num">
                                          <p:cBhvr>
                                            <p:cTn id="35" dur="1000" fill="hold"/>
                                            <p:tgtEl>
                                              <p:spTgt spid="13"/>
                                            </p:tgtEl>
                                            <p:attrNameLst>
                                              <p:attrName>ppt_x</p:attrName>
                                            </p:attrNameLst>
                                          </p:cBhvr>
                                          <p:tavLst>
                                            <p:tav tm="0">
                                              <p:val>
                                                <p:strVal val="#ppt_x"/>
                                              </p:val>
                                            </p:tav>
                                            <p:tav tm="100000">
                                              <p:val>
                                                <p:strVal val="#ppt_x"/>
                                              </p:val>
                                            </p:tav>
                                          </p:tavLst>
                                        </p:anim>
                                        <p:anim calcmode="lin" valueType="num">
                                          <p:cBhvr>
                                            <p:cTn id="3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317182" y="2396330"/>
            <a:ext cx="3017141" cy="3683313"/>
            <a:chOff x="957524" y="1596571"/>
            <a:chExt cx="2468570" cy="3013620"/>
          </a:xfrm>
        </p:grpSpPr>
        <p:sp>
          <p:nvSpPr>
            <p:cNvPr id="6" name="任意多边形 5"/>
            <p:cNvSpPr/>
            <p:nvPr/>
          </p:nvSpPr>
          <p:spPr>
            <a:xfrm rot="2526481" flipH="1">
              <a:off x="957524" y="1596571"/>
              <a:ext cx="2358286" cy="3013620"/>
            </a:xfrm>
            <a:custGeom>
              <a:avLst/>
              <a:gdLst>
                <a:gd name="connsiteX0" fmla="*/ 2806420 w 3359925"/>
                <a:gd name="connsiteY0" fmla="*/ 433639 h 4294428"/>
                <a:gd name="connsiteX1" fmla="*/ 2926287 w 3359925"/>
                <a:gd name="connsiteY1" fmla="*/ 2806421 h 4294428"/>
                <a:gd name="connsiteX2" fmla="*/ 2238926 w 3359925"/>
                <a:gd name="connsiteY2" fmla="*/ 3264536 h 4294428"/>
                <a:gd name="connsiteX3" fmla="*/ 2110490 w 3359925"/>
                <a:gd name="connsiteY3" fmla="*/ 3302855 h 4294428"/>
                <a:gd name="connsiteX4" fmla="*/ 2110489 w 3359925"/>
                <a:gd name="connsiteY4" fmla="*/ 3957010 h 4294428"/>
                <a:gd name="connsiteX5" fmla="*/ 1773071 w 3359925"/>
                <a:gd name="connsiteY5" fmla="*/ 4294428 h 4294428"/>
                <a:gd name="connsiteX6" fmla="*/ 1773072 w 3359925"/>
                <a:gd name="connsiteY6" fmla="*/ 4294427 h 4294428"/>
                <a:gd name="connsiteX7" fmla="*/ 1435654 w 3359925"/>
                <a:gd name="connsiteY7" fmla="*/ 3957009 h 4294428"/>
                <a:gd name="connsiteX8" fmla="*/ 1435654 w 3359925"/>
                <a:gd name="connsiteY8" fmla="*/ 3341898 h 4294428"/>
                <a:gd name="connsiteX9" fmla="*/ 1283535 w 3359925"/>
                <a:gd name="connsiteY9" fmla="*/ 3312800 h 4294428"/>
                <a:gd name="connsiteX10" fmla="*/ 553505 w 3359925"/>
                <a:gd name="connsiteY10" fmla="*/ 2926288 h 4294428"/>
                <a:gd name="connsiteX11" fmla="*/ 433638 w 3359925"/>
                <a:gd name="connsiteY11" fmla="*/ 553506 h 4294428"/>
                <a:gd name="connsiteX12" fmla="*/ 2806420 w 3359925"/>
                <a:gd name="connsiteY12" fmla="*/ 433639 h 429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59925" h="4294428">
                  <a:moveTo>
                    <a:pt x="2806420" y="433639"/>
                  </a:moveTo>
                  <a:cubicBezTo>
                    <a:pt x="3494746" y="1055764"/>
                    <a:pt x="3548413" y="2118095"/>
                    <a:pt x="2926287" y="2806421"/>
                  </a:cubicBezTo>
                  <a:cubicBezTo>
                    <a:pt x="2731873" y="3021523"/>
                    <a:pt x="2494470" y="3174647"/>
                    <a:pt x="2238926" y="3264536"/>
                  </a:cubicBezTo>
                  <a:lnTo>
                    <a:pt x="2110490" y="3302855"/>
                  </a:lnTo>
                  <a:lnTo>
                    <a:pt x="2110489" y="3957010"/>
                  </a:lnTo>
                  <a:cubicBezTo>
                    <a:pt x="2110489" y="4143361"/>
                    <a:pt x="1959422" y="4294428"/>
                    <a:pt x="1773071" y="4294428"/>
                  </a:cubicBezTo>
                  <a:lnTo>
                    <a:pt x="1773072" y="4294427"/>
                  </a:lnTo>
                  <a:cubicBezTo>
                    <a:pt x="1586721" y="4294427"/>
                    <a:pt x="1435654" y="4143360"/>
                    <a:pt x="1435654" y="3957009"/>
                  </a:cubicBezTo>
                  <a:lnTo>
                    <a:pt x="1435654" y="3341898"/>
                  </a:lnTo>
                  <a:lnTo>
                    <a:pt x="1283535" y="3312800"/>
                  </a:lnTo>
                  <a:cubicBezTo>
                    <a:pt x="1020233" y="3249121"/>
                    <a:pt x="768607" y="3120702"/>
                    <a:pt x="553505" y="2926288"/>
                  </a:cubicBezTo>
                  <a:cubicBezTo>
                    <a:pt x="-134821" y="2304163"/>
                    <a:pt x="-188488" y="1241832"/>
                    <a:pt x="433638" y="553506"/>
                  </a:cubicBezTo>
                  <a:cubicBezTo>
                    <a:pt x="1055763" y="-134821"/>
                    <a:pt x="2118094" y="-188487"/>
                    <a:pt x="2806420" y="433639"/>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3203" tIns="61602" rIns="123203" bIns="61602" anchor="ctr"/>
            <a:lstStyle/>
            <a:p>
              <a:pPr algn="ctr">
                <a:defRPr/>
              </a:pPr>
              <a:endParaRPr lang="zh-CN" altLang="en-US" sz="2420" dirty="0"/>
            </a:p>
          </p:txBody>
        </p:sp>
        <p:sp>
          <p:nvSpPr>
            <p:cNvPr id="7" name="椭圆 6"/>
            <p:cNvSpPr/>
            <p:nvPr/>
          </p:nvSpPr>
          <p:spPr>
            <a:xfrm flipH="1">
              <a:off x="1293945" y="1774825"/>
              <a:ext cx="2132149" cy="213125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3203" tIns="61602" rIns="123203" bIns="61602" anchor="ctr"/>
            <a:lstStyle/>
            <a:p>
              <a:pPr algn="ctr">
                <a:defRPr/>
              </a:pPr>
              <a:endParaRPr lang="zh-CN" altLang="en-US" sz="2420"/>
            </a:p>
          </p:txBody>
        </p:sp>
      </p:grpSp>
      <p:sp>
        <p:nvSpPr>
          <p:cNvPr id="8" name="文本框 10"/>
          <p:cNvSpPr txBox="1"/>
          <p:nvPr/>
        </p:nvSpPr>
        <p:spPr>
          <a:xfrm flipH="1">
            <a:off x="1890667" y="3429049"/>
            <a:ext cx="2281351" cy="1047737"/>
          </a:xfrm>
          <a:prstGeom prst="rect">
            <a:avLst/>
          </a:prstGeom>
          <a:noFill/>
        </p:spPr>
        <p:txBody>
          <a:bodyPr wrap="square" lIns="123203" tIns="61602" rIns="123203" bIns="61602">
            <a:spAutoFit/>
          </a:bodyPr>
          <a:lstStyle/>
          <a:p>
            <a:pPr algn="ctr"/>
            <a:r>
              <a:rPr lang="zh-CN" altLang="en-US" sz="2400" b="1" dirty="0">
                <a:latin typeface="微软雅黑" panose="020B0503020204020204" pitchFamily="34" charset="-122"/>
                <a:ea typeface="微软雅黑" panose="020B0503020204020204" pitchFamily="34" charset="-122"/>
                <a:sym typeface="Arial" panose="020B0604020202020204" pitchFamily="34" charset="0"/>
              </a:rPr>
              <a:t>全员成本管理意识薄弱</a:t>
            </a:r>
            <a:endParaRPr lang="en-US" altLang="zh-CN" sz="2400" b="1" dirty="0">
              <a:latin typeface="微软雅黑" panose="020B0503020204020204" pitchFamily="34" charset="-122"/>
              <a:ea typeface="微软雅黑" panose="020B0503020204020204" pitchFamily="34" charset="-122"/>
              <a:sym typeface="Arial" panose="020B0604020202020204" pitchFamily="34" charset="0"/>
            </a:endParaRPr>
          </a:p>
          <a:p>
            <a:pPr algn="ctr"/>
            <a:r>
              <a:rPr lang="en-US" altLang="zh-CN" sz="1200" dirty="0"/>
              <a:t>(</a:t>
            </a:r>
            <a:r>
              <a:rPr lang="zh-CN" altLang="en-US" sz="1200" b="1" dirty="0">
                <a:sym typeface="Calibri" panose="020F0502020204030204" pitchFamily="34" charset="0"/>
              </a:rPr>
              <a:t>保障目标实现的手段与措施）</a:t>
            </a:r>
            <a:endParaRPr lang="en-US" altLang="zh-CN" sz="1200" b="1" dirty="0">
              <a:sym typeface="Calibri" panose="020F0502020204030204" pitchFamily="34" charset="0"/>
            </a:endParaRPr>
          </a:p>
        </p:txBody>
      </p:sp>
      <p:sp>
        <p:nvSpPr>
          <p:cNvPr id="9" name="椭圆 8"/>
          <p:cNvSpPr/>
          <p:nvPr/>
        </p:nvSpPr>
        <p:spPr>
          <a:xfrm>
            <a:off x="5082941" y="1603602"/>
            <a:ext cx="863153" cy="863153"/>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altLang="zh-CN"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1</a:t>
            </a:r>
            <a:endParaRPr lang="zh-CN" altLang="en-US"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10" name="椭圆 9"/>
          <p:cNvSpPr/>
          <p:nvPr/>
        </p:nvSpPr>
        <p:spPr>
          <a:xfrm>
            <a:off x="5082941" y="2802821"/>
            <a:ext cx="863153" cy="863153"/>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altLang="zh-CN"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2</a:t>
            </a:r>
            <a:endParaRPr lang="zh-CN" altLang="en-US"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11" name="椭圆 10"/>
          <p:cNvSpPr/>
          <p:nvPr/>
        </p:nvSpPr>
        <p:spPr>
          <a:xfrm>
            <a:off x="5082941" y="4002040"/>
            <a:ext cx="863153" cy="863153"/>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altLang="zh-CN"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3</a:t>
            </a:r>
            <a:endParaRPr lang="zh-CN" altLang="en-US"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12" name="椭圆 11"/>
          <p:cNvSpPr/>
          <p:nvPr/>
        </p:nvSpPr>
        <p:spPr>
          <a:xfrm>
            <a:off x="5082941" y="5201259"/>
            <a:ext cx="863153" cy="863153"/>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altLang="zh-CN"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4</a:t>
            </a:r>
            <a:endParaRPr lang="zh-CN" altLang="en-US" sz="28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13" name="Rectangle 5">
            <a:hlinkClick r:id="rId3"/>
          </p:cNvPr>
          <p:cNvSpPr>
            <a:spLocks noChangeArrowheads="1"/>
          </p:cNvSpPr>
          <p:nvPr/>
        </p:nvSpPr>
        <p:spPr bwMode="gray">
          <a:xfrm>
            <a:off x="6096000" y="1603602"/>
            <a:ext cx="4400489" cy="1050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32000" rIns="176000" bIns="88000"/>
          <a:lstStyle>
            <a:lvl1pPr marL="190500" indent="-190500" eaLnBrk="0" hangingPunct="0">
              <a:spcBef>
                <a:spcPct val="20000"/>
              </a:spcBef>
              <a:buChar char="•"/>
              <a:defRPr sz="3200">
                <a:solidFill>
                  <a:schemeClr val="tx1"/>
                </a:solidFill>
                <a:latin typeface="Arial" charset="0"/>
                <a:ea typeface="宋体" charset="-122"/>
              </a:defRPr>
            </a:lvl1pPr>
            <a:lvl2pPr marL="742950" indent="-285750" eaLnBrk="0" hangingPunct="0">
              <a:spcBef>
                <a:spcPct val="20000"/>
              </a:spcBef>
              <a:buChar char="–"/>
              <a:defRPr sz="2800">
                <a:solidFill>
                  <a:schemeClr val="tx1"/>
                </a:solidFill>
                <a:latin typeface="Arial" charset="0"/>
                <a:ea typeface="宋体" charset="-122"/>
              </a:defRPr>
            </a:lvl2pPr>
            <a:lvl3pPr marL="1143000" indent="-228600" eaLnBrk="0" hangingPunct="0">
              <a:spcBef>
                <a:spcPct val="20000"/>
              </a:spcBef>
              <a:buChar char="•"/>
              <a:defRPr sz="2400">
                <a:solidFill>
                  <a:schemeClr val="tx1"/>
                </a:solidFill>
                <a:latin typeface="Arial" charset="0"/>
                <a:ea typeface="宋体" charset="-122"/>
              </a:defRPr>
            </a:lvl3pPr>
            <a:lvl4pPr marL="1600200" indent="-228600" eaLnBrk="0" hangingPunct="0">
              <a:spcBef>
                <a:spcPct val="20000"/>
              </a:spcBef>
              <a:buChar char="–"/>
              <a:defRPr sz="2000">
                <a:solidFill>
                  <a:schemeClr val="tx1"/>
                </a:solidFill>
                <a:latin typeface="Arial" charset="0"/>
                <a:ea typeface="宋体" charset="-122"/>
              </a:defRPr>
            </a:lvl4pPr>
            <a:lvl5pPr marL="2057400" indent="-228600" eaLnBrk="0" hangingPunct="0">
              <a:spcBef>
                <a:spcPct val="20000"/>
              </a:spcBef>
              <a:buChar char="»"/>
              <a:defRPr sz="2000">
                <a:solidFill>
                  <a:schemeClr val="tx1"/>
                </a:solidFill>
                <a:latin typeface="Arial" charset="0"/>
                <a:ea typeface="宋体" charset="-122"/>
              </a:defRPr>
            </a:lvl5pPr>
            <a:lvl6pPr marL="2514600" indent="-228600" eaLnBrk="0" fontAlgn="base" hangingPunct="0">
              <a:spcBef>
                <a:spcPct val="20000"/>
              </a:spcBef>
              <a:spcAft>
                <a:spcPct val="0"/>
              </a:spcAft>
              <a:buChar char="»"/>
              <a:defRPr sz="2000">
                <a:solidFill>
                  <a:schemeClr val="tx1"/>
                </a:solidFill>
                <a:latin typeface="Arial" charset="0"/>
                <a:ea typeface="宋体" charset="-122"/>
              </a:defRPr>
            </a:lvl6pPr>
            <a:lvl7pPr marL="2971800" indent="-228600" eaLnBrk="0" fontAlgn="base" hangingPunct="0">
              <a:spcBef>
                <a:spcPct val="20000"/>
              </a:spcBef>
              <a:spcAft>
                <a:spcPct val="0"/>
              </a:spcAft>
              <a:buChar char="»"/>
              <a:defRPr sz="2000">
                <a:solidFill>
                  <a:schemeClr val="tx1"/>
                </a:solidFill>
                <a:latin typeface="Arial" charset="0"/>
                <a:ea typeface="宋体" charset="-122"/>
              </a:defRPr>
            </a:lvl7pPr>
            <a:lvl8pPr marL="3429000" indent="-228600" eaLnBrk="0" fontAlgn="base" hangingPunct="0">
              <a:spcBef>
                <a:spcPct val="20000"/>
              </a:spcBef>
              <a:spcAft>
                <a:spcPct val="0"/>
              </a:spcAft>
              <a:buChar char="»"/>
              <a:defRPr sz="2000">
                <a:solidFill>
                  <a:schemeClr val="tx1"/>
                </a:solidFill>
                <a:latin typeface="Arial" charset="0"/>
                <a:ea typeface="宋体" charset="-122"/>
              </a:defRPr>
            </a:lvl8pPr>
            <a:lvl9pPr marL="3886200" indent="-228600" eaLnBrk="0" fontAlgn="base" hangingPunct="0">
              <a:spcBef>
                <a:spcPct val="20000"/>
              </a:spcBef>
              <a:spcAft>
                <a:spcPct val="0"/>
              </a:spcAft>
              <a:buChar char="»"/>
              <a:defRPr sz="2000">
                <a:solidFill>
                  <a:schemeClr val="tx1"/>
                </a:solidFill>
                <a:latin typeface="Arial" charset="0"/>
                <a:ea typeface="宋体" charset="-122"/>
              </a:defRPr>
            </a:lvl9pPr>
          </a:lstStyle>
          <a:p>
            <a:pPr marL="0" indent="0">
              <a:buNone/>
            </a:pPr>
            <a:r>
              <a:rPr lang="zh-CN" altLang="en-US" sz="1800" dirty="0">
                <a:latin typeface="微软雅黑" panose="020B0503020204020204" pitchFamily="34" charset="-122"/>
                <a:ea typeface="微软雅黑" panose="020B0503020204020204" pitchFamily="34" charset="-122"/>
                <a:sym typeface="Calibri" panose="020F0502020204030204" pitchFamily="34" charset="0"/>
              </a:rPr>
              <a:t>执行产品标准，落实到设计、采购选型与合约中</a:t>
            </a:r>
          </a:p>
        </p:txBody>
      </p:sp>
      <p:sp>
        <p:nvSpPr>
          <p:cNvPr id="14" name="Rectangle 5">
            <a:hlinkClick r:id="rId3"/>
          </p:cNvPr>
          <p:cNvSpPr>
            <a:spLocks noChangeArrowheads="1"/>
          </p:cNvSpPr>
          <p:nvPr/>
        </p:nvSpPr>
        <p:spPr bwMode="gray">
          <a:xfrm>
            <a:off x="6096000" y="2831285"/>
            <a:ext cx="4400489" cy="1050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32000" rIns="176000" bIns="88000"/>
          <a:lstStyle>
            <a:lvl1pPr marL="190500" indent="-190500" eaLnBrk="0" hangingPunct="0">
              <a:spcBef>
                <a:spcPct val="20000"/>
              </a:spcBef>
              <a:buChar char="•"/>
              <a:defRPr sz="3200">
                <a:solidFill>
                  <a:schemeClr val="tx1"/>
                </a:solidFill>
                <a:latin typeface="Arial" charset="0"/>
                <a:ea typeface="宋体" charset="-122"/>
              </a:defRPr>
            </a:lvl1pPr>
            <a:lvl2pPr marL="742950" indent="-285750" eaLnBrk="0" hangingPunct="0">
              <a:spcBef>
                <a:spcPct val="20000"/>
              </a:spcBef>
              <a:buChar char="–"/>
              <a:defRPr sz="2800">
                <a:solidFill>
                  <a:schemeClr val="tx1"/>
                </a:solidFill>
                <a:latin typeface="Arial" charset="0"/>
                <a:ea typeface="宋体" charset="-122"/>
              </a:defRPr>
            </a:lvl2pPr>
            <a:lvl3pPr marL="1143000" indent="-228600" eaLnBrk="0" hangingPunct="0">
              <a:spcBef>
                <a:spcPct val="20000"/>
              </a:spcBef>
              <a:buChar char="•"/>
              <a:defRPr sz="2400">
                <a:solidFill>
                  <a:schemeClr val="tx1"/>
                </a:solidFill>
                <a:latin typeface="Arial" charset="0"/>
                <a:ea typeface="宋体" charset="-122"/>
              </a:defRPr>
            </a:lvl3pPr>
            <a:lvl4pPr marL="1600200" indent="-228600" eaLnBrk="0" hangingPunct="0">
              <a:spcBef>
                <a:spcPct val="20000"/>
              </a:spcBef>
              <a:buChar char="–"/>
              <a:defRPr sz="2000">
                <a:solidFill>
                  <a:schemeClr val="tx1"/>
                </a:solidFill>
                <a:latin typeface="Arial" charset="0"/>
                <a:ea typeface="宋体" charset="-122"/>
              </a:defRPr>
            </a:lvl4pPr>
            <a:lvl5pPr marL="2057400" indent="-228600" eaLnBrk="0" hangingPunct="0">
              <a:spcBef>
                <a:spcPct val="20000"/>
              </a:spcBef>
              <a:buChar char="»"/>
              <a:defRPr sz="2000">
                <a:solidFill>
                  <a:schemeClr val="tx1"/>
                </a:solidFill>
                <a:latin typeface="Arial" charset="0"/>
                <a:ea typeface="宋体" charset="-122"/>
              </a:defRPr>
            </a:lvl5pPr>
            <a:lvl6pPr marL="2514600" indent="-228600" eaLnBrk="0" fontAlgn="base" hangingPunct="0">
              <a:spcBef>
                <a:spcPct val="20000"/>
              </a:spcBef>
              <a:spcAft>
                <a:spcPct val="0"/>
              </a:spcAft>
              <a:buChar char="»"/>
              <a:defRPr sz="2000">
                <a:solidFill>
                  <a:schemeClr val="tx1"/>
                </a:solidFill>
                <a:latin typeface="Arial" charset="0"/>
                <a:ea typeface="宋体" charset="-122"/>
              </a:defRPr>
            </a:lvl6pPr>
            <a:lvl7pPr marL="2971800" indent="-228600" eaLnBrk="0" fontAlgn="base" hangingPunct="0">
              <a:spcBef>
                <a:spcPct val="20000"/>
              </a:spcBef>
              <a:spcAft>
                <a:spcPct val="0"/>
              </a:spcAft>
              <a:buChar char="»"/>
              <a:defRPr sz="2000">
                <a:solidFill>
                  <a:schemeClr val="tx1"/>
                </a:solidFill>
                <a:latin typeface="Arial" charset="0"/>
                <a:ea typeface="宋体" charset="-122"/>
              </a:defRPr>
            </a:lvl7pPr>
            <a:lvl8pPr marL="3429000" indent="-228600" eaLnBrk="0" fontAlgn="base" hangingPunct="0">
              <a:spcBef>
                <a:spcPct val="20000"/>
              </a:spcBef>
              <a:spcAft>
                <a:spcPct val="0"/>
              </a:spcAft>
              <a:buChar char="»"/>
              <a:defRPr sz="2000">
                <a:solidFill>
                  <a:schemeClr val="tx1"/>
                </a:solidFill>
                <a:latin typeface="Arial" charset="0"/>
                <a:ea typeface="宋体" charset="-122"/>
              </a:defRPr>
            </a:lvl8pPr>
            <a:lvl9pPr marL="3886200" indent="-228600" eaLnBrk="0" fontAlgn="base" hangingPunct="0">
              <a:spcBef>
                <a:spcPct val="20000"/>
              </a:spcBef>
              <a:spcAft>
                <a:spcPct val="0"/>
              </a:spcAft>
              <a:buChar char="»"/>
              <a:defRPr sz="2000">
                <a:solidFill>
                  <a:schemeClr val="tx1"/>
                </a:solidFill>
                <a:latin typeface="Arial" charset="0"/>
                <a:ea typeface="宋体" charset="-122"/>
              </a:defRPr>
            </a:lvl9pPr>
          </a:lstStyle>
          <a:p>
            <a:pPr marL="0" indent="0">
              <a:buNone/>
            </a:pPr>
            <a:r>
              <a:rPr lang="zh-CN" altLang="en-US" sz="1800" dirty="0">
                <a:latin typeface="微软雅黑" panose="020B0503020204020204" pitchFamily="34" charset="-122"/>
                <a:ea typeface="微软雅黑" panose="020B0503020204020204" pitchFamily="34" charset="-122"/>
                <a:sym typeface="Calibri" panose="020F0502020204030204" pitchFamily="34" charset="0"/>
              </a:rPr>
              <a:t>技术经济相结合的手段开展各项业务，努力提升经济性</a:t>
            </a:r>
            <a:endParaRPr lang="zh-CN" altLang="en-US" sz="1800" dirty="0">
              <a:latin typeface="微软雅黑" panose="020B0503020204020204" pitchFamily="34" charset="-122"/>
              <a:ea typeface="微软雅黑" panose="020B0503020204020204" pitchFamily="34" charset="-122"/>
            </a:endParaRPr>
          </a:p>
        </p:txBody>
      </p:sp>
      <p:sp>
        <p:nvSpPr>
          <p:cNvPr id="15" name="Rectangle 5">
            <a:hlinkClick r:id="rId3"/>
          </p:cNvPr>
          <p:cNvSpPr>
            <a:spLocks noChangeArrowheads="1"/>
          </p:cNvSpPr>
          <p:nvPr/>
        </p:nvSpPr>
        <p:spPr bwMode="gray">
          <a:xfrm>
            <a:off x="6096000" y="3979866"/>
            <a:ext cx="4400489" cy="1050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32000" rIns="176000" bIns="88000"/>
          <a:lstStyle>
            <a:lvl1pPr marL="190500" indent="-190500" eaLnBrk="0" hangingPunct="0">
              <a:spcBef>
                <a:spcPct val="20000"/>
              </a:spcBef>
              <a:buChar char="•"/>
              <a:defRPr sz="3200">
                <a:solidFill>
                  <a:schemeClr val="tx1"/>
                </a:solidFill>
                <a:latin typeface="Arial" charset="0"/>
                <a:ea typeface="宋体" charset="-122"/>
              </a:defRPr>
            </a:lvl1pPr>
            <a:lvl2pPr marL="742950" indent="-285750" eaLnBrk="0" hangingPunct="0">
              <a:spcBef>
                <a:spcPct val="20000"/>
              </a:spcBef>
              <a:buChar char="–"/>
              <a:defRPr sz="2800">
                <a:solidFill>
                  <a:schemeClr val="tx1"/>
                </a:solidFill>
                <a:latin typeface="Arial" charset="0"/>
                <a:ea typeface="宋体" charset="-122"/>
              </a:defRPr>
            </a:lvl2pPr>
            <a:lvl3pPr marL="1143000" indent="-228600" eaLnBrk="0" hangingPunct="0">
              <a:spcBef>
                <a:spcPct val="20000"/>
              </a:spcBef>
              <a:buChar char="•"/>
              <a:defRPr sz="2400">
                <a:solidFill>
                  <a:schemeClr val="tx1"/>
                </a:solidFill>
                <a:latin typeface="Arial" charset="0"/>
                <a:ea typeface="宋体" charset="-122"/>
              </a:defRPr>
            </a:lvl3pPr>
            <a:lvl4pPr marL="1600200" indent="-228600" eaLnBrk="0" hangingPunct="0">
              <a:spcBef>
                <a:spcPct val="20000"/>
              </a:spcBef>
              <a:buChar char="–"/>
              <a:defRPr sz="2000">
                <a:solidFill>
                  <a:schemeClr val="tx1"/>
                </a:solidFill>
                <a:latin typeface="Arial" charset="0"/>
                <a:ea typeface="宋体" charset="-122"/>
              </a:defRPr>
            </a:lvl4pPr>
            <a:lvl5pPr marL="2057400" indent="-228600" eaLnBrk="0" hangingPunct="0">
              <a:spcBef>
                <a:spcPct val="20000"/>
              </a:spcBef>
              <a:buChar char="»"/>
              <a:defRPr sz="2000">
                <a:solidFill>
                  <a:schemeClr val="tx1"/>
                </a:solidFill>
                <a:latin typeface="Arial" charset="0"/>
                <a:ea typeface="宋体" charset="-122"/>
              </a:defRPr>
            </a:lvl5pPr>
            <a:lvl6pPr marL="2514600" indent="-228600" eaLnBrk="0" fontAlgn="base" hangingPunct="0">
              <a:spcBef>
                <a:spcPct val="20000"/>
              </a:spcBef>
              <a:spcAft>
                <a:spcPct val="0"/>
              </a:spcAft>
              <a:buChar char="»"/>
              <a:defRPr sz="2000">
                <a:solidFill>
                  <a:schemeClr val="tx1"/>
                </a:solidFill>
                <a:latin typeface="Arial" charset="0"/>
                <a:ea typeface="宋体" charset="-122"/>
              </a:defRPr>
            </a:lvl6pPr>
            <a:lvl7pPr marL="2971800" indent="-228600" eaLnBrk="0" fontAlgn="base" hangingPunct="0">
              <a:spcBef>
                <a:spcPct val="20000"/>
              </a:spcBef>
              <a:spcAft>
                <a:spcPct val="0"/>
              </a:spcAft>
              <a:buChar char="»"/>
              <a:defRPr sz="2000">
                <a:solidFill>
                  <a:schemeClr val="tx1"/>
                </a:solidFill>
                <a:latin typeface="Arial" charset="0"/>
                <a:ea typeface="宋体" charset="-122"/>
              </a:defRPr>
            </a:lvl7pPr>
            <a:lvl8pPr marL="3429000" indent="-228600" eaLnBrk="0" fontAlgn="base" hangingPunct="0">
              <a:spcBef>
                <a:spcPct val="20000"/>
              </a:spcBef>
              <a:spcAft>
                <a:spcPct val="0"/>
              </a:spcAft>
              <a:buChar char="»"/>
              <a:defRPr sz="2000">
                <a:solidFill>
                  <a:schemeClr val="tx1"/>
                </a:solidFill>
                <a:latin typeface="Arial" charset="0"/>
                <a:ea typeface="宋体" charset="-122"/>
              </a:defRPr>
            </a:lvl8pPr>
            <a:lvl9pPr marL="3886200" indent="-228600" eaLnBrk="0" fontAlgn="base" hangingPunct="0">
              <a:spcBef>
                <a:spcPct val="20000"/>
              </a:spcBef>
              <a:spcAft>
                <a:spcPct val="0"/>
              </a:spcAft>
              <a:buChar char="»"/>
              <a:defRPr sz="2000">
                <a:solidFill>
                  <a:schemeClr val="tx1"/>
                </a:solidFill>
                <a:latin typeface="Arial" charset="0"/>
                <a:ea typeface="宋体" charset="-122"/>
              </a:defRPr>
            </a:lvl9pPr>
          </a:lstStyle>
          <a:p>
            <a:pPr marL="0" indent="0">
              <a:buNone/>
            </a:pPr>
            <a:r>
              <a:rPr lang="zh-CN" altLang="en-US" sz="1800" dirty="0">
                <a:latin typeface="微软雅黑" panose="020B0503020204020204" pitchFamily="34" charset="-122"/>
                <a:ea typeface="微软雅黑" panose="020B0503020204020204" pitchFamily="34" charset="-122"/>
                <a:sym typeface="Calibri" panose="020F0502020204030204" pitchFamily="34" charset="0"/>
              </a:rPr>
              <a:t>关键成果审批环节的目标控制实行动态监控，及时反馈信息，预测可能变化</a:t>
            </a:r>
            <a:endParaRPr lang="en-US" altLang="zh-CN" sz="1800" dirty="0">
              <a:latin typeface="微软雅黑" panose="020B0503020204020204" pitchFamily="34" charset="-122"/>
              <a:ea typeface="微软雅黑" panose="020B0503020204020204" pitchFamily="34" charset="-122"/>
              <a:sym typeface="Calibri" panose="020F0502020204030204" pitchFamily="34" charset="0"/>
            </a:endParaRPr>
          </a:p>
          <a:p>
            <a:pPr marL="0" indent="0">
              <a:buNone/>
            </a:pPr>
            <a:endParaRPr lang="zh-CN" altLang="en-US" sz="1800" dirty="0">
              <a:latin typeface="微软雅黑" panose="020B0503020204020204" pitchFamily="34" charset="-122"/>
              <a:ea typeface="微软雅黑" panose="020B0503020204020204" pitchFamily="34" charset="-122"/>
            </a:endParaRPr>
          </a:p>
        </p:txBody>
      </p:sp>
      <p:sp>
        <p:nvSpPr>
          <p:cNvPr id="16" name="Rectangle 5">
            <a:hlinkClick r:id="rId3"/>
          </p:cNvPr>
          <p:cNvSpPr>
            <a:spLocks noChangeArrowheads="1"/>
          </p:cNvSpPr>
          <p:nvPr/>
        </p:nvSpPr>
        <p:spPr bwMode="gray">
          <a:xfrm>
            <a:off x="6096000" y="5229723"/>
            <a:ext cx="4400489" cy="1050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32000" rIns="176000" bIns="88000"/>
          <a:lstStyle>
            <a:lvl1pPr marL="190500" indent="-190500" eaLnBrk="0" hangingPunct="0">
              <a:spcBef>
                <a:spcPct val="20000"/>
              </a:spcBef>
              <a:buChar char="•"/>
              <a:defRPr sz="3200">
                <a:solidFill>
                  <a:schemeClr val="tx1"/>
                </a:solidFill>
                <a:latin typeface="Arial" charset="0"/>
                <a:ea typeface="宋体" charset="-122"/>
              </a:defRPr>
            </a:lvl1pPr>
            <a:lvl2pPr marL="742950" indent="-285750" eaLnBrk="0" hangingPunct="0">
              <a:spcBef>
                <a:spcPct val="20000"/>
              </a:spcBef>
              <a:buChar char="–"/>
              <a:defRPr sz="2800">
                <a:solidFill>
                  <a:schemeClr val="tx1"/>
                </a:solidFill>
                <a:latin typeface="Arial" charset="0"/>
                <a:ea typeface="宋体" charset="-122"/>
              </a:defRPr>
            </a:lvl2pPr>
            <a:lvl3pPr marL="1143000" indent="-228600" eaLnBrk="0" hangingPunct="0">
              <a:spcBef>
                <a:spcPct val="20000"/>
              </a:spcBef>
              <a:buChar char="•"/>
              <a:defRPr sz="2400">
                <a:solidFill>
                  <a:schemeClr val="tx1"/>
                </a:solidFill>
                <a:latin typeface="Arial" charset="0"/>
                <a:ea typeface="宋体" charset="-122"/>
              </a:defRPr>
            </a:lvl3pPr>
            <a:lvl4pPr marL="1600200" indent="-228600" eaLnBrk="0" hangingPunct="0">
              <a:spcBef>
                <a:spcPct val="20000"/>
              </a:spcBef>
              <a:buChar char="–"/>
              <a:defRPr sz="2000">
                <a:solidFill>
                  <a:schemeClr val="tx1"/>
                </a:solidFill>
                <a:latin typeface="Arial" charset="0"/>
                <a:ea typeface="宋体" charset="-122"/>
              </a:defRPr>
            </a:lvl4pPr>
            <a:lvl5pPr marL="2057400" indent="-228600" eaLnBrk="0" hangingPunct="0">
              <a:spcBef>
                <a:spcPct val="20000"/>
              </a:spcBef>
              <a:buChar char="»"/>
              <a:defRPr sz="2000">
                <a:solidFill>
                  <a:schemeClr val="tx1"/>
                </a:solidFill>
                <a:latin typeface="Arial" charset="0"/>
                <a:ea typeface="宋体" charset="-122"/>
              </a:defRPr>
            </a:lvl5pPr>
            <a:lvl6pPr marL="2514600" indent="-228600" eaLnBrk="0" fontAlgn="base" hangingPunct="0">
              <a:spcBef>
                <a:spcPct val="20000"/>
              </a:spcBef>
              <a:spcAft>
                <a:spcPct val="0"/>
              </a:spcAft>
              <a:buChar char="»"/>
              <a:defRPr sz="2000">
                <a:solidFill>
                  <a:schemeClr val="tx1"/>
                </a:solidFill>
                <a:latin typeface="Arial" charset="0"/>
                <a:ea typeface="宋体" charset="-122"/>
              </a:defRPr>
            </a:lvl6pPr>
            <a:lvl7pPr marL="2971800" indent="-228600" eaLnBrk="0" fontAlgn="base" hangingPunct="0">
              <a:spcBef>
                <a:spcPct val="20000"/>
              </a:spcBef>
              <a:spcAft>
                <a:spcPct val="0"/>
              </a:spcAft>
              <a:buChar char="»"/>
              <a:defRPr sz="2000">
                <a:solidFill>
                  <a:schemeClr val="tx1"/>
                </a:solidFill>
                <a:latin typeface="Arial" charset="0"/>
                <a:ea typeface="宋体" charset="-122"/>
              </a:defRPr>
            </a:lvl7pPr>
            <a:lvl8pPr marL="3429000" indent="-228600" eaLnBrk="0" fontAlgn="base" hangingPunct="0">
              <a:spcBef>
                <a:spcPct val="20000"/>
              </a:spcBef>
              <a:spcAft>
                <a:spcPct val="0"/>
              </a:spcAft>
              <a:buChar char="»"/>
              <a:defRPr sz="2000">
                <a:solidFill>
                  <a:schemeClr val="tx1"/>
                </a:solidFill>
                <a:latin typeface="Arial" charset="0"/>
                <a:ea typeface="宋体" charset="-122"/>
              </a:defRPr>
            </a:lvl8pPr>
            <a:lvl9pPr marL="3886200" indent="-228600" eaLnBrk="0" fontAlgn="base" hangingPunct="0">
              <a:spcBef>
                <a:spcPct val="20000"/>
              </a:spcBef>
              <a:spcAft>
                <a:spcPct val="0"/>
              </a:spcAft>
              <a:buChar char="»"/>
              <a:defRPr sz="2000">
                <a:solidFill>
                  <a:schemeClr val="tx1"/>
                </a:solidFill>
                <a:latin typeface="Arial" charset="0"/>
                <a:ea typeface="宋体" charset="-122"/>
              </a:defRPr>
            </a:lvl9pPr>
          </a:lstStyle>
          <a:p>
            <a:pPr marL="0" indent="0">
              <a:buNone/>
            </a:pPr>
            <a:r>
              <a:rPr lang="zh-CN" altLang="en-US" sz="1800" dirty="0">
                <a:latin typeface="微软雅黑" panose="020B0503020204020204" pitchFamily="34" charset="-122"/>
                <a:ea typeface="微软雅黑" panose="020B0503020204020204" pitchFamily="34" charset="-122"/>
                <a:sym typeface="Calibri" panose="020F0502020204030204" pitchFamily="34" charset="0"/>
              </a:rPr>
              <a:t>偏差调整与内部平衡，保证总目标</a:t>
            </a:r>
            <a:endParaRPr lang="zh-CN" altLang="en-US" sz="1800" dirty="0">
              <a:latin typeface="微软雅黑" panose="020B0503020204020204" pitchFamily="34" charset="-122"/>
              <a:ea typeface="微软雅黑" panose="020B0503020204020204" pitchFamily="34" charset="-122"/>
            </a:endParaRPr>
          </a:p>
        </p:txBody>
      </p:sp>
      <p:grpSp>
        <p:nvGrpSpPr>
          <p:cNvPr id="17" name="组合 16">
            <a:extLst>
              <a:ext uri="{FF2B5EF4-FFF2-40B4-BE49-F238E27FC236}">
                <a16:creationId xmlns:a16="http://schemas.microsoft.com/office/drawing/2014/main" id="{72DACF50-CD8D-4EA0-BD02-45216ABCEE54}"/>
              </a:ext>
            </a:extLst>
          </p:cNvPr>
          <p:cNvGrpSpPr/>
          <p:nvPr/>
        </p:nvGrpSpPr>
        <p:grpSpPr>
          <a:xfrm>
            <a:off x="0" y="159023"/>
            <a:ext cx="3088603" cy="587860"/>
            <a:chOff x="0" y="159023"/>
            <a:chExt cx="3088603" cy="587860"/>
          </a:xfrm>
        </p:grpSpPr>
        <p:sp>
          <p:nvSpPr>
            <p:cNvPr id="18" name="TextBox 76">
              <a:extLst>
                <a:ext uri="{FF2B5EF4-FFF2-40B4-BE49-F238E27FC236}">
                  <a16:creationId xmlns:a16="http://schemas.microsoft.com/office/drawing/2014/main" id="{906E957B-8FFF-45C6-83C3-94C5CCA5AE9B}"/>
                </a:ext>
              </a:extLst>
            </p:cNvPr>
            <p:cNvSpPr txBox="1"/>
            <p:nvPr/>
          </p:nvSpPr>
          <p:spPr>
            <a:xfrm>
              <a:off x="1036546" y="285218"/>
              <a:ext cx="2052057" cy="461665"/>
            </a:xfrm>
            <a:prstGeom prst="rect">
              <a:avLst/>
            </a:prstGeom>
            <a:noFill/>
          </p:spPr>
          <p:txBody>
            <a:bodyPr wrap="squar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成本管理篇</a:t>
              </a:r>
              <a:endPar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18">
              <a:extLst>
                <a:ext uri="{FF2B5EF4-FFF2-40B4-BE49-F238E27FC236}">
                  <a16:creationId xmlns:a16="http://schemas.microsoft.com/office/drawing/2014/main" id="{4123A138-2EBE-4309-A4B8-F3F9DFC7505F}"/>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sp>
          <p:nvSpPr>
            <p:cNvPr id="20" name="矩形 19">
              <a:extLst>
                <a:ext uri="{FF2B5EF4-FFF2-40B4-BE49-F238E27FC236}">
                  <a16:creationId xmlns:a16="http://schemas.microsoft.com/office/drawing/2014/main" id="{2F04168A-8C50-4E31-8103-37C2168C7CB4}"/>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accent5">
                    <a:lumMod val="75000"/>
                  </a:schemeClr>
                </a:solidFill>
                <a:effectLst/>
                <a:latin typeface="Arial" pitchFamily="34" charset="0"/>
                <a:ea typeface="宋体" pitchFamily="2" charset="-122"/>
              </a:endParaRPr>
            </a:p>
          </p:txBody>
        </p:sp>
      </p:grpSp>
    </p:spTree>
    <p:extLst>
      <p:ext uri="{BB962C8B-B14F-4D97-AF65-F5344CB8AC3E}">
        <p14:creationId xmlns:p14="http://schemas.microsoft.com/office/powerpoint/2010/main" val="41340699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5"/>
                                        </p:tgtEl>
                                        <p:attrNameLst>
                                          <p:attrName>ppt_x</p:attrName>
                                          <p:attrName>ppt_y</p:attrName>
                                        </p:attrNameLst>
                                      </p:cBhvr>
                                    </p:animMotion>
                                    <p:animEffect transition="in" filter="fade">
                                      <p:cBhvr>
                                        <p:cTn id="9" dur="1000"/>
                                        <p:tgtEl>
                                          <p:spTgt spid="5"/>
                                        </p:tgtEl>
                                      </p:cBhvr>
                                    </p:animEffect>
                                  </p:childTnLst>
                                </p:cTn>
                              </p:par>
                            </p:childTnLst>
                          </p:cTn>
                        </p:par>
                        <p:par>
                          <p:cTn id="10" fill="hold">
                            <p:stCondLst>
                              <p:cond delay="1000"/>
                            </p:stCondLst>
                            <p:childTnLst>
                              <p:par>
                                <p:cTn id="11" presetID="31"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 calcmode="lin" valueType="num">
                                      <p:cBhvr>
                                        <p:cTn id="15" dur="500" fill="hold"/>
                                        <p:tgtEl>
                                          <p:spTgt spid="8"/>
                                        </p:tgtEl>
                                        <p:attrNameLst>
                                          <p:attrName>style.rotation</p:attrName>
                                        </p:attrNameLst>
                                      </p:cBhvr>
                                      <p:tavLst>
                                        <p:tav tm="0">
                                          <p:val>
                                            <p:fltVal val="90"/>
                                          </p:val>
                                        </p:tav>
                                        <p:tav tm="100000">
                                          <p:val>
                                            <p:fltVal val="0"/>
                                          </p:val>
                                        </p:tav>
                                      </p:tavLst>
                                    </p:anim>
                                    <p:animEffect transition="in" filter="fade">
                                      <p:cBhvr>
                                        <p:cTn id="16" dur="500"/>
                                        <p:tgtEl>
                                          <p:spTgt spid="8"/>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animEffect transition="in" filter="fade">
                                      <p:cBhvr>
                                        <p:cTn id="22" dur="500"/>
                                        <p:tgtEl>
                                          <p:spTgt spid="9"/>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animEffect transition="in" filter="fade">
                                      <p:cBhvr>
                                        <p:cTn id="32" dur="500"/>
                                        <p:tgtEl>
                                          <p:spTgt spid="10"/>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500" fill="hold"/>
                                        <p:tgtEl>
                                          <p:spTgt spid="11"/>
                                        </p:tgtEl>
                                        <p:attrNameLst>
                                          <p:attrName>ppt_w</p:attrName>
                                        </p:attrNameLst>
                                      </p:cBhvr>
                                      <p:tavLst>
                                        <p:tav tm="0">
                                          <p:val>
                                            <p:fltVal val="0"/>
                                          </p:val>
                                        </p:tav>
                                        <p:tav tm="100000">
                                          <p:val>
                                            <p:strVal val="#ppt_w"/>
                                          </p:val>
                                        </p:tav>
                                      </p:tavLst>
                                    </p:anim>
                                    <p:anim calcmode="lin" valueType="num">
                                      <p:cBhvr>
                                        <p:cTn id="41" dur="500" fill="hold"/>
                                        <p:tgtEl>
                                          <p:spTgt spid="11"/>
                                        </p:tgtEl>
                                        <p:attrNameLst>
                                          <p:attrName>ppt_h</p:attrName>
                                        </p:attrNameLst>
                                      </p:cBhvr>
                                      <p:tavLst>
                                        <p:tav tm="0">
                                          <p:val>
                                            <p:fltVal val="0"/>
                                          </p:val>
                                        </p:tav>
                                        <p:tav tm="100000">
                                          <p:val>
                                            <p:strVal val="#ppt_h"/>
                                          </p:val>
                                        </p:tav>
                                      </p:tavLst>
                                    </p:anim>
                                    <p:animEffect transition="in" filter="fade">
                                      <p:cBhvr>
                                        <p:cTn id="42" dur="500"/>
                                        <p:tgtEl>
                                          <p:spTgt spid="11"/>
                                        </p:tgtEl>
                                      </p:cBhvr>
                                    </p:animEffect>
                                  </p:childTnLst>
                                </p:cTn>
                              </p:par>
                            </p:childTnLst>
                          </p:cTn>
                        </p:par>
                        <p:par>
                          <p:cTn id="43" fill="hold">
                            <p:stCondLst>
                              <p:cond delay="4000"/>
                            </p:stCondLst>
                            <p:childTnLst>
                              <p:par>
                                <p:cTn id="44" presetID="22" presetClass="entr" presetSubtype="8" fill="hold" grpId="0" nodeType="after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left)">
                                      <p:cBhvr>
                                        <p:cTn id="46" dur="500"/>
                                        <p:tgtEl>
                                          <p:spTgt spid="15"/>
                                        </p:tgtEl>
                                      </p:cBhvr>
                                    </p:animEffect>
                                  </p:childTnLst>
                                </p:cTn>
                              </p:par>
                            </p:childTnLst>
                          </p:cTn>
                        </p:par>
                        <p:par>
                          <p:cTn id="47" fill="hold">
                            <p:stCondLst>
                              <p:cond delay="4500"/>
                            </p:stCondLst>
                            <p:childTnLst>
                              <p:par>
                                <p:cTn id="48" presetID="53" presetClass="entr" presetSubtype="16" fill="hold" grpId="0" nodeType="afterEffect">
                                  <p:stCondLst>
                                    <p:cond delay="0"/>
                                  </p:stCondLst>
                                  <p:childTnLst>
                                    <p:set>
                                      <p:cBhvr>
                                        <p:cTn id="49" dur="1" fill="hold">
                                          <p:stCondLst>
                                            <p:cond delay="0"/>
                                          </p:stCondLst>
                                        </p:cTn>
                                        <p:tgtEl>
                                          <p:spTgt spid="12"/>
                                        </p:tgtEl>
                                        <p:attrNameLst>
                                          <p:attrName>style.visibility</p:attrName>
                                        </p:attrNameLst>
                                      </p:cBhvr>
                                      <p:to>
                                        <p:strVal val="visible"/>
                                      </p:to>
                                    </p:set>
                                    <p:anim calcmode="lin" valueType="num">
                                      <p:cBhvr>
                                        <p:cTn id="50" dur="500" fill="hold"/>
                                        <p:tgtEl>
                                          <p:spTgt spid="12"/>
                                        </p:tgtEl>
                                        <p:attrNameLst>
                                          <p:attrName>ppt_w</p:attrName>
                                        </p:attrNameLst>
                                      </p:cBhvr>
                                      <p:tavLst>
                                        <p:tav tm="0">
                                          <p:val>
                                            <p:fltVal val="0"/>
                                          </p:val>
                                        </p:tav>
                                        <p:tav tm="100000">
                                          <p:val>
                                            <p:strVal val="#ppt_w"/>
                                          </p:val>
                                        </p:tav>
                                      </p:tavLst>
                                    </p:anim>
                                    <p:anim calcmode="lin" valueType="num">
                                      <p:cBhvr>
                                        <p:cTn id="51" dur="500" fill="hold"/>
                                        <p:tgtEl>
                                          <p:spTgt spid="12"/>
                                        </p:tgtEl>
                                        <p:attrNameLst>
                                          <p:attrName>ppt_h</p:attrName>
                                        </p:attrNameLst>
                                      </p:cBhvr>
                                      <p:tavLst>
                                        <p:tav tm="0">
                                          <p:val>
                                            <p:fltVal val="0"/>
                                          </p:val>
                                        </p:tav>
                                        <p:tav tm="100000">
                                          <p:val>
                                            <p:strVal val="#ppt_h"/>
                                          </p:val>
                                        </p:tav>
                                      </p:tavLst>
                                    </p:anim>
                                    <p:animEffect transition="in" filter="fade">
                                      <p:cBhvr>
                                        <p:cTn id="52" dur="500"/>
                                        <p:tgtEl>
                                          <p:spTgt spid="12"/>
                                        </p:tgtEl>
                                      </p:cBhvr>
                                    </p:animEffect>
                                  </p:childTnLst>
                                </p:cTn>
                              </p:par>
                            </p:childTnLst>
                          </p:cTn>
                        </p:par>
                        <p:par>
                          <p:cTn id="53" fill="hold">
                            <p:stCondLst>
                              <p:cond delay="5000"/>
                            </p:stCondLst>
                            <p:childTnLst>
                              <p:par>
                                <p:cTn id="54" presetID="22" presetClass="entr" presetSubtype="8" fill="hold" grpId="0" nodeType="after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wipe(left)">
                                      <p:cBhvr>
                                        <p:cTn id="5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animBg="1"/>
      <p:bldP spid="11" grpId="0" animBg="1"/>
      <p:bldP spid="12" grpId="0" animBg="1"/>
      <p:bldP spid="13" grpId="0"/>
      <p:bldP spid="14" grpId="0"/>
      <p:bldP spid="15" grpId="0"/>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0B3B61A-4186-46B0-B8D4-64F0676EDCA9}"/>
              </a:ext>
            </a:extLst>
          </p:cNvPr>
          <p:cNvSpPr/>
          <p:nvPr/>
        </p:nvSpPr>
        <p:spPr>
          <a:xfrm>
            <a:off x="3472519" y="0"/>
            <a:ext cx="8719481" cy="6490252"/>
          </a:xfrm>
          <a:custGeom>
            <a:avLst/>
            <a:gdLst>
              <a:gd name="connsiteX0" fmla="*/ 0 w 4777409"/>
              <a:gd name="connsiteY0" fmla="*/ 0 h 5449923"/>
              <a:gd name="connsiteX1" fmla="*/ 4777409 w 4777409"/>
              <a:gd name="connsiteY1" fmla="*/ 0 h 5449923"/>
              <a:gd name="connsiteX2" fmla="*/ 4777409 w 4777409"/>
              <a:gd name="connsiteY2" fmla="*/ 5449923 h 5449923"/>
              <a:gd name="connsiteX3" fmla="*/ 0 w 4777409"/>
              <a:gd name="connsiteY3" fmla="*/ 5449923 h 5449923"/>
              <a:gd name="connsiteX4" fmla="*/ 0 w 4777409"/>
              <a:gd name="connsiteY4" fmla="*/ 0 h 5449923"/>
              <a:gd name="connsiteX0" fmla="*/ 0 w 4777409"/>
              <a:gd name="connsiteY0" fmla="*/ 0 h 5449923"/>
              <a:gd name="connsiteX1" fmla="*/ 4777409 w 4777409"/>
              <a:gd name="connsiteY1" fmla="*/ 0 h 5449923"/>
              <a:gd name="connsiteX2" fmla="*/ 4777409 w 4777409"/>
              <a:gd name="connsiteY2" fmla="*/ 5449923 h 5449923"/>
              <a:gd name="connsiteX3" fmla="*/ 725557 w 4777409"/>
              <a:gd name="connsiteY3" fmla="*/ 4128018 h 5449923"/>
              <a:gd name="connsiteX4" fmla="*/ 0 w 4777409"/>
              <a:gd name="connsiteY4" fmla="*/ 0 h 5449923"/>
              <a:gd name="connsiteX0" fmla="*/ 0 w 7321827"/>
              <a:gd name="connsiteY0" fmla="*/ 0 h 5449923"/>
              <a:gd name="connsiteX1" fmla="*/ 7321827 w 7321827"/>
              <a:gd name="connsiteY1" fmla="*/ 0 h 5449923"/>
              <a:gd name="connsiteX2" fmla="*/ 7321827 w 7321827"/>
              <a:gd name="connsiteY2" fmla="*/ 5449923 h 5449923"/>
              <a:gd name="connsiteX3" fmla="*/ 3269975 w 7321827"/>
              <a:gd name="connsiteY3" fmla="*/ 4128018 h 5449923"/>
              <a:gd name="connsiteX4" fmla="*/ 0 w 7321827"/>
              <a:gd name="connsiteY4" fmla="*/ 0 h 5449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21827" h="5449923">
                <a:moveTo>
                  <a:pt x="0" y="0"/>
                </a:moveTo>
                <a:lnTo>
                  <a:pt x="7321827" y="0"/>
                </a:lnTo>
                <a:lnTo>
                  <a:pt x="7321827" y="5449923"/>
                </a:lnTo>
                <a:lnTo>
                  <a:pt x="3269975" y="4128018"/>
                </a:lnTo>
                <a:lnTo>
                  <a:pt x="0" y="0"/>
                </a:lnTo>
                <a:close/>
              </a:path>
            </a:pathLst>
          </a:custGeom>
          <a:solidFill>
            <a:schemeClr val="accent5">
              <a:lumMod val="20000"/>
              <a:lumOff val="80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TextBox 59"/>
          <p:cNvSpPr txBox="1"/>
          <p:nvPr/>
        </p:nvSpPr>
        <p:spPr>
          <a:xfrm>
            <a:off x="6922595" y="3648128"/>
            <a:ext cx="5036956" cy="584775"/>
          </a:xfrm>
          <a:prstGeom prst="rect">
            <a:avLst/>
          </a:prstGeom>
          <a:noFill/>
        </p:spPr>
        <p:txBody>
          <a:bodyPr wrap="none" rtlCol="0">
            <a:spAutoFit/>
          </a:bodyPr>
          <a:lstStyle/>
          <a:p>
            <a:r>
              <a:rPr lang="en-US" altLang="zh-CN" sz="32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BUSINESS POWERPOINT</a:t>
            </a:r>
          </a:p>
        </p:txBody>
      </p:sp>
      <p:pic>
        <p:nvPicPr>
          <p:cNvPr id="43" name="李晓金 - The Dawn亡灵序曲">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09600" y="0"/>
            <a:ext cx="609600" cy="609600"/>
          </a:xfrm>
          <a:prstGeom prst="rect">
            <a:avLst/>
          </a:prstGeom>
        </p:spPr>
      </p:pic>
      <p:grpSp>
        <p:nvGrpSpPr>
          <p:cNvPr id="98" name="组合 97"/>
          <p:cNvGrpSpPr/>
          <p:nvPr/>
        </p:nvGrpSpPr>
        <p:grpSpPr>
          <a:xfrm>
            <a:off x="10049201" y="6193672"/>
            <a:ext cx="407529" cy="407525"/>
            <a:chOff x="5196486" y="5946187"/>
            <a:chExt cx="305647" cy="305644"/>
          </a:xfrm>
        </p:grpSpPr>
        <p:grpSp>
          <p:nvGrpSpPr>
            <p:cNvPr id="99" name="组合 98"/>
            <p:cNvGrpSpPr/>
            <p:nvPr/>
          </p:nvGrpSpPr>
          <p:grpSpPr>
            <a:xfrm>
              <a:off x="5196486" y="5946187"/>
              <a:ext cx="305647" cy="305644"/>
              <a:chOff x="1517330" y="1125257"/>
              <a:chExt cx="2204282" cy="2204282"/>
            </a:xfrm>
          </p:grpSpPr>
          <p:sp>
            <p:nvSpPr>
              <p:cNvPr id="101" name="椭圆 10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02" name="椭圆 101"/>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00" name="Freeform 44"/>
            <p:cNvSpPr>
              <a:spLocks noEditPoints="1"/>
            </p:cNvSpPr>
            <p:nvPr/>
          </p:nvSpPr>
          <p:spPr bwMode="auto">
            <a:xfrm>
              <a:off x="5276888"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03" name="组合 102"/>
          <p:cNvGrpSpPr/>
          <p:nvPr/>
        </p:nvGrpSpPr>
        <p:grpSpPr>
          <a:xfrm>
            <a:off x="10639064" y="6193672"/>
            <a:ext cx="407529" cy="407525"/>
            <a:chOff x="5638883" y="5946187"/>
            <a:chExt cx="305647" cy="305644"/>
          </a:xfrm>
        </p:grpSpPr>
        <p:grpSp>
          <p:nvGrpSpPr>
            <p:cNvPr id="104" name="组合 103"/>
            <p:cNvGrpSpPr/>
            <p:nvPr/>
          </p:nvGrpSpPr>
          <p:grpSpPr>
            <a:xfrm>
              <a:off x="5638883" y="5946187"/>
              <a:ext cx="305647" cy="305644"/>
              <a:chOff x="1517330" y="1125257"/>
              <a:chExt cx="2204282" cy="2204282"/>
            </a:xfrm>
          </p:grpSpPr>
          <p:sp>
            <p:nvSpPr>
              <p:cNvPr id="106" name="椭圆 105"/>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07" name="椭圆 106"/>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05" name="Freeform 6"/>
            <p:cNvSpPr>
              <a:spLocks noEditPoints="1"/>
            </p:cNvSpPr>
            <p:nvPr/>
          </p:nvSpPr>
          <p:spPr bwMode="auto">
            <a:xfrm>
              <a:off x="5694390" y="6035130"/>
              <a:ext cx="194632" cy="113061"/>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08" name="组合 107"/>
          <p:cNvGrpSpPr/>
          <p:nvPr/>
        </p:nvGrpSpPr>
        <p:grpSpPr>
          <a:xfrm>
            <a:off x="8853575" y="6193672"/>
            <a:ext cx="407529" cy="407525"/>
            <a:chOff x="4299766" y="5946187"/>
            <a:chExt cx="305647" cy="305644"/>
          </a:xfrm>
        </p:grpSpPr>
        <p:grpSp>
          <p:nvGrpSpPr>
            <p:cNvPr id="109" name="组合 108"/>
            <p:cNvGrpSpPr/>
            <p:nvPr/>
          </p:nvGrpSpPr>
          <p:grpSpPr>
            <a:xfrm>
              <a:off x="4299766" y="5946187"/>
              <a:ext cx="305647" cy="305644"/>
              <a:chOff x="1517330" y="1125257"/>
              <a:chExt cx="2204282" cy="2204282"/>
            </a:xfrm>
          </p:grpSpPr>
          <p:sp>
            <p:nvSpPr>
              <p:cNvPr id="111" name="椭圆 11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12" name="椭圆 111"/>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10"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grpSp>
        <p:nvGrpSpPr>
          <p:cNvPr id="113" name="组合 112"/>
          <p:cNvGrpSpPr/>
          <p:nvPr/>
        </p:nvGrpSpPr>
        <p:grpSpPr>
          <a:xfrm>
            <a:off x="9441073" y="6193672"/>
            <a:ext cx="407529" cy="407525"/>
            <a:chOff x="4740390" y="5946187"/>
            <a:chExt cx="305647" cy="305644"/>
          </a:xfrm>
        </p:grpSpPr>
        <p:grpSp>
          <p:nvGrpSpPr>
            <p:cNvPr id="114" name="组合 113"/>
            <p:cNvGrpSpPr/>
            <p:nvPr/>
          </p:nvGrpSpPr>
          <p:grpSpPr>
            <a:xfrm>
              <a:off x="4740390" y="5946187"/>
              <a:ext cx="305647" cy="305644"/>
              <a:chOff x="1517330" y="1125257"/>
              <a:chExt cx="2204282" cy="2204282"/>
            </a:xfrm>
          </p:grpSpPr>
          <p:sp>
            <p:nvSpPr>
              <p:cNvPr id="116" name="椭圆 115"/>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17" name="椭圆 116"/>
              <p:cNvSpPr/>
              <p:nvPr/>
            </p:nvSpPr>
            <p:spPr>
              <a:xfrm>
                <a:off x="1719372" y="1327298"/>
                <a:ext cx="1800200" cy="180020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
          <p:nvSpPr>
            <p:cNvPr id="115"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sz="2400">
                <a:latin typeface="微软雅黑" panose="020B0503020204020204" pitchFamily="34" charset="-122"/>
                <a:ea typeface="微软雅黑" panose="020B0503020204020204" pitchFamily="34" charset="-122"/>
              </a:endParaRPr>
            </a:p>
          </p:txBody>
        </p:sp>
      </p:grpSp>
      <p:sp>
        <p:nvSpPr>
          <p:cNvPr id="61" name="TextBox 60"/>
          <p:cNvSpPr txBox="1"/>
          <p:nvPr/>
        </p:nvSpPr>
        <p:spPr>
          <a:xfrm>
            <a:off x="7598156" y="603579"/>
            <a:ext cx="3448437" cy="1733680"/>
          </a:xfrm>
          <a:prstGeom prst="rect">
            <a:avLst/>
          </a:prstGeom>
          <a:noFill/>
        </p:spPr>
        <p:txBody>
          <a:bodyPr wrap="square" rtlCol="0">
            <a:spAutoFit/>
          </a:bodyPr>
          <a:lstStyle/>
          <a:p>
            <a:pPr algn="ctr"/>
            <a:r>
              <a:rPr lang="en-US" altLang="zh-CN" sz="10666" b="1" spc="-400" dirty="0" smtClean="0">
                <a:solidFill>
                  <a:schemeClr val="accent5">
                    <a:lumMod val="75000"/>
                  </a:schemeClr>
                </a:solidFill>
                <a:latin typeface="微软雅黑" panose="020B0503020204020204" pitchFamily="34" charset="-122"/>
                <a:ea typeface="微软雅黑" panose="020B0503020204020204" pitchFamily="34" charset="-122"/>
              </a:rPr>
              <a:t>2018</a:t>
            </a:r>
            <a:endParaRPr lang="zh-CN" altLang="en-US" sz="10666" b="1" spc="-400"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62" name="TextBox 61"/>
          <p:cNvSpPr txBox="1"/>
          <p:nvPr/>
        </p:nvSpPr>
        <p:spPr>
          <a:xfrm>
            <a:off x="6396283" y="2206836"/>
            <a:ext cx="5795717" cy="1323439"/>
          </a:xfrm>
          <a:prstGeom prst="rect">
            <a:avLst/>
          </a:prstGeom>
          <a:noFill/>
        </p:spPr>
        <p:txBody>
          <a:bodyPr wrap="square" rtlCol="0">
            <a:spAutoFit/>
          </a:bodyPr>
          <a:lstStyle/>
          <a:p>
            <a:pPr algn="dist"/>
            <a:r>
              <a:rPr lang="zh-CN" altLang="en-US" sz="8000" b="1" dirty="0">
                <a:solidFill>
                  <a:schemeClr val="accent5">
                    <a:lumMod val="75000"/>
                  </a:schemeClr>
                </a:solidFill>
                <a:latin typeface="微软雅黑" panose="020B0503020204020204" pitchFamily="34" charset="-122"/>
                <a:ea typeface="微软雅黑" panose="020B0503020204020204" pitchFamily="34" charset="-122"/>
              </a:rPr>
              <a:t>谢谢观看</a:t>
            </a:r>
          </a:p>
        </p:txBody>
      </p:sp>
    </p:spTree>
    <p:extLst>
      <p:ext uri="{BB962C8B-B14F-4D97-AF65-F5344CB8AC3E}">
        <p14:creationId xmlns:p14="http://schemas.microsoft.com/office/powerpoint/2010/main" val="15240479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par>
                              <p:cTn id="7" fill="hold">
                                <p:stCondLst>
                                  <p:cond delay="0"/>
                                </p:stCondLst>
                                <p:childTnLst>
                                  <p:par>
                                    <p:cTn id="8" presetID="2" presetClass="entr" presetSubtype="2" fill="hold" grpId="0" nodeType="afterEffect" p14:presetBounceEnd="36000">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14:bounceEnd="36000">
                                          <p:cBhvr additive="base">
                                            <p:cTn id="10" dur="500" fill="hold"/>
                                            <p:tgtEl>
                                              <p:spTgt spid="2"/>
                                            </p:tgtEl>
                                            <p:attrNameLst>
                                              <p:attrName>ppt_x</p:attrName>
                                            </p:attrNameLst>
                                          </p:cBhvr>
                                          <p:tavLst>
                                            <p:tav tm="0">
                                              <p:val>
                                                <p:strVal val="1+#ppt_w/2"/>
                                              </p:val>
                                            </p:tav>
                                            <p:tav tm="100000">
                                              <p:val>
                                                <p:strVal val="#ppt_x"/>
                                              </p:val>
                                            </p:tav>
                                          </p:tavLst>
                                        </p:anim>
                                        <p:anim calcmode="lin" valueType="num" p14:bounceEnd="36000">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31" presetClass="entr" presetSubtype="0" fill="hold" grpId="0" nodeType="afterEffect">
                                      <p:stCondLst>
                                        <p:cond delay="0"/>
                                      </p:stCondLst>
                                      <p:iterate type="lt">
                                        <p:tmPct val="5000"/>
                                      </p:iterate>
                                      <p:childTnLst>
                                        <p:set>
                                          <p:cBhvr>
                                            <p:cTn id="14" dur="1" fill="hold">
                                              <p:stCondLst>
                                                <p:cond delay="0"/>
                                              </p:stCondLst>
                                            </p:cTn>
                                            <p:tgtEl>
                                              <p:spTgt spid="61"/>
                                            </p:tgtEl>
                                            <p:attrNameLst>
                                              <p:attrName>style.visibility</p:attrName>
                                            </p:attrNameLst>
                                          </p:cBhvr>
                                          <p:to>
                                            <p:strVal val="visible"/>
                                          </p:to>
                                        </p:set>
                                        <p:anim calcmode="lin" valueType="num">
                                          <p:cBhvr>
                                            <p:cTn id="15" dur="1000" fill="hold"/>
                                            <p:tgtEl>
                                              <p:spTgt spid="61"/>
                                            </p:tgtEl>
                                            <p:attrNameLst>
                                              <p:attrName>ppt_w</p:attrName>
                                            </p:attrNameLst>
                                          </p:cBhvr>
                                          <p:tavLst>
                                            <p:tav tm="0">
                                              <p:val>
                                                <p:fltVal val="0"/>
                                              </p:val>
                                            </p:tav>
                                            <p:tav tm="100000">
                                              <p:val>
                                                <p:strVal val="#ppt_w"/>
                                              </p:val>
                                            </p:tav>
                                          </p:tavLst>
                                        </p:anim>
                                        <p:anim calcmode="lin" valueType="num">
                                          <p:cBhvr>
                                            <p:cTn id="16" dur="1000" fill="hold"/>
                                            <p:tgtEl>
                                              <p:spTgt spid="61"/>
                                            </p:tgtEl>
                                            <p:attrNameLst>
                                              <p:attrName>ppt_h</p:attrName>
                                            </p:attrNameLst>
                                          </p:cBhvr>
                                          <p:tavLst>
                                            <p:tav tm="0">
                                              <p:val>
                                                <p:fltVal val="0"/>
                                              </p:val>
                                            </p:tav>
                                            <p:tav tm="100000">
                                              <p:val>
                                                <p:strVal val="#ppt_h"/>
                                              </p:val>
                                            </p:tav>
                                          </p:tavLst>
                                        </p:anim>
                                        <p:anim calcmode="lin" valueType="num">
                                          <p:cBhvr>
                                            <p:cTn id="17" dur="1000" fill="hold"/>
                                            <p:tgtEl>
                                              <p:spTgt spid="61"/>
                                            </p:tgtEl>
                                            <p:attrNameLst>
                                              <p:attrName>style.rotation</p:attrName>
                                            </p:attrNameLst>
                                          </p:cBhvr>
                                          <p:tavLst>
                                            <p:tav tm="0">
                                              <p:val>
                                                <p:fltVal val="90"/>
                                              </p:val>
                                            </p:tav>
                                            <p:tav tm="100000">
                                              <p:val>
                                                <p:fltVal val="0"/>
                                              </p:val>
                                            </p:tav>
                                          </p:tavLst>
                                        </p:anim>
                                        <p:animEffect transition="in" filter="fade">
                                          <p:cBhvr>
                                            <p:cTn id="18" dur="1000"/>
                                            <p:tgtEl>
                                              <p:spTgt spid="61"/>
                                            </p:tgtEl>
                                          </p:cBhvr>
                                        </p:animEffect>
                                      </p:childTnLst>
                                    </p:cTn>
                                  </p:par>
                                </p:childTnLst>
                              </p:cTn>
                            </p:par>
                            <p:par>
                              <p:cTn id="19" fill="hold">
                                <p:stCondLst>
                                  <p:cond delay="165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62"/>
                                            </p:tgtEl>
                                            <p:attrNameLst>
                                              <p:attrName>ppt_y</p:attrName>
                                            </p:attrNameLst>
                                          </p:cBhvr>
                                          <p:tavLst>
                                            <p:tav tm="0">
                                              <p:val>
                                                <p:strVal val="#ppt_y"/>
                                              </p:val>
                                            </p:tav>
                                            <p:tav tm="100000">
                                              <p:val>
                                                <p:strVal val="#ppt_y"/>
                                              </p:val>
                                            </p:tav>
                                          </p:tavLst>
                                        </p:anim>
                                        <p:anim calcmode="lin" valueType="num">
                                          <p:cBhvr>
                                            <p:cTn id="24"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62"/>
                                            </p:tgtEl>
                                          </p:cBhvr>
                                        </p:animEffect>
                                      </p:childTnLst>
                                    </p:cTn>
                                  </p:par>
                                </p:childTnLst>
                              </p:cTn>
                            </p:par>
                            <p:par>
                              <p:cTn id="27" fill="hold">
                                <p:stCondLst>
                                  <p:cond delay="2300"/>
                                </p:stCondLst>
                                <p:childTnLst>
                                  <p:par>
                                    <p:cTn id="28" presetID="12" presetClass="entr" presetSubtype="1"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 calcmode="lin" valueType="num">
                                          <p:cBhvr additive="base">
                                            <p:cTn id="30" dur="800"/>
                                            <p:tgtEl>
                                              <p:spTgt spid="60"/>
                                            </p:tgtEl>
                                            <p:attrNameLst>
                                              <p:attrName>ppt_y</p:attrName>
                                            </p:attrNameLst>
                                          </p:cBhvr>
                                          <p:tavLst>
                                            <p:tav tm="0">
                                              <p:val>
                                                <p:strVal val="#ppt_y-#ppt_h*1.125000"/>
                                              </p:val>
                                            </p:tav>
                                            <p:tav tm="100000">
                                              <p:val>
                                                <p:strVal val="#ppt_y"/>
                                              </p:val>
                                            </p:tav>
                                          </p:tavLst>
                                        </p:anim>
                                        <p:animEffect transition="in" filter="wipe(down)">
                                          <p:cBhvr>
                                            <p:cTn id="31" dur="800"/>
                                            <p:tgtEl>
                                              <p:spTgt spid="60"/>
                                            </p:tgtEl>
                                          </p:cBhvr>
                                        </p:animEffect>
                                      </p:childTnLst>
                                    </p:cTn>
                                  </p:par>
                                </p:childTnLst>
                              </p:cTn>
                            </p:par>
                            <p:par>
                              <p:cTn id="32" fill="hold">
                                <p:stCondLst>
                                  <p:cond delay="3100"/>
                                </p:stCondLst>
                                <p:childTnLst>
                                  <p:par>
                                    <p:cTn id="33" presetID="2" presetClass="entr" presetSubtype="2" fill="hold" nodeType="afterEffect">
                                      <p:stCondLst>
                                        <p:cond delay="0"/>
                                      </p:stCondLst>
                                      <p:childTnLst>
                                        <p:set>
                                          <p:cBhvr>
                                            <p:cTn id="34" dur="1" fill="hold">
                                              <p:stCondLst>
                                                <p:cond delay="0"/>
                                              </p:stCondLst>
                                            </p:cTn>
                                            <p:tgtEl>
                                              <p:spTgt spid="108"/>
                                            </p:tgtEl>
                                            <p:attrNameLst>
                                              <p:attrName>style.visibility</p:attrName>
                                            </p:attrNameLst>
                                          </p:cBhvr>
                                          <p:to>
                                            <p:strVal val="visible"/>
                                          </p:to>
                                        </p:set>
                                        <p:anim calcmode="lin" valueType="num">
                                          <p:cBhvr additive="base">
                                            <p:cTn id="35" dur="500" fill="hold"/>
                                            <p:tgtEl>
                                              <p:spTgt spid="108"/>
                                            </p:tgtEl>
                                            <p:attrNameLst>
                                              <p:attrName>ppt_x</p:attrName>
                                            </p:attrNameLst>
                                          </p:cBhvr>
                                          <p:tavLst>
                                            <p:tav tm="0">
                                              <p:val>
                                                <p:strVal val="1+#ppt_w/2"/>
                                              </p:val>
                                            </p:tav>
                                            <p:tav tm="100000">
                                              <p:val>
                                                <p:strVal val="#ppt_x"/>
                                              </p:val>
                                            </p:tav>
                                          </p:tavLst>
                                        </p:anim>
                                        <p:anim calcmode="lin" valueType="num">
                                          <p:cBhvr additive="base">
                                            <p:cTn id="36" dur="500" fill="hold"/>
                                            <p:tgtEl>
                                              <p:spTgt spid="108"/>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200"/>
                                      </p:stCondLst>
                                      <p:childTnLst>
                                        <p:set>
                                          <p:cBhvr>
                                            <p:cTn id="38" dur="1" fill="hold">
                                              <p:stCondLst>
                                                <p:cond delay="0"/>
                                              </p:stCondLst>
                                            </p:cTn>
                                            <p:tgtEl>
                                              <p:spTgt spid="113"/>
                                            </p:tgtEl>
                                            <p:attrNameLst>
                                              <p:attrName>style.visibility</p:attrName>
                                            </p:attrNameLst>
                                          </p:cBhvr>
                                          <p:to>
                                            <p:strVal val="visible"/>
                                          </p:to>
                                        </p:set>
                                        <p:anim calcmode="lin" valueType="num">
                                          <p:cBhvr additive="base">
                                            <p:cTn id="39" dur="500" fill="hold"/>
                                            <p:tgtEl>
                                              <p:spTgt spid="113"/>
                                            </p:tgtEl>
                                            <p:attrNameLst>
                                              <p:attrName>ppt_x</p:attrName>
                                            </p:attrNameLst>
                                          </p:cBhvr>
                                          <p:tavLst>
                                            <p:tav tm="0">
                                              <p:val>
                                                <p:strVal val="1+#ppt_w/2"/>
                                              </p:val>
                                            </p:tav>
                                            <p:tav tm="100000">
                                              <p:val>
                                                <p:strVal val="#ppt_x"/>
                                              </p:val>
                                            </p:tav>
                                          </p:tavLst>
                                        </p:anim>
                                        <p:anim calcmode="lin" valueType="num">
                                          <p:cBhvr additive="base">
                                            <p:cTn id="40" dur="500" fill="hold"/>
                                            <p:tgtEl>
                                              <p:spTgt spid="113"/>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400"/>
                                      </p:stCondLst>
                                      <p:childTnLst>
                                        <p:set>
                                          <p:cBhvr>
                                            <p:cTn id="42" dur="1" fill="hold">
                                              <p:stCondLst>
                                                <p:cond delay="0"/>
                                              </p:stCondLst>
                                            </p:cTn>
                                            <p:tgtEl>
                                              <p:spTgt spid="98"/>
                                            </p:tgtEl>
                                            <p:attrNameLst>
                                              <p:attrName>style.visibility</p:attrName>
                                            </p:attrNameLst>
                                          </p:cBhvr>
                                          <p:to>
                                            <p:strVal val="visible"/>
                                          </p:to>
                                        </p:set>
                                        <p:anim calcmode="lin" valueType="num">
                                          <p:cBhvr additive="base">
                                            <p:cTn id="43" dur="500" fill="hold"/>
                                            <p:tgtEl>
                                              <p:spTgt spid="98"/>
                                            </p:tgtEl>
                                            <p:attrNameLst>
                                              <p:attrName>ppt_x</p:attrName>
                                            </p:attrNameLst>
                                          </p:cBhvr>
                                          <p:tavLst>
                                            <p:tav tm="0">
                                              <p:val>
                                                <p:strVal val="1+#ppt_w/2"/>
                                              </p:val>
                                            </p:tav>
                                            <p:tav tm="100000">
                                              <p:val>
                                                <p:strVal val="#ppt_x"/>
                                              </p:val>
                                            </p:tav>
                                          </p:tavLst>
                                        </p:anim>
                                        <p:anim calcmode="lin" valueType="num">
                                          <p:cBhvr additive="base">
                                            <p:cTn id="44" dur="500" fill="hold"/>
                                            <p:tgtEl>
                                              <p:spTgt spid="98"/>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600"/>
                                      </p:stCondLst>
                                      <p:childTnLst>
                                        <p:set>
                                          <p:cBhvr>
                                            <p:cTn id="46" dur="1" fill="hold">
                                              <p:stCondLst>
                                                <p:cond delay="0"/>
                                              </p:stCondLst>
                                            </p:cTn>
                                            <p:tgtEl>
                                              <p:spTgt spid="103"/>
                                            </p:tgtEl>
                                            <p:attrNameLst>
                                              <p:attrName>style.visibility</p:attrName>
                                            </p:attrNameLst>
                                          </p:cBhvr>
                                          <p:to>
                                            <p:strVal val="visible"/>
                                          </p:to>
                                        </p:set>
                                        <p:anim calcmode="lin" valueType="num">
                                          <p:cBhvr additive="base">
                                            <p:cTn id="47" dur="500" fill="hold"/>
                                            <p:tgtEl>
                                              <p:spTgt spid="103"/>
                                            </p:tgtEl>
                                            <p:attrNameLst>
                                              <p:attrName>ppt_x</p:attrName>
                                            </p:attrNameLst>
                                          </p:cBhvr>
                                          <p:tavLst>
                                            <p:tav tm="0">
                                              <p:val>
                                                <p:strVal val="1+#ppt_w/2"/>
                                              </p:val>
                                            </p:tav>
                                            <p:tav tm="100000">
                                              <p:val>
                                                <p:strVal val="#ppt_x"/>
                                              </p:val>
                                            </p:tav>
                                          </p:tavLst>
                                        </p:anim>
                                        <p:anim calcmode="lin" valueType="num">
                                          <p:cBhvr additive="base">
                                            <p:cTn id="48" dur="500" fill="hold"/>
                                            <p:tgtEl>
                                              <p:spTgt spid="1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9" repeatCount="indefinite" fill="remove" display="0">
                      <p:stCondLst>
                        <p:cond delay="indefinite"/>
                      </p:stCondLst>
                      <p:endCondLst>
                        <p:cond evt="onStopAudio" delay="0">
                          <p:tgtEl>
                            <p:sldTgt/>
                          </p:tgtEl>
                        </p:cond>
                      </p:endCondLst>
                    </p:cTn>
                    <p:tgtEl>
                      <p:spTgt spid="43"/>
                    </p:tgtEl>
                  </p:cMediaNode>
                </p:audio>
              </p:childTnLst>
            </p:cTn>
          </p:par>
        </p:tnLst>
        <p:bldLst>
          <p:bldP spid="2" grpId="0" animBg="1"/>
          <p:bldP spid="60" grpId="0"/>
          <p:bldP spid="61" grpId="0"/>
          <p:bldP spid="6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par>
                              <p:cTn id="7" fill="hold">
                                <p:stCondLst>
                                  <p:cond delay="0"/>
                                </p:stCondLst>
                                <p:childTnLst>
                                  <p:par>
                                    <p:cTn id="8" presetID="2" presetClass="entr" presetSubtype="2"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1+#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31" presetClass="entr" presetSubtype="0" fill="hold" grpId="0" nodeType="afterEffect">
                                      <p:stCondLst>
                                        <p:cond delay="0"/>
                                      </p:stCondLst>
                                      <p:iterate type="lt">
                                        <p:tmPct val="5000"/>
                                      </p:iterate>
                                      <p:childTnLst>
                                        <p:set>
                                          <p:cBhvr>
                                            <p:cTn id="14" dur="1" fill="hold">
                                              <p:stCondLst>
                                                <p:cond delay="0"/>
                                              </p:stCondLst>
                                            </p:cTn>
                                            <p:tgtEl>
                                              <p:spTgt spid="61"/>
                                            </p:tgtEl>
                                            <p:attrNameLst>
                                              <p:attrName>style.visibility</p:attrName>
                                            </p:attrNameLst>
                                          </p:cBhvr>
                                          <p:to>
                                            <p:strVal val="visible"/>
                                          </p:to>
                                        </p:set>
                                        <p:anim calcmode="lin" valueType="num">
                                          <p:cBhvr>
                                            <p:cTn id="15" dur="1000" fill="hold"/>
                                            <p:tgtEl>
                                              <p:spTgt spid="61"/>
                                            </p:tgtEl>
                                            <p:attrNameLst>
                                              <p:attrName>ppt_w</p:attrName>
                                            </p:attrNameLst>
                                          </p:cBhvr>
                                          <p:tavLst>
                                            <p:tav tm="0">
                                              <p:val>
                                                <p:fltVal val="0"/>
                                              </p:val>
                                            </p:tav>
                                            <p:tav tm="100000">
                                              <p:val>
                                                <p:strVal val="#ppt_w"/>
                                              </p:val>
                                            </p:tav>
                                          </p:tavLst>
                                        </p:anim>
                                        <p:anim calcmode="lin" valueType="num">
                                          <p:cBhvr>
                                            <p:cTn id="16" dur="1000" fill="hold"/>
                                            <p:tgtEl>
                                              <p:spTgt spid="61"/>
                                            </p:tgtEl>
                                            <p:attrNameLst>
                                              <p:attrName>ppt_h</p:attrName>
                                            </p:attrNameLst>
                                          </p:cBhvr>
                                          <p:tavLst>
                                            <p:tav tm="0">
                                              <p:val>
                                                <p:fltVal val="0"/>
                                              </p:val>
                                            </p:tav>
                                            <p:tav tm="100000">
                                              <p:val>
                                                <p:strVal val="#ppt_h"/>
                                              </p:val>
                                            </p:tav>
                                          </p:tavLst>
                                        </p:anim>
                                        <p:anim calcmode="lin" valueType="num">
                                          <p:cBhvr>
                                            <p:cTn id="17" dur="1000" fill="hold"/>
                                            <p:tgtEl>
                                              <p:spTgt spid="61"/>
                                            </p:tgtEl>
                                            <p:attrNameLst>
                                              <p:attrName>style.rotation</p:attrName>
                                            </p:attrNameLst>
                                          </p:cBhvr>
                                          <p:tavLst>
                                            <p:tav tm="0">
                                              <p:val>
                                                <p:fltVal val="90"/>
                                              </p:val>
                                            </p:tav>
                                            <p:tav tm="100000">
                                              <p:val>
                                                <p:fltVal val="0"/>
                                              </p:val>
                                            </p:tav>
                                          </p:tavLst>
                                        </p:anim>
                                        <p:animEffect transition="in" filter="fade">
                                          <p:cBhvr>
                                            <p:cTn id="18" dur="1000"/>
                                            <p:tgtEl>
                                              <p:spTgt spid="61"/>
                                            </p:tgtEl>
                                          </p:cBhvr>
                                        </p:animEffect>
                                      </p:childTnLst>
                                    </p:cTn>
                                  </p:par>
                                </p:childTnLst>
                              </p:cTn>
                            </p:par>
                            <p:par>
                              <p:cTn id="19" fill="hold">
                                <p:stCondLst>
                                  <p:cond delay="165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62"/>
                                            </p:tgtEl>
                                            <p:attrNameLst>
                                              <p:attrName>ppt_y</p:attrName>
                                            </p:attrNameLst>
                                          </p:cBhvr>
                                          <p:tavLst>
                                            <p:tav tm="0">
                                              <p:val>
                                                <p:strVal val="#ppt_y"/>
                                              </p:val>
                                            </p:tav>
                                            <p:tav tm="100000">
                                              <p:val>
                                                <p:strVal val="#ppt_y"/>
                                              </p:val>
                                            </p:tav>
                                          </p:tavLst>
                                        </p:anim>
                                        <p:anim calcmode="lin" valueType="num">
                                          <p:cBhvr>
                                            <p:cTn id="24"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62"/>
                                            </p:tgtEl>
                                          </p:cBhvr>
                                        </p:animEffect>
                                      </p:childTnLst>
                                    </p:cTn>
                                  </p:par>
                                </p:childTnLst>
                              </p:cTn>
                            </p:par>
                            <p:par>
                              <p:cTn id="27" fill="hold">
                                <p:stCondLst>
                                  <p:cond delay="2300"/>
                                </p:stCondLst>
                                <p:childTnLst>
                                  <p:par>
                                    <p:cTn id="28" presetID="12" presetClass="entr" presetSubtype="1"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 calcmode="lin" valueType="num">
                                          <p:cBhvr additive="base">
                                            <p:cTn id="30" dur="800"/>
                                            <p:tgtEl>
                                              <p:spTgt spid="60"/>
                                            </p:tgtEl>
                                            <p:attrNameLst>
                                              <p:attrName>ppt_y</p:attrName>
                                            </p:attrNameLst>
                                          </p:cBhvr>
                                          <p:tavLst>
                                            <p:tav tm="0">
                                              <p:val>
                                                <p:strVal val="#ppt_y-#ppt_h*1.125000"/>
                                              </p:val>
                                            </p:tav>
                                            <p:tav tm="100000">
                                              <p:val>
                                                <p:strVal val="#ppt_y"/>
                                              </p:val>
                                            </p:tav>
                                          </p:tavLst>
                                        </p:anim>
                                        <p:animEffect transition="in" filter="wipe(down)">
                                          <p:cBhvr>
                                            <p:cTn id="31" dur="800"/>
                                            <p:tgtEl>
                                              <p:spTgt spid="60"/>
                                            </p:tgtEl>
                                          </p:cBhvr>
                                        </p:animEffect>
                                      </p:childTnLst>
                                    </p:cTn>
                                  </p:par>
                                </p:childTnLst>
                              </p:cTn>
                            </p:par>
                            <p:par>
                              <p:cTn id="32" fill="hold">
                                <p:stCondLst>
                                  <p:cond delay="3100"/>
                                </p:stCondLst>
                                <p:childTnLst>
                                  <p:par>
                                    <p:cTn id="33" presetID="2" presetClass="entr" presetSubtype="2" fill="hold" nodeType="afterEffect">
                                      <p:stCondLst>
                                        <p:cond delay="0"/>
                                      </p:stCondLst>
                                      <p:childTnLst>
                                        <p:set>
                                          <p:cBhvr>
                                            <p:cTn id="34" dur="1" fill="hold">
                                              <p:stCondLst>
                                                <p:cond delay="0"/>
                                              </p:stCondLst>
                                            </p:cTn>
                                            <p:tgtEl>
                                              <p:spTgt spid="108"/>
                                            </p:tgtEl>
                                            <p:attrNameLst>
                                              <p:attrName>style.visibility</p:attrName>
                                            </p:attrNameLst>
                                          </p:cBhvr>
                                          <p:to>
                                            <p:strVal val="visible"/>
                                          </p:to>
                                        </p:set>
                                        <p:anim calcmode="lin" valueType="num">
                                          <p:cBhvr additive="base">
                                            <p:cTn id="35" dur="500" fill="hold"/>
                                            <p:tgtEl>
                                              <p:spTgt spid="108"/>
                                            </p:tgtEl>
                                            <p:attrNameLst>
                                              <p:attrName>ppt_x</p:attrName>
                                            </p:attrNameLst>
                                          </p:cBhvr>
                                          <p:tavLst>
                                            <p:tav tm="0">
                                              <p:val>
                                                <p:strVal val="1+#ppt_w/2"/>
                                              </p:val>
                                            </p:tav>
                                            <p:tav tm="100000">
                                              <p:val>
                                                <p:strVal val="#ppt_x"/>
                                              </p:val>
                                            </p:tav>
                                          </p:tavLst>
                                        </p:anim>
                                        <p:anim calcmode="lin" valueType="num">
                                          <p:cBhvr additive="base">
                                            <p:cTn id="36" dur="500" fill="hold"/>
                                            <p:tgtEl>
                                              <p:spTgt spid="108"/>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200"/>
                                      </p:stCondLst>
                                      <p:childTnLst>
                                        <p:set>
                                          <p:cBhvr>
                                            <p:cTn id="38" dur="1" fill="hold">
                                              <p:stCondLst>
                                                <p:cond delay="0"/>
                                              </p:stCondLst>
                                            </p:cTn>
                                            <p:tgtEl>
                                              <p:spTgt spid="113"/>
                                            </p:tgtEl>
                                            <p:attrNameLst>
                                              <p:attrName>style.visibility</p:attrName>
                                            </p:attrNameLst>
                                          </p:cBhvr>
                                          <p:to>
                                            <p:strVal val="visible"/>
                                          </p:to>
                                        </p:set>
                                        <p:anim calcmode="lin" valueType="num">
                                          <p:cBhvr additive="base">
                                            <p:cTn id="39" dur="500" fill="hold"/>
                                            <p:tgtEl>
                                              <p:spTgt spid="113"/>
                                            </p:tgtEl>
                                            <p:attrNameLst>
                                              <p:attrName>ppt_x</p:attrName>
                                            </p:attrNameLst>
                                          </p:cBhvr>
                                          <p:tavLst>
                                            <p:tav tm="0">
                                              <p:val>
                                                <p:strVal val="1+#ppt_w/2"/>
                                              </p:val>
                                            </p:tav>
                                            <p:tav tm="100000">
                                              <p:val>
                                                <p:strVal val="#ppt_x"/>
                                              </p:val>
                                            </p:tav>
                                          </p:tavLst>
                                        </p:anim>
                                        <p:anim calcmode="lin" valueType="num">
                                          <p:cBhvr additive="base">
                                            <p:cTn id="40" dur="500" fill="hold"/>
                                            <p:tgtEl>
                                              <p:spTgt spid="113"/>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400"/>
                                      </p:stCondLst>
                                      <p:childTnLst>
                                        <p:set>
                                          <p:cBhvr>
                                            <p:cTn id="42" dur="1" fill="hold">
                                              <p:stCondLst>
                                                <p:cond delay="0"/>
                                              </p:stCondLst>
                                            </p:cTn>
                                            <p:tgtEl>
                                              <p:spTgt spid="98"/>
                                            </p:tgtEl>
                                            <p:attrNameLst>
                                              <p:attrName>style.visibility</p:attrName>
                                            </p:attrNameLst>
                                          </p:cBhvr>
                                          <p:to>
                                            <p:strVal val="visible"/>
                                          </p:to>
                                        </p:set>
                                        <p:anim calcmode="lin" valueType="num">
                                          <p:cBhvr additive="base">
                                            <p:cTn id="43" dur="500" fill="hold"/>
                                            <p:tgtEl>
                                              <p:spTgt spid="98"/>
                                            </p:tgtEl>
                                            <p:attrNameLst>
                                              <p:attrName>ppt_x</p:attrName>
                                            </p:attrNameLst>
                                          </p:cBhvr>
                                          <p:tavLst>
                                            <p:tav tm="0">
                                              <p:val>
                                                <p:strVal val="1+#ppt_w/2"/>
                                              </p:val>
                                            </p:tav>
                                            <p:tav tm="100000">
                                              <p:val>
                                                <p:strVal val="#ppt_x"/>
                                              </p:val>
                                            </p:tav>
                                          </p:tavLst>
                                        </p:anim>
                                        <p:anim calcmode="lin" valueType="num">
                                          <p:cBhvr additive="base">
                                            <p:cTn id="44" dur="500" fill="hold"/>
                                            <p:tgtEl>
                                              <p:spTgt spid="98"/>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600"/>
                                      </p:stCondLst>
                                      <p:childTnLst>
                                        <p:set>
                                          <p:cBhvr>
                                            <p:cTn id="46" dur="1" fill="hold">
                                              <p:stCondLst>
                                                <p:cond delay="0"/>
                                              </p:stCondLst>
                                            </p:cTn>
                                            <p:tgtEl>
                                              <p:spTgt spid="103"/>
                                            </p:tgtEl>
                                            <p:attrNameLst>
                                              <p:attrName>style.visibility</p:attrName>
                                            </p:attrNameLst>
                                          </p:cBhvr>
                                          <p:to>
                                            <p:strVal val="visible"/>
                                          </p:to>
                                        </p:set>
                                        <p:anim calcmode="lin" valueType="num">
                                          <p:cBhvr additive="base">
                                            <p:cTn id="47" dur="500" fill="hold"/>
                                            <p:tgtEl>
                                              <p:spTgt spid="103"/>
                                            </p:tgtEl>
                                            <p:attrNameLst>
                                              <p:attrName>ppt_x</p:attrName>
                                            </p:attrNameLst>
                                          </p:cBhvr>
                                          <p:tavLst>
                                            <p:tav tm="0">
                                              <p:val>
                                                <p:strVal val="1+#ppt_w/2"/>
                                              </p:val>
                                            </p:tav>
                                            <p:tav tm="100000">
                                              <p:val>
                                                <p:strVal val="#ppt_x"/>
                                              </p:val>
                                            </p:tav>
                                          </p:tavLst>
                                        </p:anim>
                                        <p:anim calcmode="lin" valueType="num">
                                          <p:cBhvr additive="base">
                                            <p:cTn id="48" dur="500" fill="hold"/>
                                            <p:tgtEl>
                                              <p:spTgt spid="1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9" repeatCount="indefinite" fill="remove" display="0">
                      <p:stCondLst>
                        <p:cond delay="indefinite"/>
                      </p:stCondLst>
                      <p:endCondLst>
                        <p:cond evt="onStopAudio" delay="0">
                          <p:tgtEl>
                            <p:sldTgt/>
                          </p:tgtEl>
                        </p:cond>
                      </p:endCondLst>
                    </p:cTn>
                    <p:tgtEl>
                      <p:spTgt spid="43"/>
                    </p:tgtEl>
                  </p:cMediaNode>
                </p:audio>
              </p:childTnLst>
            </p:cTn>
          </p:par>
        </p:tnLst>
        <p:bldLst>
          <p:bldP spid="2" grpId="0" animBg="1"/>
          <p:bldP spid="60" grpId="0"/>
          <p:bldP spid="61" grpId="0"/>
          <p:bldP spid="62" grpId="0"/>
        </p:bldLst>
      </p:timing>
    </mc:Fallback>
  </mc:AlternateContent>
  <p:extLst mod="1">
    <p:ext uri="{E180D4A7-C9FB-4DFB-919C-405C955672EB}">
      <p14:showEvtLst xmlns:p14="http://schemas.microsoft.com/office/powerpoint/2010/main">
        <p14:playEvt time="0" objId="2"/>
      </p14:showEvtLst>
    </p:ext>
  </p:extLs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4" name="矩形 23"/>
          <p:cNvSpPr/>
          <p:nvPr/>
        </p:nvSpPr>
        <p:spPr>
          <a:xfrm>
            <a:off x="-73447" y="1796819"/>
            <a:ext cx="12338893" cy="345638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11"/>
          <p:cNvSpPr txBox="1"/>
          <p:nvPr/>
        </p:nvSpPr>
        <p:spPr>
          <a:xfrm>
            <a:off x="5131092" y="2727519"/>
            <a:ext cx="5724644" cy="1200329"/>
          </a:xfrm>
          <a:prstGeom prst="rect">
            <a:avLst/>
          </a:prstGeom>
          <a:noFill/>
        </p:spPr>
        <p:txBody>
          <a:bodyPr wrap="none" rtlCol="0">
            <a:spAutoFit/>
          </a:bodyPr>
          <a:lstStyle/>
          <a:p>
            <a:pPr algn="dist"/>
            <a:r>
              <a:rPr lang="zh-CN" altLang="en-US" sz="7200" b="1" dirty="0">
                <a:solidFill>
                  <a:schemeClr val="bg1"/>
                </a:solidFill>
                <a:latin typeface="微软雅黑" panose="020B0503020204020204" pitchFamily="34" charset="-122"/>
                <a:ea typeface="微软雅黑" panose="020B0503020204020204" pitchFamily="34" charset="-122"/>
              </a:rPr>
              <a:t>项目管理部篇</a:t>
            </a:r>
            <a:endParaRPr lang="zh-CN" altLang="en-US" sz="7200" dirty="0">
              <a:solidFill>
                <a:schemeClr val="bg1"/>
              </a:solidFill>
            </a:endParaRPr>
          </a:p>
        </p:txBody>
      </p:sp>
      <p:cxnSp>
        <p:nvCxnSpPr>
          <p:cNvPr id="13" name="直接连接符 12"/>
          <p:cNvCxnSpPr/>
          <p:nvPr/>
        </p:nvCxnSpPr>
        <p:spPr>
          <a:xfrm flipV="1">
            <a:off x="4847861" y="2180861"/>
            <a:ext cx="0" cy="2565899"/>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90528" y="4306307"/>
            <a:ext cx="1203795" cy="328231"/>
          </a:xfrm>
          <a:prstGeom prst="rect">
            <a:avLst/>
          </a:prstGeom>
          <a:noFill/>
        </p:spPr>
        <p:txBody>
          <a:bodyPr wrap="square" lIns="0" tIns="0" rIns="0" bIns="0" rtlCol="0">
            <a:spAutoFit/>
          </a:bodyPr>
          <a:lstStyle/>
          <a:p>
            <a:r>
              <a:rPr lang="en-US" altLang="zh-CN" sz="2133" dirty="0">
                <a:solidFill>
                  <a:schemeClr val="bg1"/>
                </a:solidFill>
                <a:latin typeface="微软雅黑" pitchFamily="34" charset="-122"/>
                <a:ea typeface="微软雅黑" pitchFamily="34" charset="-122"/>
              </a:rPr>
              <a:t>PART 01</a:t>
            </a:r>
            <a:endParaRPr lang="zh-CN" altLang="en-US" sz="2133" dirty="0">
              <a:solidFill>
                <a:schemeClr val="bg1"/>
              </a:solidFill>
              <a:latin typeface="微软雅黑" pitchFamily="34" charset="-122"/>
              <a:ea typeface="微软雅黑" pitchFamily="34" charset="-122"/>
            </a:endParaRPr>
          </a:p>
        </p:txBody>
      </p:sp>
      <p:grpSp>
        <p:nvGrpSpPr>
          <p:cNvPr id="15" name="组合 14"/>
          <p:cNvGrpSpPr/>
          <p:nvPr/>
        </p:nvGrpSpPr>
        <p:grpSpPr>
          <a:xfrm>
            <a:off x="2831638" y="2276876"/>
            <a:ext cx="1596233" cy="1596233"/>
            <a:chOff x="1068965" y="491752"/>
            <a:chExt cx="1197175" cy="1197175"/>
          </a:xfrm>
        </p:grpSpPr>
        <p:grpSp>
          <p:nvGrpSpPr>
            <p:cNvPr id="16" name="组合 15"/>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7" name="KSO_Shape"/>
            <p:cNvSpPr>
              <a:spLocks/>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5">
                <a:lumMod val="75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Tree>
    <p:extLst>
      <p:ext uri="{BB962C8B-B14F-4D97-AF65-F5344CB8AC3E}">
        <p14:creationId xmlns:p14="http://schemas.microsoft.com/office/powerpoint/2010/main" val="3188742026"/>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14:presetBounceEnd="55000">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14:bounceEnd="55000">
                                          <p:cBhvr additive="base">
                                            <p:cTn id="10" dur="1500" fill="hold"/>
                                            <p:tgtEl>
                                              <p:spTgt spid="15"/>
                                            </p:tgtEl>
                                            <p:attrNameLst>
                                              <p:attrName>ppt_x</p:attrName>
                                            </p:attrNameLst>
                                          </p:cBhvr>
                                          <p:tavLst>
                                            <p:tav tm="0">
                                              <p:val>
                                                <p:strVal val="0-#ppt_w/2"/>
                                              </p:val>
                                            </p:tav>
                                            <p:tav tm="100000">
                                              <p:val>
                                                <p:strVal val="#ppt_x"/>
                                              </p:val>
                                            </p:tav>
                                          </p:tavLst>
                                        </p:anim>
                                        <p:anim calcmode="lin" valueType="num" p14:bounceEnd="55000">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500" fill="hold"/>
                                            <p:tgtEl>
                                              <p:spTgt spid="15"/>
                                            </p:tgtEl>
                                            <p:attrNameLst>
                                              <p:attrName>ppt_x</p:attrName>
                                            </p:attrNameLst>
                                          </p:cBhvr>
                                          <p:tavLst>
                                            <p:tav tm="0">
                                              <p:val>
                                                <p:strVal val="0-#ppt_w/2"/>
                                              </p:val>
                                            </p:tav>
                                            <p:tav tm="100000">
                                              <p:val>
                                                <p:strVal val="#ppt_x"/>
                                              </p:val>
                                            </p:tav>
                                          </p:tavLst>
                                        </p:anim>
                                        <p:anim calcmode="lin" valueType="num">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14DFBE33-47E7-4571-9D17-50C9EFEACF49}"/>
              </a:ext>
            </a:extLst>
          </p:cNvPr>
          <p:cNvGrpSpPr/>
          <p:nvPr/>
        </p:nvGrpSpPr>
        <p:grpSpPr>
          <a:xfrm>
            <a:off x="0" y="159023"/>
            <a:ext cx="3242491" cy="587860"/>
            <a:chOff x="0" y="159023"/>
            <a:chExt cx="3242491" cy="587860"/>
          </a:xfrm>
        </p:grpSpPr>
        <p:sp>
          <p:nvSpPr>
            <p:cNvPr id="70" name="TextBox 76"/>
            <p:cNvSpPr txBox="1"/>
            <p:nvPr/>
          </p:nvSpPr>
          <p:spPr>
            <a:xfrm>
              <a:off x="1211166" y="285218"/>
              <a:ext cx="2031325" cy="461665"/>
            </a:xfrm>
            <a:prstGeom prst="rect">
              <a:avLst/>
            </a:prstGeom>
            <a:noFill/>
          </p:spPr>
          <p:txBody>
            <a:bodyPr wrap="non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400" dirty="0">
                <a:solidFill>
                  <a:schemeClr val="accent5">
                    <a:lumMod val="75000"/>
                  </a:schemeClr>
                </a:solidFill>
              </a:endParaRPr>
            </a:p>
          </p:txBody>
        </p:sp>
        <p:sp>
          <p:nvSpPr>
            <p:cNvPr id="71" name="矩形 70"/>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2" name="矩形 71"/>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
        <p:nvSpPr>
          <p:cNvPr id="29" name="内容占位符 2">
            <a:extLst>
              <a:ext uri="{FF2B5EF4-FFF2-40B4-BE49-F238E27FC236}">
                <a16:creationId xmlns:a16="http://schemas.microsoft.com/office/drawing/2014/main" id="{8392FAF7-8D19-4B84-AD60-BD48CE13A170}"/>
              </a:ext>
            </a:extLst>
          </p:cNvPr>
          <p:cNvSpPr txBox="1">
            <a:spLocks/>
          </p:cNvSpPr>
          <p:nvPr/>
        </p:nvSpPr>
        <p:spPr>
          <a:xfrm>
            <a:off x="1137619" y="911474"/>
            <a:ext cx="10214713" cy="59729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200000"/>
              </a:lnSpc>
              <a:buClr>
                <a:srgbClr val="FF5050"/>
              </a:buClr>
              <a:buSzPct val="85000"/>
              <a:defRPr/>
            </a:pPr>
            <a:r>
              <a:rPr lang="en-US" altLang="zh-CN" sz="1400" b="1" smtClean="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2017</a:t>
            </a:r>
            <a:r>
              <a:rPr lang="zh-CN" altLang="en-US" sz="1400" b="1" smtClean="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年</a:t>
            </a:r>
            <a:r>
              <a:rPr lang="zh-CN" altLang="en-US"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计划生产</a:t>
            </a:r>
            <a:r>
              <a:rPr lang="en-US" altLang="zh-CN"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 XXXXXXXX</a:t>
            </a:r>
            <a:r>
              <a:rPr lang="zh-CN" altLang="en-US"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，新增</a:t>
            </a:r>
            <a:r>
              <a:rPr lang="en-US" altLang="zh-CN"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XXXXXXXXX</a:t>
            </a:r>
            <a:r>
              <a:rPr lang="zh-CN" altLang="en-US"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。为配合公司的发展战略目标，</a:t>
            </a:r>
            <a:r>
              <a:rPr lang="zh-CN" altLang="en-US" sz="1400" b="1">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项目</a:t>
            </a:r>
            <a:r>
              <a:rPr lang="zh-CN" altLang="en-US" sz="1400" b="1" smtClean="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部</a:t>
            </a:r>
            <a:r>
              <a:rPr lang="en-US" altLang="zh-CN" sz="1400" b="1" smtClean="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2017</a:t>
            </a:r>
            <a:r>
              <a:rPr lang="zh-CN" altLang="en-US" sz="1400" b="1" smtClean="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年</a:t>
            </a:r>
            <a:r>
              <a:rPr lang="zh-CN" altLang="en-US" sz="14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的工作围绕以下几个方面展开；</a:t>
            </a:r>
            <a:endParaRPr lang="en-US" altLang="zh-CN" sz="1400"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endParaRPr>
          </a:p>
          <a:p>
            <a:pPr>
              <a:lnSpc>
                <a:spcPct val="200000"/>
              </a:lnSpc>
              <a:buClr>
                <a:srgbClr val="FF5050"/>
              </a:buClr>
              <a:buSzPct val="85000"/>
              <a:defRPr/>
            </a:pPr>
            <a:endParaRPr lang="zh-CN" altLang="en-US" sz="1400"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36" name="矩形 35">
            <a:extLst>
              <a:ext uri="{FF2B5EF4-FFF2-40B4-BE49-F238E27FC236}">
                <a16:creationId xmlns:a16="http://schemas.microsoft.com/office/drawing/2014/main" id="{AB348F68-E584-4C08-8F5D-A323FD0307A4}"/>
              </a:ext>
            </a:extLst>
          </p:cNvPr>
          <p:cNvSpPr/>
          <p:nvPr/>
        </p:nvSpPr>
        <p:spPr>
          <a:xfrm>
            <a:off x="761559" y="1918261"/>
            <a:ext cx="4032448" cy="216024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03B82F88-4578-48A4-8D79-DCC25524CF65}"/>
              </a:ext>
            </a:extLst>
          </p:cNvPr>
          <p:cNvSpPr/>
          <p:nvPr/>
        </p:nvSpPr>
        <p:spPr>
          <a:xfrm>
            <a:off x="7397993" y="1918261"/>
            <a:ext cx="4032448" cy="2160240"/>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CD05CE26-C0FF-4ED3-99A3-9B94897874B7}"/>
              </a:ext>
            </a:extLst>
          </p:cNvPr>
          <p:cNvSpPr/>
          <p:nvPr/>
        </p:nvSpPr>
        <p:spPr>
          <a:xfrm>
            <a:off x="4794007" y="1918261"/>
            <a:ext cx="2603986" cy="216024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20">
            <a:extLst>
              <a:ext uri="{FF2B5EF4-FFF2-40B4-BE49-F238E27FC236}">
                <a16:creationId xmlns:a16="http://schemas.microsoft.com/office/drawing/2014/main" id="{7352BE22-BF7D-4040-9140-D9E203AAADF1}"/>
              </a:ext>
            </a:extLst>
          </p:cNvPr>
          <p:cNvSpPr txBox="1"/>
          <p:nvPr/>
        </p:nvSpPr>
        <p:spPr>
          <a:xfrm>
            <a:off x="1414695" y="4525544"/>
            <a:ext cx="5191210" cy="535531"/>
          </a:xfrm>
          <a:prstGeom prst="rect">
            <a:avLst/>
          </a:prstGeom>
          <a:noFill/>
        </p:spPr>
        <p:txBody>
          <a:bodyPr wrap="square" rtlCol="0">
            <a:spAutoFit/>
          </a:bodyPr>
          <a:lstStyle/>
          <a:p>
            <a:pPr>
              <a:lnSpc>
                <a:spcPct val="120000"/>
              </a:lnSpc>
              <a:spcBef>
                <a:spcPct val="0"/>
              </a:spcBef>
              <a:buNone/>
            </a:pPr>
            <a:r>
              <a:rPr lang="zh-CN" altLang="en-US" sz="1200" kern="0" dirty="0">
                <a:latin typeface="微软雅黑" panose="020B0503020204020204" pitchFamily="34" charset="-122"/>
                <a:ea typeface="微软雅黑" panose="020B0503020204020204" pitchFamily="34" charset="-122"/>
                <a:cs typeface="Arial Unicode MS" pitchFamily="34" charset="-122"/>
              </a:rPr>
              <a:t>抓好安全质量问题，减少安全质量事故，竣工验收时</a:t>
            </a:r>
            <a:r>
              <a:rPr lang="zh-CN" altLang="en-US" sz="1200" kern="0" dirty="0">
                <a:solidFill>
                  <a:srgbClr val="000000"/>
                </a:solidFill>
                <a:latin typeface="微软雅黑" panose="020B0503020204020204" pitchFamily="34" charset="-122"/>
                <a:ea typeface="微软雅黑" panose="020B0503020204020204" pitchFamily="34" charset="-122"/>
                <a:cs typeface="Arial Unicode MS" pitchFamily="34" charset="-122"/>
              </a:rPr>
              <a:t>工程质量综合评定达到合格等级</a:t>
            </a:r>
            <a:endParaRPr lang="zh-CN" altLang="en-US" sz="1200" dirty="0">
              <a:solidFill>
                <a:srgbClr val="E1E1E1"/>
              </a:solidFill>
              <a:latin typeface="微软雅黑" panose="020B0503020204020204" pitchFamily="34" charset="-122"/>
              <a:ea typeface="微软雅黑" panose="020B0503020204020204" pitchFamily="34" charset="-122"/>
              <a:sym typeface="微软雅黑" pitchFamily="34" charset="-122"/>
            </a:endParaRPr>
          </a:p>
        </p:txBody>
      </p:sp>
      <p:sp>
        <p:nvSpPr>
          <p:cNvPr id="42" name="TextBox 22">
            <a:extLst>
              <a:ext uri="{FF2B5EF4-FFF2-40B4-BE49-F238E27FC236}">
                <a16:creationId xmlns:a16="http://schemas.microsoft.com/office/drawing/2014/main" id="{41A41616-27A4-48E8-8923-24D347360721}"/>
              </a:ext>
            </a:extLst>
          </p:cNvPr>
          <p:cNvSpPr txBox="1"/>
          <p:nvPr/>
        </p:nvSpPr>
        <p:spPr>
          <a:xfrm>
            <a:off x="7383555" y="4525544"/>
            <a:ext cx="3914373" cy="313932"/>
          </a:xfrm>
          <a:prstGeom prst="rect">
            <a:avLst/>
          </a:prstGeom>
          <a:noFill/>
        </p:spPr>
        <p:txBody>
          <a:bodyPr wrap="square" rtlCol="0">
            <a:spAutoFit/>
          </a:bodyPr>
          <a:lstStyle/>
          <a:p>
            <a:pPr>
              <a:lnSpc>
                <a:spcPct val="120000"/>
              </a:lnSpc>
              <a:spcBef>
                <a:spcPct val="0"/>
              </a:spcBef>
              <a:buNone/>
            </a:pPr>
            <a:r>
              <a:rPr lang="zh-CN" altLang="en-US" sz="1200" kern="0" dirty="0">
                <a:latin typeface="微软雅黑" panose="020B0503020204020204" pitchFamily="34" charset="-122"/>
                <a:ea typeface="微软雅黑" panose="020B0503020204020204" pitchFamily="34" charset="-122"/>
                <a:cs typeface="Arial Unicode MS" pitchFamily="34" charset="-122"/>
              </a:rPr>
              <a:t>总结和记录经验教训，为公司建立经验知识库</a:t>
            </a:r>
            <a:endParaRPr lang="zh-CN" altLang="en-US" sz="1200" dirty="0">
              <a:solidFill>
                <a:srgbClr val="E1E1E1"/>
              </a:solidFill>
              <a:latin typeface="微软雅黑" panose="020B0503020204020204" pitchFamily="34" charset="-122"/>
              <a:ea typeface="微软雅黑" panose="020B0503020204020204" pitchFamily="34" charset="-122"/>
              <a:sym typeface="微软雅黑" pitchFamily="34" charset="-122"/>
            </a:endParaRPr>
          </a:p>
        </p:txBody>
      </p:sp>
      <p:sp>
        <p:nvSpPr>
          <p:cNvPr id="44" name="TextBox 24">
            <a:extLst>
              <a:ext uri="{FF2B5EF4-FFF2-40B4-BE49-F238E27FC236}">
                <a16:creationId xmlns:a16="http://schemas.microsoft.com/office/drawing/2014/main" id="{7FEF440D-B34C-475A-8155-2737E7EFCBEA}"/>
              </a:ext>
            </a:extLst>
          </p:cNvPr>
          <p:cNvSpPr txBox="1"/>
          <p:nvPr/>
        </p:nvSpPr>
        <p:spPr>
          <a:xfrm>
            <a:off x="1414694" y="5750462"/>
            <a:ext cx="5191210" cy="313932"/>
          </a:xfrm>
          <a:prstGeom prst="rect">
            <a:avLst/>
          </a:prstGeom>
          <a:noFill/>
        </p:spPr>
        <p:txBody>
          <a:bodyPr wrap="square" rtlCol="0">
            <a:spAutoFit/>
          </a:bodyPr>
          <a:lstStyle/>
          <a:p>
            <a:pPr>
              <a:lnSpc>
                <a:spcPct val="120000"/>
              </a:lnSpc>
              <a:spcBef>
                <a:spcPct val="0"/>
              </a:spcBef>
              <a:buNone/>
            </a:pPr>
            <a:r>
              <a:rPr lang="zh-CN" altLang="en-US" sz="1200" kern="0" dirty="0">
                <a:latin typeface="微软雅黑" panose="020B0503020204020204" pitchFamily="34" charset="-122"/>
                <a:ea typeface="微软雅黑" panose="020B0503020204020204" pitchFamily="34" charset="-122"/>
                <a:cs typeface="Arial Unicode MS" pitchFamily="34" charset="-122"/>
              </a:rPr>
              <a:t>加快厂房建设进度，为新设备的安装调试或新项目的引进提供场地支持</a:t>
            </a:r>
            <a:endParaRPr lang="zh-CN" altLang="en-US" sz="1200" dirty="0">
              <a:solidFill>
                <a:srgbClr val="E1E1E1"/>
              </a:solidFill>
              <a:latin typeface="微软雅黑" panose="020B0503020204020204" pitchFamily="34" charset="-122"/>
              <a:ea typeface="微软雅黑" panose="020B0503020204020204" pitchFamily="34" charset="-122"/>
              <a:sym typeface="微软雅黑" pitchFamily="34" charset="-122"/>
            </a:endParaRPr>
          </a:p>
        </p:txBody>
      </p:sp>
      <p:sp>
        <p:nvSpPr>
          <p:cNvPr id="46" name="TextBox 26">
            <a:extLst>
              <a:ext uri="{FF2B5EF4-FFF2-40B4-BE49-F238E27FC236}">
                <a16:creationId xmlns:a16="http://schemas.microsoft.com/office/drawing/2014/main" id="{3423558C-874D-4A0C-ABF4-F5217E0C28C8}"/>
              </a:ext>
            </a:extLst>
          </p:cNvPr>
          <p:cNvSpPr txBox="1"/>
          <p:nvPr/>
        </p:nvSpPr>
        <p:spPr>
          <a:xfrm>
            <a:off x="7392104" y="5750462"/>
            <a:ext cx="3914373" cy="313932"/>
          </a:xfrm>
          <a:prstGeom prst="rect">
            <a:avLst/>
          </a:prstGeom>
          <a:noFill/>
        </p:spPr>
        <p:txBody>
          <a:bodyPr wrap="square" rtlCol="0">
            <a:spAutoFit/>
          </a:bodyPr>
          <a:lstStyle/>
          <a:p>
            <a:pPr>
              <a:lnSpc>
                <a:spcPct val="120000"/>
              </a:lnSpc>
              <a:spcBef>
                <a:spcPct val="0"/>
              </a:spcBef>
              <a:buNone/>
            </a:pPr>
            <a:r>
              <a:rPr lang="zh-CN" altLang="en-US" sz="1200" kern="0" dirty="0">
                <a:latin typeface="微软雅黑" panose="020B0503020204020204" pitchFamily="34" charset="-122"/>
                <a:ea typeface="微软雅黑" panose="020B0503020204020204" pitchFamily="34" charset="-122"/>
                <a:cs typeface="Arial Unicode MS" pitchFamily="34" charset="-122"/>
              </a:rPr>
              <a:t>加强团队成员培训，提高团队工作效率</a:t>
            </a:r>
            <a:endParaRPr lang="zh-CN" altLang="en-US" sz="1200" dirty="0">
              <a:solidFill>
                <a:srgbClr val="E1E1E1"/>
              </a:solidFill>
              <a:latin typeface="微软雅黑" panose="020B0503020204020204" pitchFamily="34" charset="-122"/>
              <a:ea typeface="微软雅黑" panose="020B0503020204020204" pitchFamily="34" charset="-122"/>
              <a:sym typeface="微软雅黑" pitchFamily="34" charset="-122"/>
            </a:endParaRPr>
          </a:p>
        </p:txBody>
      </p:sp>
      <p:sp>
        <p:nvSpPr>
          <p:cNvPr id="47" name="Freeform 21">
            <a:extLst>
              <a:ext uri="{FF2B5EF4-FFF2-40B4-BE49-F238E27FC236}">
                <a16:creationId xmlns:a16="http://schemas.microsoft.com/office/drawing/2014/main" id="{EF1FA69C-A74B-46C0-88D7-A9A8FC07C18D}"/>
              </a:ext>
            </a:extLst>
          </p:cNvPr>
          <p:cNvSpPr>
            <a:spLocks noEditPoints="1"/>
          </p:cNvSpPr>
          <p:nvPr/>
        </p:nvSpPr>
        <p:spPr bwMode="auto">
          <a:xfrm>
            <a:off x="6943107" y="5794021"/>
            <a:ext cx="384600" cy="439293"/>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accent5">
              <a:lumMod val="75000"/>
            </a:schemeClr>
          </a:solidFill>
          <a:ln>
            <a:noFill/>
          </a:ln>
          <a:effectLst>
            <a:outerShdw blurRad="254000" dist="127000" dir="5400000" algn="ctr" rotWithShape="0">
              <a:srgbClr val="000000">
                <a:alpha val="2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schemeClr val="bg1"/>
              </a:solidFill>
              <a:effectLst/>
              <a:uLnTx/>
              <a:uFillTx/>
              <a:latin typeface="Arial"/>
              <a:ea typeface="微软雅黑"/>
              <a:cs typeface="+mn-ea"/>
              <a:sym typeface="+mn-lt"/>
            </a:endParaRPr>
          </a:p>
        </p:txBody>
      </p:sp>
      <p:sp>
        <p:nvSpPr>
          <p:cNvPr id="48" name="Freeform 102">
            <a:extLst>
              <a:ext uri="{FF2B5EF4-FFF2-40B4-BE49-F238E27FC236}">
                <a16:creationId xmlns:a16="http://schemas.microsoft.com/office/drawing/2014/main" id="{8ABEE9E5-54B4-49C4-B341-5FF8326D6C71}"/>
              </a:ext>
            </a:extLst>
          </p:cNvPr>
          <p:cNvSpPr>
            <a:spLocks noEditPoints="1"/>
          </p:cNvSpPr>
          <p:nvPr/>
        </p:nvSpPr>
        <p:spPr bwMode="auto">
          <a:xfrm>
            <a:off x="950918" y="4525544"/>
            <a:ext cx="375268" cy="375268"/>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5">
              <a:lumMod val="75000"/>
            </a:schemeClr>
          </a:solidFill>
          <a:ln>
            <a:noFill/>
          </a:ln>
          <a:effectLst>
            <a:outerShdw blurRad="254000" dist="127000" dir="5400000" algn="ctr" rotWithShape="0">
              <a:srgbClr val="000000">
                <a:alpha val="20000"/>
              </a:srgbClr>
            </a:outerShdw>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srgbClr val="015695"/>
              </a:solidFill>
              <a:effectLst/>
              <a:uLnTx/>
              <a:uFillTx/>
              <a:latin typeface="Arial"/>
              <a:ea typeface="微软雅黑"/>
              <a:cs typeface="+mn-ea"/>
              <a:sym typeface="+mn-lt"/>
            </a:endParaRPr>
          </a:p>
        </p:txBody>
      </p:sp>
      <p:sp>
        <p:nvSpPr>
          <p:cNvPr id="49" name="Freeform 290">
            <a:extLst>
              <a:ext uri="{FF2B5EF4-FFF2-40B4-BE49-F238E27FC236}">
                <a16:creationId xmlns:a16="http://schemas.microsoft.com/office/drawing/2014/main" id="{71286764-BFC0-40DE-8FD2-486E1B9A5360}"/>
              </a:ext>
            </a:extLst>
          </p:cNvPr>
          <p:cNvSpPr>
            <a:spLocks noChangeAspect="1" noChangeArrowheads="1"/>
          </p:cNvSpPr>
          <p:nvPr/>
        </p:nvSpPr>
        <p:spPr bwMode="auto">
          <a:xfrm>
            <a:off x="880777" y="5790983"/>
            <a:ext cx="515551" cy="399313"/>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accent5">
              <a:lumMod val="75000"/>
            </a:schemeClr>
          </a:solidFill>
          <a:ln>
            <a:noFill/>
          </a:ln>
          <a:effectLst>
            <a:outerShdw blurRad="254000" dist="127000" dir="5400000" algn="ctr" rotWithShape="0">
              <a:srgbClr val="000000">
                <a:alpha val="20000"/>
              </a:srgbClr>
            </a:outerShdw>
          </a:effectLst>
          <a:extLst/>
        </p:spPr>
        <p:txBody>
          <a:bodyPr wrap="none" lIns="182843" tIns="91422" rIns="182843" bIns="91422"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Arial"/>
              <a:ea typeface="微软雅黑"/>
              <a:cs typeface="+mn-ea"/>
              <a:sym typeface="+mn-lt"/>
            </a:endParaRPr>
          </a:p>
        </p:txBody>
      </p:sp>
      <p:sp>
        <p:nvSpPr>
          <p:cNvPr id="50" name="Freeform 40">
            <a:extLst>
              <a:ext uri="{FF2B5EF4-FFF2-40B4-BE49-F238E27FC236}">
                <a16:creationId xmlns:a16="http://schemas.microsoft.com/office/drawing/2014/main" id="{6542711F-23D0-434F-B78A-61450E4CC686}"/>
              </a:ext>
            </a:extLst>
          </p:cNvPr>
          <p:cNvSpPr>
            <a:spLocks noChangeAspect="1" noChangeArrowheads="1"/>
          </p:cNvSpPr>
          <p:nvPr/>
        </p:nvSpPr>
        <p:spPr bwMode="auto">
          <a:xfrm>
            <a:off x="6963813" y="4525544"/>
            <a:ext cx="367628" cy="439995"/>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accent5">
              <a:lumMod val="75000"/>
            </a:schemeClr>
          </a:solidFill>
          <a:ln>
            <a:noFill/>
          </a:ln>
          <a:effectLst>
            <a:outerShdw blurRad="254000" dist="127000" dir="5400000" algn="ctr" rotWithShape="0">
              <a:srgbClr val="000000">
                <a:alpha val="20000"/>
              </a:srgbClr>
            </a:outerShdw>
          </a:effectLst>
          <a:extLst/>
        </p:spPr>
        <p:txBody>
          <a:bodyPr wrap="square"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chemeClr val="bg1"/>
              </a:solidFill>
              <a:effectLst/>
              <a:uLnTx/>
              <a:uFillTx/>
              <a:latin typeface="Arial"/>
              <a:ea typeface="微软雅黑"/>
              <a:cs typeface="+mn-ea"/>
              <a:sym typeface="+mn-lt"/>
            </a:endParaRPr>
          </a:p>
        </p:txBody>
      </p:sp>
      <p:sp>
        <p:nvSpPr>
          <p:cNvPr id="52" name="TextBox 32">
            <a:extLst>
              <a:ext uri="{FF2B5EF4-FFF2-40B4-BE49-F238E27FC236}">
                <a16:creationId xmlns:a16="http://schemas.microsoft.com/office/drawing/2014/main" id="{79120FBB-887A-4B1A-AF26-CF03EA82E8D1}"/>
              </a:ext>
            </a:extLst>
          </p:cNvPr>
          <p:cNvSpPr txBox="1"/>
          <p:nvPr/>
        </p:nvSpPr>
        <p:spPr>
          <a:xfrm>
            <a:off x="4913807" y="2188898"/>
            <a:ext cx="2377986" cy="1569660"/>
          </a:xfrm>
          <a:prstGeom prst="rect">
            <a:avLst/>
          </a:prstGeom>
          <a:noFill/>
        </p:spPr>
        <p:txBody>
          <a:bodyPr wrap="square" rtlCol="0">
            <a:spAutoFit/>
          </a:bodyPr>
          <a:lstStyle/>
          <a:p>
            <a:pPr>
              <a:lnSpc>
                <a:spcPct val="200000"/>
              </a:lnSpc>
              <a:spcBef>
                <a:spcPct val="0"/>
              </a:spcBef>
              <a:buNone/>
            </a:pPr>
            <a:r>
              <a:rPr lang="zh-CN" altLang="en-US" sz="1200" b="1" kern="0" dirty="0">
                <a:solidFill>
                  <a:schemeClr val="bg1"/>
                </a:solidFill>
                <a:latin typeface="微软雅黑" panose="020B0503020204020204" pitchFamily="34" charset="-122"/>
                <a:ea typeface="微软雅黑" panose="020B0503020204020204" pitchFamily="34" charset="-122"/>
                <a:cs typeface="Arial Unicode MS" pitchFamily="34" charset="-122"/>
              </a:rPr>
              <a:t>抓好设计阶段的成本控制，从源头控制建筑的单方造价；加强与设计院的沟通，避免设计延误或施工配合不到位所导致的损失</a:t>
            </a:r>
            <a:endParaRPr lang="zh-CN" altLang="en-US" sz="1200" b="1" dirty="0">
              <a:solidFill>
                <a:schemeClr val="bg1"/>
              </a:solidFill>
              <a:latin typeface="微软雅黑" panose="020B0503020204020204" pitchFamily="34" charset="-122"/>
              <a:ea typeface="微软雅黑" panose="020B0503020204020204" pitchFamily="34" charset="-122"/>
              <a:sym typeface="微软雅黑" pitchFamily="34" charset="-122"/>
            </a:endParaRPr>
          </a:p>
        </p:txBody>
      </p:sp>
    </p:spTree>
    <p:extLst>
      <p:ext uri="{BB962C8B-B14F-4D97-AF65-F5344CB8AC3E}">
        <p14:creationId xmlns:p14="http://schemas.microsoft.com/office/powerpoint/2010/main" val="2284778018"/>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animEffect transition="in" filter="fade">
                                      <p:cBhvr>
                                        <p:cTn id="7" dur="500"/>
                                        <p:tgtEl>
                                          <p:spTgt spid="29">
                                            <p:txEl>
                                              <p:pRg st="0" end="0"/>
                                            </p:txEl>
                                          </p:spTgt>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0-#ppt_w/2"/>
                                          </p:val>
                                        </p:tav>
                                        <p:tav tm="100000">
                                          <p:val>
                                            <p:strVal val="#ppt_x"/>
                                          </p:val>
                                        </p:tav>
                                      </p:tavLst>
                                    </p:anim>
                                    <p:anim calcmode="lin" valueType="num">
                                      <p:cBhvr additive="base">
                                        <p:cTn id="12" dur="500" fill="hold"/>
                                        <p:tgtEl>
                                          <p:spTgt spid="3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1+#ppt_w/2"/>
                                          </p:val>
                                        </p:tav>
                                        <p:tav tm="100000">
                                          <p:val>
                                            <p:strVal val="#ppt_x"/>
                                          </p:val>
                                        </p:tav>
                                      </p:tavLst>
                                    </p:anim>
                                    <p:anim calcmode="lin" valueType="num">
                                      <p:cBhvr additive="base">
                                        <p:cTn id="16" dur="500" fill="hold"/>
                                        <p:tgtEl>
                                          <p:spTgt spid="3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p:cTn id="20" dur="500" fill="hold"/>
                                        <p:tgtEl>
                                          <p:spTgt spid="38"/>
                                        </p:tgtEl>
                                        <p:attrNameLst>
                                          <p:attrName>ppt_w</p:attrName>
                                        </p:attrNameLst>
                                      </p:cBhvr>
                                      <p:tavLst>
                                        <p:tav tm="0">
                                          <p:val>
                                            <p:fltVal val="0"/>
                                          </p:val>
                                        </p:tav>
                                        <p:tav tm="100000">
                                          <p:val>
                                            <p:strVal val="#ppt_w"/>
                                          </p:val>
                                        </p:tav>
                                      </p:tavLst>
                                    </p:anim>
                                    <p:anim calcmode="lin" valueType="num">
                                      <p:cBhvr>
                                        <p:cTn id="21" dur="500" fill="hold"/>
                                        <p:tgtEl>
                                          <p:spTgt spid="38"/>
                                        </p:tgtEl>
                                        <p:attrNameLst>
                                          <p:attrName>ppt_h</p:attrName>
                                        </p:attrNameLst>
                                      </p:cBhvr>
                                      <p:tavLst>
                                        <p:tav tm="0">
                                          <p:val>
                                            <p:fltVal val="0"/>
                                          </p:val>
                                        </p:tav>
                                        <p:tav tm="100000">
                                          <p:val>
                                            <p:strVal val="#ppt_h"/>
                                          </p:val>
                                        </p:tav>
                                      </p:tavLst>
                                    </p:anim>
                                    <p:animEffect transition="in" filter="fade">
                                      <p:cBhvr>
                                        <p:cTn id="22" dur="500"/>
                                        <p:tgtEl>
                                          <p:spTgt spid="3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 calcmode="lin" valueType="num">
                                      <p:cBhvr>
                                        <p:cTn id="29" dur="500" fill="hold"/>
                                        <p:tgtEl>
                                          <p:spTgt spid="48"/>
                                        </p:tgtEl>
                                        <p:attrNameLst>
                                          <p:attrName>ppt_w</p:attrName>
                                        </p:attrNameLst>
                                      </p:cBhvr>
                                      <p:tavLst>
                                        <p:tav tm="0">
                                          <p:val>
                                            <p:fltVal val="0"/>
                                          </p:val>
                                        </p:tav>
                                        <p:tav tm="100000">
                                          <p:val>
                                            <p:strVal val="#ppt_w"/>
                                          </p:val>
                                        </p:tav>
                                      </p:tavLst>
                                    </p:anim>
                                    <p:anim calcmode="lin" valueType="num">
                                      <p:cBhvr>
                                        <p:cTn id="30" dur="500" fill="hold"/>
                                        <p:tgtEl>
                                          <p:spTgt spid="48"/>
                                        </p:tgtEl>
                                        <p:attrNameLst>
                                          <p:attrName>ppt_h</p:attrName>
                                        </p:attrNameLst>
                                      </p:cBhvr>
                                      <p:tavLst>
                                        <p:tav tm="0">
                                          <p:val>
                                            <p:fltVal val="0"/>
                                          </p:val>
                                        </p:tav>
                                        <p:tav tm="100000">
                                          <p:val>
                                            <p:strVal val="#ppt_h"/>
                                          </p:val>
                                        </p:tav>
                                      </p:tavLst>
                                    </p:anim>
                                    <p:animEffect transition="in" filter="fade">
                                      <p:cBhvr>
                                        <p:cTn id="31" dur="500"/>
                                        <p:tgtEl>
                                          <p:spTgt spid="4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50"/>
                                        </p:tgtEl>
                                        <p:attrNameLst>
                                          <p:attrName>style.visibility</p:attrName>
                                        </p:attrNameLst>
                                      </p:cBhvr>
                                      <p:to>
                                        <p:strVal val="visible"/>
                                      </p:to>
                                    </p:set>
                                    <p:anim calcmode="lin" valueType="num">
                                      <p:cBhvr>
                                        <p:cTn id="37" dur="500" fill="hold"/>
                                        <p:tgtEl>
                                          <p:spTgt spid="50"/>
                                        </p:tgtEl>
                                        <p:attrNameLst>
                                          <p:attrName>ppt_w</p:attrName>
                                        </p:attrNameLst>
                                      </p:cBhvr>
                                      <p:tavLst>
                                        <p:tav tm="0">
                                          <p:val>
                                            <p:fltVal val="0"/>
                                          </p:val>
                                        </p:tav>
                                        <p:tav tm="100000">
                                          <p:val>
                                            <p:strVal val="#ppt_w"/>
                                          </p:val>
                                        </p:tav>
                                      </p:tavLst>
                                    </p:anim>
                                    <p:anim calcmode="lin" valueType="num">
                                      <p:cBhvr>
                                        <p:cTn id="38" dur="500" fill="hold"/>
                                        <p:tgtEl>
                                          <p:spTgt spid="50"/>
                                        </p:tgtEl>
                                        <p:attrNameLst>
                                          <p:attrName>ppt_h</p:attrName>
                                        </p:attrNameLst>
                                      </p:cBhvr>
                                      <p:tavLst>
                                        <p:tav tm="0">
                                          <p:val>
                                            <p:fltVal val="0"/>
                                          </p:val>
                                        </p:tav>
                                        <p:tav tm="100000">
                                          <p:val>
                                            <p:strVal val="#ppt_h"/>
                                          </p:val>
                                        </p:tav>
                                      </p:tavLst>
                                    </p:anim>
                                    <p:animEffect transition="in" filter="fade">
                                      <p:cBhvr>
                                        <p:cTn id="39" dur="500"/>
                                        <p:tgtEl>
                                          <p:spTgt spid="5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500"/>
                                        <p:tgtEl>
                                          <p:spTgt spid="4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49"/>
                                        </p:tgtEl>
                                        <p:attrNameLst>
                                          <p:attrName>style.visibility</p:attrName>
                                        </p:attrNameLst>
                                      </p:cBhvr>
                                      <p:to>
                                        <p:strVal val="visible"/>
                                      </p:to>
                                    </p:set>
                                    <p:anim calcmode="lin" valueType="num">
                                      <p:cBhvr>
                                        <p:cTn id="45" dur="500" fill="hold"/>
                                        <p:tgtEl>
                                          <p:spTgt spid="49"/>
                                        </p:tgtEl>
                                        <p:attrNameLst>
                                          <p:attrName>ppt_w</p:attrName>
                                        </p:attrNameLst>
                                      </p:cBhvr>
                                      <p:tavLst>
                                        <p:tav tm="0">
                                          <p:val>
                                            <p:fltVal val="0"/>
                                          </p:val>
                                        </p:tav>
                                        <p:tav tm="100000">
                                          <p:val>
                                            <p:strVal val="#ppt_w"/>
                                          </p:val>
                                        </p:tav>
                                      </p:tavLst>
                                    </p:anim>
                                    <p:anim calcmode="lin" valueType="num">
                                      <p:cBhvr>
                                        <p:cTn id="46" dur="500" fill="hold"/>
                                        <p:tgtEl>
                                          <p:spTgt spid="49"/>
                                        </p:tgtEl>
                                        <p:attrNameLst>
                                          <p:attrName>ppt_h</p:attrName>
                                        </p:attrNameLst>
                                      </p:cBhvr>
                                      <p:tavLst>
                                        <p:tav tm="0">
                                          <p:val>
                                            <p:fltVal val="0"/>
                                          </p:val>
                                        </p:tav>
                                        <p:tav tm="100000">
                                          <p:val>
                                            <p:strVal val="#ppt_h"/>
                                          </p:val>
                                        </p:tav>
                                      </p:tavLst>
                                    </p:anim>
                                    <p:animEffect transition="in" filter="fade">
                                      <p:cBhvr>
                                        <p:cTn id="47" dur="500"/>
                                        <p:tgtEl>
                                          <p:spTgt spid="4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 calcmode="lin" valueType="num">
                                      <p:cBhvr>
                                        <p:cTn id="53" dur="500" fill="hold"/>
                                        <p:tgtEl>
                                          <p:spTgt spid="47"/>
                                        </p:tgtEl>
                                        <p:attrNameLst>
                                          <p:attrName>ppt_w</p:attrName>
                                        </p:attrNameLst>
                                      </p:cBhvr>
                                      <p:tavLst>
                                        <p:tav tm="0">
                                          <p:val>
                                            <p:fltVal val="0"/>
                                          </p:val>
                                        </p:tav>
                                        <p:tav tm="100000">
                                          <p:val>
                                            <p:strVal val="#ppt_w"/>
                                          </p:val>
                                        </p:tav>
                                      </p:tavLst>
                                    </p:anim>
                                    <p:anim calcmode="lin" valueType="num">
                                      <p:cBhvr>
                                        <p:cTn id="54" dur="500" fill="hold"/>
                                        <p:tgtEl>
                                          <p:spTgt spid="47"/>
                                        </p:tgtEl>
                                        <p:attrNameLst>
                                          <p:attrName>ppt_h</p:attrName>
                                        </p:attrNameLst>
                                      </p:cBhvr>
                                      <p:tavLst>
                                        <p:tav tm="0">
                                          <p:val>
                                            <p:fltVal val="0"/>
                                          </p:val>
                                        </p:tav>
                                        <p:tav tm="100000">
                                          <p:val>
                                            <p:strVal val="#ppt_h"/>
                                          </p:val>
                                        </p:tav>
                                      </p:tavLst>
                                    </p:anim>
                                    <p:animEffect transition="in" filter="fade">
                                      <p:cBhvr>
                                        <p:cTn id="55" dur="500"/>
                                        <p:tgtEl>
                                          <p:spTgt spid="4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P spid="36" grpId="0" animBg="1"/>
      <p:bldP spid="37" grpId="0" animBg="1"/>
      <p:bldP spid="38" grpId="0" animBg="1"/>
      <p:bldP spid="40" grpId="0"/>
      <p:bldP spid="42" grpId="0"/>
      <p:bldP spid="44" grpId="0"/>
      <p:bldP spid="46" grpId="0"/>
      <p:bldP spid="47" grpId="0" animBg="1"/>
      <p:bldP spid="48" grpId="0" animBg="1"/>
      <p:bldP spid="49" grpId="0" animBg="1"/>
      <p:bldP spid="50" grpId="0" animBg="1"/>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a:extLst>
              <a:ext uri="{FF2B5EF4-FFF2-40B4-BE49-F238E27FC236}">
                <a16:creationId xmlns:a16="http://schemas.microsoft.com/office/drawing/2014/main" id="{567FAB06-4C78-48AC-9EEF-57E3EA0CB21F}"/>
              </a:ext>
            </a:extLst>
          </p:cNvPr>
          <p:cNvGrpSpPr/>
          <p:nvPr/>
        </p:nvGrpSpPr>
        <p:grpSpPr>
          <a:xfrm>
            <a:off x="0" y="159023"/>
            <a:ext cx="3242491" cy="587860"/>
            <a:chOff x="0" y="159023"/>
            <a:chExt cx="3242491" cy="587860"/>
          </a:xfrm>
        </p:grpSpPr>
        <p:sp>
          <p:nvSpPr>
            <p:cNvPr id="32" name="TextBox 76">
              <a:extLst>
                <a:ext uri="{FF2B5EF4-FFF2-40B4-BE49-F238E27FC236}">
                  <a16:creationId xmlns:a16="http://schemas.microsoft.com/office/drawing/2014/main" id="{25CF0751-5CCD-48D6-89F4-D56CED0487CE}"/>
                </a:ext>
              </a:extLst>
            </p:cNvPr>
            <p:cNvSpPr txBox="1"/>
            <p:nvPr/>
          </p:nvSpPr>
          <p:spPr>
            <a:xfrm>
              <a:off x="1211166" y="285218"/>
              <a:ext cx="2031325" cy="461665"/>
            </a:xfrm>
            <a:prstGeom prst="rect">
              <a:avLst/>
            </a:prstGeom>
            <a:noFill/>
          </p:spPr>
          <p:txBody>
            <a:bodyPr wrap="non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400" dirty="0">
                <a:solidFill>
                  <a:schemeClr val="accent5">
                    <a:lumMod val="75000"/>
                  </a:schemeClr>
                </a:solidFill>
              </a:endParaRPr>
            </a:p>
          </p:txBody>
        </p:sp>
        <p:sp>
          <p:nvSpPr>
            <p:cNvPr id="33" name="矩形 32">
              <a:extLst>
                <a:ext uri="{FF2B5EF4-FFF2-40B4-BE49-F238E27FC236}">
                  <a16:creationId xmlns:a16="http://schemas.microsoft.com/office/drawing/2014/main" id="{57E5AF29-8649-4492-80E8-6548F328AA61}"/>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34" name="矩形 33">
              <a:extLst>
                <a:ext uri="{FF2B5EF4-FFF2-40B4-BE49-F238E27FC236}">
                  <a16:creationId xmlns:a16="http://schemas.microsoft.com/office/drawing/2014/main" id="{0923FF55-FD65-4183-9D63-CE7E71D289E5}"/>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
        <p:nvSpPr>
          <p:cNvPr id="35" name="标题 1">
            <a:extLst>
              <a:ext uri="{FF2B5EF4-FFF2-40B4-BE49-F238E27FC236}">
                <a16:creationId xmlns:a16="http://schemas.microsoft.com/office/drawing/2014/main" id="{F60032E2-AA98-4DF8-A6BD-69AEA7939517}"/>
              </a:ext>
            </a:extLst>
          </p:cNvPr>
          <p:cNvSpPr txBox="1">
            <a:spLocks/>
          </p:cNvSpPr>
          <p:nvPr/>
        </p:nvSpPr>
        <p:spPr>
          <a:xfrm>
            <a:off x="551384" y="958853"/>
            <a:ext cx="9432402" cy="36512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zh-CN" altLang="en-US" sz="1200" b="1">
                <a:latin typeface="微软雅黑" panose="020B0503020204020204" pitchFamily="34" charset="-122"/>
                <a:ea typeface="微软雅黑" panose="020B0503020204020204" pitchFamily="34" charset="-122"/>
                <a:cs typeface="Arial Unicode MS" pitchFamily="34" charset="-122"/>
              </a:rPr>
              <a:t>抓好设计阶段的成本控制，从源头控制建筑的单方造价；加强与设计院的沟通，避免设计延误或施工配合不到位所导致的损失；</a:t>
            </a:r>
            <a:endParaRPr lang="zh-CN" altLang="en-US" sz="1200" b="1" dirty="0">
              <a:latin typeface="微软雅黑" panose="020B0503020204020204" pitchFamily="34" charset="-122"/>
              <a:ea typeface="微软雅黑" panose="020B0503020204020204" pitchFamily="34" charset="-122"/>
              <a:cs typeface="Arial Unicode MS" pitchFamily="34" charset="-122"/>
            </a:endParaRPr>
          </a:p>
        </p:txBody>
      </p:sp>
      <p:grpSp>
        <p:nvGrpSpPr>
          <p:cNvPr id="38" name="组合 37">
            <a:extLst>
              <a:ext uri="{FF2B5EF4-FFF2-40B4-BE49-F238E27FC236}">
                <a16:creationId xmlns:a16="http://schemas.microsoft.com/office/drawing/2014/main" id="{945CD496-0EE6-432E-B6CB-DB6B07E168A1}"/>
              </a:ext>
            </a:extLst>
          </p:cNvPr>
          <p:cNvGrpSpPr/>
          <p:nvPr/>
        </p:nvGrpSpPr>
        <p:grpSpPr>
          <a:xfrm>
            <a:off x="6447689" y="2372159"/>
            <a:ext cx="1642212" cy="1642212"/>
            <a:chOff x="6447689" y="2372159"/>
            <a:chExt cx="1642212" cy="1642212"/>
          </a:xfrm>
        </p:grpSpPr>
        <p:sp>
          <p:nvSpPr>
            <p:cNvPr id="39" name="Rectangle 34">
              <a:extLst>
                <a:ext uri="{FF2B5EF4-FFF2-40B4-BE49-F238E27FC236}">
                  <a16:creationId xmlns:a16="http://schemas.microsoft.com/office/drawing/2014/main" id="{BA0D685C-C150-419D-99D7-B077E1D38576}"/>
                </a:ext>
              </a:extLst>
            </p:cNvPr>
            <p:cNvSpPr/>
            <p:nvPr/>
          </p:nvSpPr>
          <p:spPr>
            <a:xfrm>
              <a:off x="6447689" y="2372159"/>
              <a:ext cx="1642212" cy="1642212"/>
            </a:xfrm>
            <a:prstGeom prst="rect">
              <a:avLst/>
            </a:prstGeom>
            <a:solidFill>
              <a:srgbClr val="E1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6" dirty="0"/>
            </a:p>
          </p:txBody>
        </p:sp>
        <p:sp>
          <p:nvSpPr>
            <p:cNvPr id="40" name="Freeform 167">
              <a:extLst>
                <a:ext uri="{FF2B5EF4-FFF2-40B4-BE49-F238E27FC236}">
                  <a16:creationId xmlns:a16="http://schemas.microsoft.com/office/drawing/2014/main" id="{4BAA08B4-3C64-4AED-AEB3-73E416396194}"/>
                </a:ext>
              </a:extLst>
            </p:cNvPr>
            <p:cNvSpPr>
              <a:spLocks noEditPoints="1"/>
            </p:cNvSpPr>
            <p:nvPr/>
          </p:nvSpPr>
          <p:spPr bwMode="auto">
            <a:xfrm>
              <a:off x="6830607" y="2806635"/>
              <a:ext cx="902134" cy="773261"/>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accent5">
                <a:lumMod val="75000"/>
              </a:schemeClr>
            </a:solidFill>
            <a:ln>
              <a:noFill/>
            </a:ln>
            <a:extLst/>
          </p:spPr>
          <p:txBody>
            <a:bodyPr vert="horz" wrap="square" lIns="91440" tIns="45720" rIns="91440" bIns="45720" numCol="1" anchor="t" anchorCtr="0" compatLnSpc="1">
              <a:prstTxWarp prst="textNoShape">
                <a:avLst/>
              </a:prstTxWarp>
            </a:bodyPr>
            <a:lstStyle/>
            <a:p>
              <a:endParaRPr lang="zh-CN" altLang="en-US" dirty="0"/>
            </a:p>
          </p:txBody>
        </p:sp>
      </p:grpSp>
      <p:grpSp>
        <p:nvGrpSpPr>
          <p:cNvPr id="41" name="组合 40">
            <a:extLst>
              <a:ext uri="{FF2B5EF4-FFF2-40B4-BE49-F238E27FC236}">
                <a16:creationId xmlns:a16="http://schemas.microsoft.com/office/drawing/2014/main" id="{D8C4900E-AFE1-44E7-89F3-5BA2ECE2C0CC}"/>
              </a:ext>
            </a:extLst>
          </p:cNvPr>
          <p:cNvGrpSpPr/>
          <p:nvPr/>
        </p:nvGrpSpPr>
        <p:grpSpPr>
          <a:xfrm>
            <a:off x="6447688" y="4152720"/>
            <a:ext cx="1843424" cy="1843424"/>
            <a:chOff x="6447688" y="4152720"/>
            <a:chExt cx="1843424" cy="1843424"/>
          </a:xfrm>
        </p:grpSpPr>
        <p:sp>
          <p:nvSpPr>
            <p:cNvPr id="42" name="Rectangle 33">
              <a:extLst>
                <a:ext uri="{FF2B5EF4-FFF2-40B4-BE49-F238E27FC236}">
                  <a16:creationId xmlns:a16="http://schemas.microsoft.com/office/drawing/2014/main" id="{518C3F72-583D-4343-9C4C-F654710A8B25}"/>
                </a:ext>
              </a:extLst>
            </p:cNvPr>
            <p:cNvSpPr/>
            <p:nvPr/>
          </p:nvSpPr>
          <p:spPr>
            <a:xfrm>
              <a:off x="6447688" y="4152720"/>
              <a:ext cx="1843424" cy="184342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6" dirty="0"/>
            </a:p>
          </p:txBody>
        </p:sp>
        <p:sp>
          <p:nvSpPr>
            <p:cNvPr id="43" name="Freeform 26">
              <a:extLst>
                <a:ext uri="{FF2B5EF4-FFF2-40B4-BE49-F238E27FC236}">
                  <a16:creationId xmlns:a16="http://schemas.microsoft.com/office/drawing/2014/main" id="{A3DDEEEA-628F-4DDD-A50B-97A39E84E9E2}"/>
                </a:ext>
              </a:extLst>
            </p:cNvPr>
            <p:cNvSpPr>
              <a:spLocks noChangeAspect="1" noEditPoints="1"/>
            </p:cNvSpPr>
            <p:nvPr/>
          </p:nvSpPr>
          <p:spPr bwMode="auto">
            <a:xfrm>
              <a:off x="6862400" y="4586444"/>
              <a:ext cx="1014000" cy="975976"/>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44" name="组合 43">
            <a:extLst>
              <a:ext uri="{FF2B5EF4-FFF2-40B4-BE49-F238E27FC236}">
                <a16:creationId xmlns:a16="http://schemas.microsoft.com/office/drawing/2014/main" id="{13F8C420-CB4C-46E8-B7F4-F9E79283E74B}"/>
              </a:ext>
            </a:extLst>
          </p:cNvPr>
          <p:cNvGrpSpPr/>
          <p:nvPr/>
        </p:nvGrpSpPr>
        <p:grpSpPr>
          <a:xfrm>
            <a:off x="3900890" y="1633282"/>
            <a:ext cx="2381089" cy="2381089"/>
            <a:chOff x="3900890" y="1633282"/>
            <a:chExt cx="2381089" cy="2381089"/>
          </a:xfrm>
        </p:grpSpPr>
        <p:sp>
          <p:nvSpPr>
            <p:cNvPr id="45" name="Rectangle 32">
              <a:extLst>
                <a:ext uri="{FF2B5EF4-FFF2-40B4-BE49-F238E27FC236}">
                  <a16:creationId xmlns:a16="http://schemas.microsoft.com/office/drawing/2014/main" id="{5F4962D6-6248-4530-A6C5-E4821A350473}"/>
                </a:ext>
              </a:extLst>
            </p:cNvPr>
            <p:cNvSpPr/>
            <p:nvPr/>
          </p:nvSpPr>
          <p:spPr>
            <a:xfrm>
              <a:off x="3900890" y="1633282"/>
              <a:ext cx="2381089" cy="238108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333" dirty="0"/>
            </a:p>
          </p:txBody>
        </p:sp>
        <p:grpSp>
          <p:nvGrpSpPr>
            <p:cNvPr id="46" name="Group 82">
              <a:extLst>
                <a:ext uri="{FF2B5EF4-FFF2-40B4-BE49-F238E27FC236}">
                  <a16:creationId xmlns:a16="http://schemas.microsoft.com/office/drawing/2014/main" id="{3EF6D28F-7499-4583-9D6E-B3CD2CD6B2AD}"/>
                </a:ext>
              </a:extLst>
            </p:cNvPr>
            <p:cNvGrpSpPr/>
            <p:nvPr/>
          </p:nvGrpSpPr>
          <p:grpSpPr>
            <a:xfrm>
              <a:off x="4509473" y="2161062"/>
              <a:ext cx="1163923" cy="1325528"/>
              <a:chOff x="812800" y="2719388"/>
              <a:chExt cx="1017588" cy="1158875"/>
            </a:xfrm>
            <a:solidFill>
              <a:schemeClr val="bg1"/>
            </a:solidFill>
          </p:grpSpPr>
          <p:sp>
            <p:nvSpPr>
              <p:cNvPr id="47" name="Freeform 35">
                <a:extLst>
                  <a:ext uri="{FF2B5EF4-FFF2-40B4-BE49-F238E27FC236}">
                    <a16:creationId xmlns:a16="http://schemas.microsoft.com/office/drawing/2014/main" id="{7E2EDC4E-D536-4A38-8A3B-5865F6985743}"/>
                  </a:ext>
                </a:extLst>
              </p:cNvPr>
              <p:cNvSpPr>
                <a:spLocks noEditPoints="1"/>
              </p:cNvSpPr>
              <p:nvPr/>
            </p:nvSpPr>
            <p:spPr bwMode="auto">
              <a:xfrm>
                <a:off x="812800" y="2719388"/>
                <a:ext cx="1017588" cy="1158875"/>
              </a:xfrm>
              <a:custGeom>
                <a:avLst/>
                <a:gdLst>
                  <a:gd name="T0" fmla="*/ 56 w 112"/>
                  <a:gd name="T1" fmla="*/ 0 h 128"/>
                  <a:gd name="T2" fmla="*/ 0 w 112"/>
                  <a:gd name="T3" fmla="*/ 26 h 128"/>
                  <a:gd name="T4" fmla="*/ 0 w 112"/>
                  <a:gd name="T5" fmla="*/ 102 h 128"/>
                  <a:gd name="T6" fmla="*/ 56 w 112"/>
                  <a:gd name="T7" fmla="*/ 128 h 128"/>
                  <a:gd name="T8" fmla="*/ 112 w 112"/>
                  <a:gd name="T9" fmla="*/ 102 h 128"/>
                  <a:gd name="T10" fmla="*/ 112 w 112"/>
                  <a:gd name="T11" fmla="*/ 26 h 128"/>
                  <a:gd name="T12" fmla="*/ 56 w 112"/>
                  <a:gd name="T13" fmla="*/ 0 h 128"/>
                  <a:gd name="T14" fmla="*/ 104 w 112"/>
                  <a:gd name="T15" fmla="*/ 102 h 128"/>
                  <a:gd name="T16" fmla="*/ 56 w 112"/>
                  <a:gd name="T17" fmla="*/ 120 h 128"/>
                  <a:gd name="T18" fmla="*/ 8 w 112"/>
                  <a:gd name="T19" fmla="*/ 102 h 128"/>
                  <a:gd name="T20" fmla="*/ 8 w 112"/>
                  <a:gd name="T21" fmla="*/ 87 h 128"/>
                  <a:gd name="T22" fmla="*/ 56 w 112"/>
                  <a:gd name="T23" fmla="*/ 100 h 128"/>
                  <a:gd name="T24" fmla="*/ 104 w 112"/>
                  <a:gd name="T25" fmla="*/ 87 h 128"/>
                  <a:gd name="T26" fmla="*/ 104 w 112"/>
                  <a:gd name="T27" fmla="*/ 102 h 128"/>
                  <a:gd name="T28" fmla="*/ 104 w 112"/>
                  <a:gd name="T29" fmla="*/ 78 h 128"/>
                  <a:gd name="T30" fmla="*/ 104 w 112"/>
                  <a:gd name="T31" fmla="*/ 78 h 128"/>
                  <a:gd name="T32" fmla="*/ 104 w 112"/>
                  <a:gd name="T33" fmla="*/ 78 h 128"/>
                  <a:gd name="T34" fmla="*/ 56 w 112"/>
                  <a:gd name="T35" fmla="*/ 96 h 128"/>
                  <a:gd name="T36" fmla="*/ 8 w 112"/>
                  <a:gd name="T37" fmla="*/ 78 h 128"/>
                  <a:gd name="T38" fmla="*/ 8 w 112"/>
                  <a:gd name="T39" fmla="*/ 78 h 128"/>
                  <a:gd name="T40" fmla="*/ 8 w 112"/>
                  <a:gd name="T41" fmla="*/ 78 h 128"/>
                  <a:gd name="T42" fmla="*/ 8 w 112"/>
                  <a:gd name="T43" fmla="*/ 63 h 128"/>
                  <a:gd name="T44" fmla="*/ 56 w 112"/>
                  <a:gd name="T45" fmla="*/ 76 h 128"/>
                  <a:gd name="T46" fmla="*/ 104 w 112"/>
                  <a:gd name="T47" fmla="*/ 63 h 128"/>
                  <a:gd name="T48" fmla="*/ 104 w 112"/>
                  <a:gd name="T49" fmla="*/ 78 h 128"/>
                  <a:gd name="T50" fmla="*/ 104 w 112"/>
                  <a:gd name="T51" fmla="*/ 54 h 128"/>
                  <a:gd name="T52" fmla="*/ 104 w 112"/>
                  <a:gd name="T53" fmla="*/ 54 h 128"/>
                  <a:gd name="T54" fmla="*/ 104 w 112"/>
                  <a:gd name="T55" fmla="*/ 54 h 128"/>
                  <a:gd name="T56" fmla="*/ 56 w 112"/>
                  <a:gd name="T57" fmla="*/ 72 h 128"/>
                  <a:gd name="T58" fmla="*/ 8 w 112"/>
                  <a:gd name="T59" fmla="*/ 54 h 128"/>
                  <a:gd name="T60" fmla="*/ 8 w 112"/>
                  <a:gd name="T61" fmla="*/ 54 h 128"/>
                  <a:gd name="T62" fmla="*/ 8 w 112"/>
                  <a:gd name="T63" fmla="*/ 54 h 128"/>
                  <a:gd name="T64" fmla="*/ 8 w 112"/>
                  <a:gd name="T65" fmla="*/ 40 h 128"/>
                  <a:gd name="T66" fmla="*/ 56 w 112"/>
                  <a:gd name="T67" fmla="*/ 52 h 128"/>
                  <a:gd name="T68" fmla="*/ 104 w 112"/>
                  <a:gd name="T69" fmla="*/ 40 h 128"/>
                  <a:gd name="T70" fmla="*/ 104 w 112"/>
                  <a:gd name="T71" fmla="*/ 54 h 128"/>
                  <a:gd name="T72" fmla="*/ 56 w 112"/>
                  <a:gd name="T73" fmla="*/ 44 h 128"/>
                  <a:gd name="T74" fmla="*/ 8 w 112"/>
                  <a:gd name="T75" fmla="*/ 26 h 128"/>
                  <a:gd name="T76" fmla="*/ 56 w 112"/>
                  <a:gd name="T77" fmla="*/ 8 h 128"/>
                  <a:gd name="T78" fmla="*/ 104 w 112"/>
                  <a:gd name="T79" fmla="*/ 26 h 128"/>
                  <a:gd name="T80" fmla="*/ 56 w 112"/>
                  <a:gd name="T81"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2" h="128">
                    <a:moveTo>
                      <a:pt x="56" y="0"/>
                    </a:moveTo>
                    <a:cubicBezTo>
                      <a:pt x="29" y="0"/>
                      <a:pt x="0" y="8"/>
                      <a:pt x="0" y="26"/>
                    </a:cubicBezTo>
                    <a:cubicBezTo>
                      <a:pt x="0" y="102"/>
                      <a:pt x="0" y="102"/>
                      <a:pt x="0" y="102"/>
                    </a:cubicBezTo>
                    <a:cubicBezTo>
                      <a:pt x="0" y="120"/>
                      <a:pt x="29" y="128"/>
                      <a:pt x="56" y="128"/>
                    </a:cubicBezTo>
                    <a:cubicBezTo>
                      <a:pt x="83" y="128"/>
                      <a:pt x="112" y="120"/>
                      <a:pt x="112" y="102"/>
                    </a:cubicBezTo>
                    <a:cubicBezTo>
                      <a:pt x="112" y="26"/>
                      <a:pt x="112" y="26"/>
                      <a:pt x="112" y="26"/>
                    </a:cubicBezTo>
                    <a:cubicBezTo>
                      <a:pt x="112" y="8"/>
                      <a:pt x="83" y="0"/>
                      <a:pt x="56" y="0"/>
                    </a:cubicBezTo>
                    <a:close/>
                    <a:moveTo>
                      <a:pt x="104" y="102"/>
                    </a:moveTo>
                    <a:cubicBezTo>
                      <a:pt x="104" y="112"/>
                      <a:pt x="83" y="120"/>
                      <a:pt x="56" y="120"/>
                    </a:cubicBezTo>
                    <a:cubicBezTo>
                      <a:pt x="29" y="120"/>
                      <a:pt x="8" y="112"/>
                      <a:pt x="8" y="102"/>
                    </a:cubicBezTo>
                    <a:cubicBezTo>
                      <a:pt x="8" y="87"/>
                      <a:pt x="8" y="87"/>
                      <a:pt x="8" y="87"/>
                    </a:cubicBezTo>
                    <a:cubicBezTo>
                      <a:pt x="16" y="96"/>
                      <a:pt x="36" y="100"/>
                      <a:pt x="56" y="100"/>
                    </a:cubicBezTo>
                    <a:cubicBezTo>
                      <a:pt x="76" y="100"/>
                      <a:pt x="96" y="96"/>
                      <a:pt x="104" y="87"/>
                    </a:cubicBezTo>
                    <a:lnTo>
                      <a:pt x="104" y="102"/>
                    </a:lnTo>
                    <a:close/>
                    <a:moveTo>
                      <a:pt x="104" y="78"/>
                    </a:moveTo>
                    <a:cubicBezTo>
                      <a:pt x="104" y="78"/>
                      <a:pt x="104" y="78"/>
                      <a:pt x="104" y="78"/>
                    </a:cubicBezTo>
                    <a:cubicBezTo>
                      <a:pt x="104" y="78"/>
                      <a:pt x="104" y="78"/>
                      <a:pt x="104" y="78"/>
                    </a:cubicBezTo>
                    <a:cubicBezTo>
                      <a:pt x="104" y="88"/>
                      <a:pt x="83" y="96"/>
                      <a:pt x="56" y="96"/>
                    </a:cubicBezTo>
                    <a:cubicBezTo>
                      <a:pt x="29" y="96"/>
                      <a:pt x="8" y="88"/>
                      <a:pt x="8" y="78"/>
                    </a:cubicBezTo>
                    <a:cubicBezTo>
                      <a:pt x="8" y="78"/>
                      <a:pt x="8" y="78"/>
                      <a:pt x="8" y="78"/>
                    </a:cubicBezTo>
                    <a:cubicBezTo>
                      <a:pt x="8" y="78"/>
                      <a:pt x="8" y="78"/>
                      <a:pt x="8" y="78"/>
                    </a:cubicBezTo>
                    <a:cubicBezTo>
                      <a:pt x="8" y="63"/>
                      <a:pt x="8" y="63"/>
                      <a:pt x="8" y="63"/>
                    </a:cubicBezTo>
                    <a:cubicBezTo>
                      <a:pt x="16" y="72"/>
                      <a:pt x="36" y="76"/>
                      <a:pt x="56" y="76"/>
                    </a:cubicBezTo>
                    <a:cubicBezTo>
                      <a:pt x="76" y="76"/>
                      <a:pt x="96" y="72"/>
                      <a:pt x="104" y="63"/>
                    </a:cubicBezTo>
                    <a:lnTo>
                      <a:pt x="104" y="78"/>
                    </a:lnTo>
                    <a:close/>
                    <a:moveTo>
                      <a:pt x="104" y="54"/>
                    </a:moveTo>
                    <a:cubicBezTo>
                      <a:pt x="104" y="54"/>
                      <a:pt x="104" y="54"/>
                      <a:pt x="104" y="54"/>
                    </a:cubicBezTo>
                    <a:cubicBezTo>
                      <a:pt x="104" y="54"/>
                      <a:pt x="104" y="54"/>
                      <a:pt x="104" y="54"/>
                    </a:cubicBezTo>
                    <a:cubicBezTo>
                      <a:pt x="104" y="64"/>
                      <a:pt x="83" y="72"/>
                      <a:pt x="56" y="72"/>
                    </a:cubicBezTo>
                    <a:cubicBezTo>
                      <a:pt x="29" y="72"/>
                      <a:pt x="8" y="64"/>
                      <a:pt x="8" y="54"/>
                    </a:cubicBezTo>
                    <a:cubicBezTo>
                      <a:pt x="8" y="54"/>
                      <a:pt x="8" y="54"/>
                      <a:pt x="8" y="54"/>
                    </a:cubicBezTo>
                    <a:cubicBezTo>
                      <a:pt x="8" y="54"/>
                      <a:pt x="8" y="54"/>
                      <a:pt x="8" y="54"/>
                    </a:cubicBezTo>
                    <a:cubicBezTo>
                      <a:pt x="8" y="40"/>
                      <a:pt x="8" y="40"/>
                      <a:pt x="8" y="40"/>
                    </a:cubicBezTo>
                    <a:cubicBezTo>
                      <a:pt x="18" y="48"/>
                      <a:pt x="38" y="52"/>
                      <a:pt x="56" y="52"/>
                    </a:cubicBezTo>
                    <a:cubicBezTo>
                      <a:pt x="74" y="52"/>
                      <a:pt x="94" y="48"/>
                      <a:pt x="104" y="40"/>
                    </a:cubicBezTo>
                    <a:lnTo>
                      <a:pt x="104" y="54"/>
                    </a:lnTo>
                    <a:close/>
                    <a:moveTo>
                      <a:pt x="56" y="44"/>
                    </a:moveTo>
                    <a:cubicBezTo>
                      <a:pt x="29" y="44"/>
                      <a:pt x="8" y="36"/>
                      <a:pt x="8" y="26"/>
                    </a:cubicBezTo>
                    <a:cubicBezTo>
                      <a:pt x="8" y="16"/>
                      <a:pt x="29" y="8"/>
                      <a:pt x="56" y="8"/>
                    </a:cubicBezTo>
                    <a:cubicBezTo>
                      <a:pt x="83" y="8"/>
                      <a:pt x="104" y="16"/>
                      <a:pt x="104" y="26"/>
                    </a:cubicBezTo>
                    <a:cubicBezTo>
                      <a:pt x="104" y="36"/>
                      <a:pt x="83" y="44"/>
                      <a:pt x="56" y="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sp>
            <p:nvSpPr>
              <p:cNvPr id="48" name="Oval 36">
                <a:extLst>
                  <a:ext uri="{FF2B5EF4-FFF2-40B4-BE49-F238E27FC236}">
                    <a16:creationId xmlns:a16="http://schemas.microsoft.com/office/drawing/2014/main" id="{3FDD573D-B336-4732-BC92-321329ECA774}"/>
                  </a:ext>
                </a:extLst>
              </p:cNvPr>
              <p:cNvSpPr>
                <a:spLocks noChangeArrowheads="1"/>
              </p:cNvSpPr>
              <p:nvPr/>
            </p:nvSpPr>
            <p:spPr bwMode="auto">
              <a:xfrm>
                <a:off x="1612900" y="3624263"/>
                <a:ext cx="71438" cy="73025"/>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sp>
            <p:nvSpPr>
              <p:cNvPr id="49" name="Oval 37">
                <a:extLst>
                  <a:ext uri="{FF2B5EF4-FFF2-40B4-BE49-F238E27FC236}">
                    <a16:creationId xmlns:a16="http://schemas.microsoft.com/office/drawing/2014/main" id="{4F28E2C0-876B-482E-9E31-5A2BA70AB477}"/>
                  </a:ext>
                </a:extLst>
              </p:cNvPr>
              <p:cNvSpPr>
                <a:spLocks noChangeArrowheads="1"/>
              </p:cNvSpPr>
              <p:nvPr/>
            </p:nvSpPr>
            <p:spPr bwMode="auto">
              <a:xfrm>
                <a:off x="1612900" y="3406776"/>
                <a:ext cx="71438" cy="73025"/>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Oval 38">
                <a:extLst>
                  <a:ext uri="{FF2B5EF4-FFF2-40B4-BE49-F238E27FC236}">
                    <a16:creationId xmlns:a16="http://schemas.microsoft.com/office/drawing/2014/main" id="{9CAFDE31-2354-4533-9010-CD3A30B8E5F3}"/>
                  </a:ext>
                </a:extLst>
              </p:cNvPr>
              <p:cNvSpPr>
                <a:spLocks noChangeArrowheads="1"/>
              </p:cNvSpPr>
              <p:nvPr/>
            </p:nvSpPr>
            <p:spPr bwMode="auto">
              <a:xfrm>
                <a:off x="1612900" y="3190876"/>
                <a:ext cx="71438" cy="7143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1" name="组合 50">
            <a:extLst>
              <a:ext uri="{FF2B5EF4-FFF2-40B4-BE49-F238E27FC236}">
                <a16:creationId xmlns:a16="http://schemas.microsoft.com/office/drawing/2014/main" id="{EB4FBA48-740E-4B15-BE59-E2EE74FDA2E8}"/>
              </a:ext>
            </a:extLst>
          </p:cNvPr>
          <p:cNvGrpSpPr/>
          <p:nvPr/>
        </p:nvGrpSpPr>
        <p:grpSpPr>
          <a:xfrm>
            <a:off x="4648201" y="4135496"/>
            <a:ext cx="1633779" cy="1633779"/>
            <a:chOff x="4648201" y="4135496"/>
            <a:chExt cx="1633779" cy="1633779"/>
          </a:xfrm>
        </p:grpSpPr>
        <p:sp>
          <p:nvSpPr>
            <p:cNvPr id="52" name="Rectangle 37">
              <a:extLst>
                <a:ext uri="{FF2B5EF4-FFF2-40B4-BE49-F238E27FC236}">
                  <a16:creationId xmlns:a16="http://schemas.microsoft.com/office/drawing/2014/main" id="{9DAEA632-406B-4577-87D5-9F6245BE9BAB}"/>
                </a:ext>
              </a:extLst>
            </p:cNvPr>
            <p:cNvSpPr/>
            <p:nvPr/>
          </p:nvSpPr>
          <p:spPr>
            <a:xfrm>
              <a:off x="4648201" y="4135496"/>
              <a:ext cx="1633779" cy="1633779"/>
            </a:xfrm>
            <a:prstGeom prst="rect">
              <a:avLst/>
            </a:prstGeom>
            <a:solidFill>
              <a:srgbClr val="E1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6" dirty="0"/>
            </a:p>
          </p:txBody>
        </p:sp>
        <p:sp>
          <p:nvSpPr>
            <p:cNvPr id="53" name="Freeform 151">
              <a:extLst>
                <a:ext uri="{FF2B5EF4-FFF2-40B4-BE49-F238E27FC236}">
                  <a16:creationId xmlns:a16="http://schemas.microsoft.com/office/drawing/2014/main" id="{97FFC9B5-A2EA-498E-A838-8A3E51F77841}"/>
                </a:ext>
              </a:extLst>
            </p:cNvPr>
            <p:cNvSpPr>
              <a:spLocks noEditPoints="1"/>
            </p:cNvSpPr>
            <p:nvPr/>
          </p:nvSpPr>
          <p:spPr bwMode="auto">
            <a:xfrm rot="20484176">
              <a:off x="4985848" y="4517851"/>
              <a:ext cx="926400" cy="933236"/>
            </a:xfrm>
            <a:custGeom>
              <a:avLst/>
              <a:gdLst>
                <a:gd name="T0" fmla="*/ 93 w 123"/>
                <a:gd name="T1" fmla="*/ 129 h 129"/>
                <a:gd name="T2" fmla="*/ 62 w 123"/>
                <a:gd name="T3" fmla="*/ 111 h 129"/>
                <a:gd name="T4" fmla="*/ 89 w 123"/>
                <a:gd name="T5" fmla="*/ 84 h 129"/>
                <a:gd name="T6" fmla="*/ 91 w 123"/>
                <a:gd name="T7" fmla="*/ 98 h 129"/>
                <a:gd name="T8" fmla="*/ 111 w 123"/>
                <a:gd name="T9" fmla="*/ 70 h 129"/>
                <a:gd name="T10" fmla="*/ 109 w 123"/>
                <a:gd name="T11" fmla="*/ 62 h 129"/>
                <a:gd name="T12" fmla="*/ 114 w 123"/>
                <a:gd name="T13" fmla="*/ 59 h 129"/>
                <a:gd name="T14" fmla="*/ 122 w 123"/>
                <a:gd name="T15" fmla="*/ 79 h 129"/>
                <a:gd name="T16" fmla="*/ 92 w 123"/>
                <a:gd name="T17" fmla="*/ 118 h 129"/>
                <a:gd name="T18" fmla="*/ 93 w 123"/>
                <a:gd name="T19" fmla="*/ 129 h 129"/>
                <a:gd name="T20" fmla="*/ 0 w 123"/>
                <a:gd name="T21" fmla="*/ 58 h 129"/>
                <a:gd name="T22" fmla="*/ 30 w 123"/>
                <a:gd name="T23" fmla="*/ 38 h 129"/>
                <a:gd name="T24" fmla="*/ 42 w 123"/>
                <a:gd name="T25" fmla="*/ 74 h 129"/>
                <a:gd name="T26" fmla="*/ 29 w 123"/>
                <a:gd name="T27" fmla="*/ 69 h 129"/>
                <a:gd name="T28" fmla="*/ 45 w 123"/>
                <a:gd name="T29" fmla="*/ 99 h 129"/>
                <a:gd name="T30" fmla="*/ 53 w 123"/>
                <a:gd name="T31" fmla="*/ 101 h 129"/>
                <a:gd name="T32" fmla="*/ 53 w 123"/>
                <a:gd name="T33" fmla="*/ 107 h 129"/>
                <a:gd name="T34" fmla="*/ 33 w 123"/>
                <a:gd name="T35" fmla="*/ 105 h 129"/>
                <a:gd name="T36" fmla="*/ 11 w 123"/>
                <a:gd name="T37" fmla="*/ 62 h 129"/>
                <a:gd name="T38" fmla="*/ 0 w 123"/>
                <a:gd name="T39" fmla="*/ 58 h 129"/>
                <a:gd name="T40" fmla="*/ 111 w 123"/>
                <a:gd name="T41" fmla="*/ 9 h 129"/>
                <a:gd name="T42" fmla="*/ 102 w 123"/>
                <a:gd name="T43" fmla="*/ 16 h 129"/>
                <a:gd name="T44" fmla="*/ 54 w 123"/>
                <a:gd name="T45" fmla="*/ 12 h 129"/>
                <a:gd name="T46" fmla="*/ 41 w 123"/>
                <a:gd name="T47" fmla="*/ 28 h 129"/>
                <a:gd name="T48" fmla="*/ 46 w 123"/>
                <a:gd name="T49" fmla="*/ 32 h 129"/>
                <a:gd name="T50" fmla="*/ 52 w 123"/>
                <a:gd name="T51" fmla="*/ 26 h 129"/>
                <a:gd name="T52" fmla="*/ 86 w 123"/>
                <a:gd name="T53" fmla="*/ 28 h 129"/>
                <a:gd name="T54" fmla="*/ 75 w 123"/>
                <a:gd name="T55" fmla="*/ 37 h 129"/>
                <a:gd name="T56" fmla="*/ 112 w 123"/>
                <a:gd name="T57" fmla="*/ 46 h 129"/>
                <a:gd name="T58" fmla="*/ 111 w 123"/>
                <a:gd name="T59" fmla="*/ 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3" h="129">
                  <a:moveTo>
                    <a:pt x="93" y="129"/>
                  </a:moveTo>
                  <a:cubicBezTo>
                    <a:pt x="62" y="111"/>
                    <a:pt x="62" y="111"/>
                    <a:pt x="62" y="111"/>
                  </a:cubicBezTo>
                  <a:cubicBezTo>
                    <a:pt x="89" y="84"/>
                    <a:pt x="89" y="84"/>
                    <a:pt x="89" y="84"/>
                  </a:cubicBezTo>
                  <a:cubicBezTo>
                    <a:pt x="91" y="98"/>
                    <a:pt x="91" y="98"/>
                    <a:pt x="91" y="98"/>
                  </a:cubicBezTo>
                  <a:cubicBezTo>
                    <a:pt x="103" y="95"/>
                    <a:pt x="112" y="83"/>
                    <a:pt x="111" y="70"/>
                  </a:cubicBezTo>
                  <a:cubicBezTo>
                    <a:pt x="110" y="67"/>
                    <a:pt x="110" y="64"/>
                    <a:pt x="109" y="62"/>
                  </a:cubicBezTo>
                  <a:cubicBezTo>
                    <a:pt x="114" y="59"/>
                    <a:pt x="114" y="59"/>
                    <a:pt x="114" y="59"/>
                  </a:cubicBezTo>
                  <a:cubicBezTo>
                    <a:pt x="118" y="65"/>
                    <a:pt x="121" y="71"/>
                    <a:pt x="122" y="79"/>
                  </a:cubicBezTo>
                  <a:cubicBezTo>
                    <a:pt x="123" y="98"/>
                    <a:pt x="111" y="114"/>
                    <a:pt x="92" y="118"/>
                  </a:cubicBezTo>
                  <a:cubicBezTo>
                    <a:pt x="93" y="129"/>
                    <a:pt x="93" y="129"/>
                    <a:pt x="93" y="129"/>
                  </a:cubicBezTo>
                  <a:close/>
                  <a:moveTo>
                    <a:pt x="0" y="58"/>
                  </a:moveTo>
                  <a:cubicBezTo>
                    <a:pt x="30" y="38"/>
                    <a:pt x="30" y="38"/>
                    <a:pt x="30" y="38"/>
                  </a:cubicBezTo>
                  <a:cubicBezTo>
                    <a:pt x="42" y="74"/>
                    <a:pt x="42" y="74"/>
                    <a:pt x="42" y="74"/>
                  </a:cubicBezTo>
                  <a:cubicBezTo>
                    <a:pt x="29" y="69"/>
                    <a:pt x="29" y="69"/>
                    <a:pt x="29" y="69"/>
                  </a:cubicBezTo>
                  <a:cubicBezTo>
                    <a:pt x="26" y="82"/>
                    <a:pt x="33" y="95"/>
                    <a:pt x="45" y="99"/>
                  </a:cubicBezTo>
                  <a:cubicBezTo>
                    <a:pt x="48" y="100"/>
                    <a:pt x="51" y="101"/>
                    <a:pt x="53" y="101"/>
                  </a:cubicBezTo>
                  <a:cubicBezTo>
                    <a:pt x="53" y="107"/>
                    <a:pt x="53" y="107"/>
                    <a:pt x="53" y="107"/>
                  </a:cubicBezTo>
                  <a:cubicBezTo>
                    <a:pt x="47" y="108"/>
                    <a:pt x="39" y="108"/>
                    <a:pt x="33" y="105"/>
                  </a:cubicBezTo>
                  <a:cubicBezTo>
                    <a:pt x="15" y="99"/>
                    <a:pt x="6" y="80"/>
                    <a:pt x="11" y="62"/>
                  </a:cubicBezTo>
                  <a:cubicBezTo>
                    <a:pt x="0" y="58"/>
                    <a:pt x="0" y="58"/>
                    <a:pt x="0" y="58"/>
                  </a:cubicBezTo>
                  <a:close/>
                  <a:moveTo>
                    <a:pt x="111" y="9"/>
                  </a:moveTo>
                  <a:cubicBezTo>
                    <a:pt x="102" y="16"/>
                    <a:pt x="102" y="16"/>
                    <a:pt x="102" y="16"/>
                  </a:cubicBezTo>
                  <a:cubicBezTo>
                    <a:pt x="90" y="3"/>
                    <a:pt x="69" y="0"/>
                    <a:pt x="54" y="12"/>
                  </a:cubicBezTo>
                  <a:cubicBezTo>
                    <a:pt x="48" y="16"/>
                    <a:pt x="44" y="22"/>
                    <a:pt x="41" y="28"/>
                  </a:cubicBezTo>
                  <a:cubicBezTo>
                    <a:pt x="46" y="32"/>
                    <a:pt x="46" y="32"/>
                    <a:pt x="46" y="32"/>
                  </a:cubicBezTo>
                  <a:cubicBezTo>
                    <a:pt x="48" y="29"/>
                    <a:pt x="49" y="27"/>
                    <a:pt x="52" y="26"/>
                  </a:cubicBezTo>
                  <a:cubicBezTo>
                    <a:pt x="62" y="18"/>
                    <a:pt x="77" y="19"/>
                    <a:pt x="86" y="28"/>
                  </a:cubicBezTo>
                  <a:cubicBezTo>
                    <a:pt x="75" y="37"/>
                    <a:pt x="75" y="37"/>
                    <a:pt x="75" y="37"/>
                  </a:cubicBezTo>
                  <a:cubicBezTo>
                    <a:pt x="112" y="46"/>
                    <a:pt x="112" y="46"/>
                    <a:pt x="112" y="46"/>
                  </a:cubicBezTo>
                  <a:lnTo>
                    <a:pt x="111" y="9"/>
                  </a:lnTo>
                  <a:close/>
                </a:path>
              </a:pathLst>
            </a:custGeom>
            <a:solidFill>
              <a:schemeClr val="accent5">
                <a:lumMod val="7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89"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54" name="矩形 47">
            <a:extLst>
              <a:ext uri="{FF2B5EF4-FFF2-40B4-BE49-F238E27FC236}">
                <a16:creationId xmlns:a16="http://schemas.microsoft.com/office/drawing/2014/main" id="{D47291C4-CCDB-43F5-8DF0-1949FD9C1D1C}"/>
              </a:ext>
            </a:extLst>
          </p:cNvPr>
          <p:cNvSpPr>
            <a:spLocks noChangeArrowheads="1"/>
          </p:cNvSpPr>
          <p:nvPr/>
        </p:nvSpPr>
        <p:spPr bwMode="auto">
          <a:xfrm>
            <a:off x="1105607" y="1674515"/>
            <a:ext cx="2686460" cy="1751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50000"/>
              </a:lnSpc>
              <a:buClr>
                <a:srgbClr val="FF5050"/>
              </a:buClr>
              <a:buSzPct val="85000"/>
              <a:buNone/>
            </a:pPr>
            <a:r>
              <a:rPr lang="zh-CN" altLang="en-US" sz="1400" dirty="0">
                <a:latin typeface="Arial Unicode MS" pitchFamily="34" charset="-122"/>
                <a:ea typeface="Arial Unicode MS" pitchFamily="34" charset="-122"/>
                <a:cs typeface="Arial Unicode MS" pitchFamily="34" charset="-122"/>
              </a:rPr>
              <a:t>设计阶段是决定建设项目投资控制效果的关键阶段，工程设计是影响和控制工程造价的关键环节。</a:t>
            </a:r>
            <a:endParaRPr lang="en-US" altLang="zh-CN" sz="1400" dirty="0">
              <a:latin typeface="Arial Unicode MS" pitchFamily="34" charset="-122"/>
              <a:ea typeface="Arial Unicode MS" pitchFamily="34" charset="-122"/>
              <a:cs typeface="Arial Unicode MS" pitchFamily="34" charset="-122"/>
            </a:endParaRPr>
          </a:p>
          <a:p>
            <a:pPr>
              <a:lnSpc>
                <a:spcPct val="150000"/>
              </a:lnSpc>
              <a:buClr>
                <a:srgbClr val="FF5050"/>
              </a:buClr>
              <a:buSzPct val="85000"/>
              <a:buFontTx/>
              <a:buNone/>
            </a:pPr>
            <a:r>
              <a:rPr lang="en-US" altLang="zh-CN" sz="1400">
                <a:latin typeface="Arial Unicode MS" pitchFamily="34" charset="-122"/>
                <a:ea typeface="Arial Unicode MS" pitchFamily="34" charset="-122"/>
                <a:cs typeface="Arial Unicode MS" pitchFamily="34" charset="-122"/>
              </a:rPr>
              <a:t>       </a:t>
            </a:r>
            <a:r>
              <a:rPr lang="en-US" altLang="zh-CN" sz="1400" smtClean="0">
                <a:latin typeface="Arial Unicode MS" pitchFamily="34" charset="-122"/>
                <a:ea typeface="Arial Unicode MS" pitchFamily="34" charset="-122"/>
                <a:cs typeface="Arial Unicode MS" pitchFamily="34" charset="-122"/>
              </a:rPr>
              <a:t>2017</a:t>
            </a:r>
            <a:r>
              <a:rPr lang="zh-CN" altLang="en-US" sz="1400" smtClean="0">
                <a:latin typeface="Arial Unicode MS" pitchFamily="34" charset="-122"/>
                <a:ea typeface="Arial Unicode MS" pitchFamily="34" charset="-122"/>
                <a:cs typeface="Arial Unicode MS" pitchFamily="34" charset="-122"/>
              </a:rPr>
              <a:t>年</a:t>
            </a:r>
            <a:r>
              <a:rPr lang="zh-CN" altLang="en-US" sz="1400" dirty="0">
                <a:latin typeface="Arial Unicode MS" pitchFamily="34" charset="-122"/>
                <a:ea typeface="Arial Unicode MS" pitchFamily="34" charset="-122"/>
                <a:cs typeface="Arial Unicode MS" pitchFamily="34" charset="-122"/>
              </a:rPr>
              <a:t>主要从以下几个方面做好设计阶段成本控制</a:t>
            </a:r>
            <a:endParaRPr lang="zh-CN" altLang="en-US" sz="1400" dirty="0">
              <a:solidFill>
                <a:srgbClr val="E1E1E1"/>
              </a:solidFill>
              <a:sym typeface="微软雅黑" pitchFamily="34" charset="-122"/>
            </a:endParaRPr>
          </a:p>
        </p:txBody>
      </p:sp>
      <p:sp>
        <p:nvSpPr>
          <p:cNvPr id="55" name="Frame 39">
            <a:extLst>
              <a:ext uri="{FF2B5EF4-FFF2-40B4-BE49-F238E27FC236}">
                <a16:creationId xmlns:a16="http://schemas.microsoft.com/office/drawing/2014/main" id="{FAB3EFA0-B1D7-4B97-847A-55A7B18B5CFE}"/>
              </a:ext>
            </a:extLst>
          </p:cNvPr>
          <p:cNvSpPr/>
          <p:nvPr/>
        </p:nvSpPr>
        <p:spPr>
          <a:xfrm>
            <a:off x="5513276" y="3230399"/>
            <a:ext cx="1689805" cy="168980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6" dirty="0">
              <a:solidFill>
                <a:schemeClr val="tx1"/>
              </a:solidFill>
            </a:endParaRPr>
          </a:p>
        </p:txBody>
      </p:sp>
      <p:sp>
        <p:nvSpPr>
          <p:cNvPr id="56" name="矩形 55">
            <a:extLst>
              <a:ext uri="{FF2B5EF4-FFF2-40B4-BE49-F238E27FC236}">
                <a16:creationId xmlns:a16="http://schemas.microsoft.com/office/drawing/2014/main" id="{3D2879B5-9747-47EF-8CBA-E5B33031A626}"/>
              </a:ext>
            </a:extLst>
          </p:cNvPr>
          <p:cNvSpPr/>
          <p:nvPr/>
        </p:nvSpPr>
        <p:spPr>
          <a:xfrm>
            <a:off x="1940604" y="4204742"/>
            <a:ext cx="2408441" cy="461657"/>
          </a:xfrm>
          <a:prstGeom prst="rect">
            <a:avLst/>
          </a:prstGeom>
        </p:spPr>
        <p:txBody>
          <a:bodyPr wrap="square" lIns="91431" tIns="45716" rIns="91431" bIns="45716">
            <a:spAutoFit/>
          </a:bodyPr>
          <a:lstStyle/>
          <a:p>
            <a:pPr algn="r"/>
            <a:r>
              <a:rPr lang="zh-CN" altLang="en-US" sz="2400" b="1" dirty="0">
                <a:latin typeface="Arial Unicode MS" pitchFamily="34" charset="-122"/>
                <a:ea typeface="Arial Unicode MS" pitchFamily="34" charset="-122"/>
                <a:cs typeface="Arial Unicode MS" pitchFamily="34" charset="-122"/>
              </a:rPr>
              <a:t>基础的选型</a:t>
            </a:r>
            <a:endParaRPr lang="en-US" altLang="zh-CN" sz="2200" b="1" dirty="0">
              <a:solidFill>
                <a:srgbClr val="E1E1E1"/>
              </a:solidFill>
              <a:latin typeface="微软雅黑" pitchFamily="34" charset="-122"/>
              <a:ea typeface="微软雅黑" pitchFamily="34" charset="-122"/>
            </a:endParaRPr>
          </a:p>
        </p:txBody>
      </p:sp>
      <p:sp>
        <p:nvSpPr>
          <p:cNvPr id="57" name="矩形 47">
            <a:extLst>
              <a:ext uri="{FF2B5EF4-FFF2-40B4-BE49-F238E27FC236}">
                <a16:creationId xmlns:a16="http://schemas.microsoft.com/office/drawing/2014/main" id="{7A2C0B9D-916B-44B9-BC1E-EBAEC0F4B023}"/>
              </a:ext>
            </a:extLst>
          </p:cNvPr>
          <p:cNvSpPr>
            <a:spLocks noChangeArrowheads="1"/>
          </p:cNvSpPr>
          <p:nvPr/>
        </p:nvSpPr>
        <p:spPr bwMode="auto">
          <a:xfrm>
            <a:off x="263352" y="4650357"/>
            <a:ext cx="4290499" cy="1611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50000"/>
              </a:lnSpc>
              <a:buClr>
                <a:srgbClr val="FF5050"/>
              </a:buClr>
              <a:buSzPct val="85000"/>
              <a:buFontTx/>
              <a:buNone/>
            </a:pPr>
            <a:r>
              <a:rPr lang="zh-CN" altLang="en-US" sz="1050" dirty="0">
                <a:latin typeface="Arial Unicode MS" pitchFamily="34" charset="-122"/>
                <a:ea typeface="Arial Unicode MS" pitchFamily="34" charset="-122"/>
                <a:cs typeface="Arial Unicode MS" pitchFamily="34" charset="-122"/>
              </a:rPr>
              <a:t>基础造价占造价比例较大，约占</a:t>
            </a:r>
            <a:r>
              <a:rPr lang="en-US" altLang="zh-CN" sz="1050" dirty="0">
                <a:latin typeface="Arial Unicode MS" pitchFamily="34" charset="-122"/>
                <a:ea typeface="Arial Unicode MS" pitchFamily="34" charset="-122"/>
                <a:cs typeface="Arial Unicode MS" pitchFamily="34" charset="-122"/>
              </a:rPr>
              <a:t>20%~30%</a:t>
            </a:r>
          </a:p>
          <a:p>
            <a:pPr>
              <a:lnSpc>
                <a:spcPct val="150000"/>
              </a:lnSpc>
              <a:buClr>
                <a:srgbClr val="FF5050"/>
              </a:buClr>
              <a:buSzPct val="85000"/>
              <a:buFontTx/>
              <a:buNone/>
            </a:pPr>
            <a:r>
              <a:rPr lang="en-US" altLang="zh-CN" sz="1050" dirty="0">
                <a:latin typeface="Arial Unicode MS" pitchFamily="34" charset="-122"/>
                <a:ea typeface="Arial Unicode MS" pitchFamily="34" charset="-122"/>
                <a:cs typeface="Arial Unicode MS" pitchFamily="34" charset="-122"/>
              </a:rPr>
              <a:t>             - </a:t>
            </a:r>
            <a:r>
              <a:rPr lang="zh-CN" altLang="en-US" sz="1050" dirty="0">
                <a:latin typeface="Arial Unicode MS" pitchFamily="34" charset="-122"/>
                <a:ea typeface="Arial Unicode MS" pitchFamily="34" charset="-122"/>
                <a:cs typeface="Arial Unicode MS" pitchFamily="34" charset="-122"/>
              </a:rPr>
              <a:t>要求设计单位提供不同的基础形式进行安全性、经济性的比较，并对选用不同的基础形式后整个结构的综合造价进行比较。因为有时尽管管桩的造价是低的，但相应的底板、承台及整个上部结构加强可能会带来更多的费用；</a:t>
            </a:r>
            <a:endParaRPr lang="en-US" altLang="zh-CN" sz="1050" dirty="0">
              <a:latin typeface="Arial Unicode MS" pitchFamily="34" charset="-122"/>
              <a:ea typeface="Arial Unicode MS" pitchFamily="34" charset="-122"/>
              <a:cs typeface="Arial Unicode MS" pitchFamily="34" charset="-122"/>
            </a:endParaRPr>
          </a:p>
          <a:p>
            <a:pPr>
              <a:lnSpc>
                <a:spcPct val="150000"/>
              </a:lnSpc>
              <a:buClr>
                <a:srgbClr val="FF5050"/>
              </a:buClr>
              <a:buSzPct val="85000"/>
              <a:buFontTx/>
              <a:buNone/>
            </a:pPr>
            <a:r>
              <a:rPr lang="en-US" altLang="zh-CN" sz="1050" dirty="0">
                <a:latin typeface="Arial Unicode MS" pitchFamily="34" charset="-122"/>
                <a:ea typeface="Arial Unicode MS" pitchFamily="34" charset="-122"/>
                <a:cs typeface="Arial Unicode MS" pitchFamily="34" charset="-122"/>
              </a:rPr>
              <a:t>             - </a:t>
            </a:r>
            <a:r>
              <a:rPr lang="zh-CN" altLang="en-US" sz="1050" dirty="0">
                <a:latin typeface="Arial Unicode MS" pitchFamily="34" charset="-122"/>
                <a:ea typeface="Arial Unicode MS" pitchFamily="34" charset="-122"/>
                <a:cs typeface="Arial Unicode MS" pitchFamily="34" charset="-122"/>
              </a:rPr>
              <a:t>此外，还需结合工期等因素一并进行评估比选。</a:t>
            </a:r>
            <a:endParaRPr lang="en-US" altLang="zh-CN" sz="1050" dirty="0">
              <a:latin typeface="Arial Unicode MS" pitchFamily="34" charset="-122"/>
              <a:ea typeface="Arial Unicode MS" pitchFamily="34" charset="-122"/>
              <a:cs typeface="Arial Unicode MS" pitchFamily="34" charset="-122"/>
            </a:endParaRPr>
          </a:p>
        </p:txBody>
      </p:sp>
      <p:sp>
        <p:nvSpPr>
          <p:cNvPr id="58" name="矩形 57">
            <a:extLst>
              <a:ext uri="{FF2B5EF4-FFF2-40B4-BE49-F238E27FC236}">
                <a16:creationId xmlns:a16="http://schemas.microsoft.com/office/drawing/2014/main" id="{4E8D1AF9-BEF2-485B-B389-18C3A351CEDE}"/>
              </a:ext>
            </a:extLst>
          </p:cNvPr>
          <p:cNvSpPr/>
          <p:nvPr/>
        </p:nvSpPr>
        <p:spPr>
          <a:xfrm>
            <a:off x="8403406" y="4229366"/>
            <a:ext cx="3525242" cy="338546"/>
          </a:xfrm>
          <a:prstGeom prst="rect">
            <a:avLst/>
          </a:prstGeom>
        </p:spPr>
        <p:txBody>
          <a:bodyPr wrap="square" lIns="91431" tIns="45716" rIns="91431" bIns="45716">
            <a:spAutoFit/>
          </a:bodyPr>
          <a:lstStyle/>
          <a:p>
            <a:r>
              <a:rPr lang="zh-CN" altLang="en-US" sz="1600" b="1" dirty="0">
                <a:latin typeface="Arial Unicode MS" pitchFamily="34" charset="-122"/>
                <a:ea typeface="Arial Unicode MS" pitchFamily="34" charset="-122"/>
                <a:cs typeface="Arial Unicode MS" pitchFamily="34" charset="-122"/>
              </a:rPr>
              <a:t>建筑物材料选择慎用新材料、新工艺</a:t>
            </a:r>
            <a:endParaRPr lang="en-US" altLang="zh-CN" sz="1600" b="1" dirty="0">
              <a:solidFill>
                <a:schemeClr val="accent1"/>
              </a:solidFill>
              <a:latin typeface="微软雅黑" pitchFamily="34" charset="-122"/>
              <a:ea typeface="微软雅黑" pitchFamily="34" charset="-122"/>
            </a:endParaRPr>
          </a:p>
        </p:txBody>
      </p:sp>
      <p:sp>
        <p:nvSpPr>
          <p:cNvPr id="59" name="矩形 58">
            <a:extLst>
              <a:ext uri="{FF2B5EF4-FFF2-40B4-BE49-F238E27FC236}">
                <a16:creationId xmlns:a16="http://schemas.microsoft.com/office/drawing/2014/main" id="{0FD1BFFC-9790-4A3A-B1E8-3B0DB297036E}"/>
              </a:ext>
            </a:extLst>
          </p:cNvPr>
          <p:cNvSpPr>
            <a:spLocks noChangeArrowheads="1"/>
          </p:cNvSpPr>
          <p:nvPr/>
        </p:nvSpPr>
        <p:spPr bwMode="auto">
          <a:xfrm>
            <a:off x="8403406" y="4666399"/>
            <a:ext cx="3300654" cy="1200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50000"/>
              </a:lnSpc>
              <a:buClr>
                <a:srgbClr val="FF5050"/>
              </a:buClr>
              <a:buSzPct val="85000"/>
              <a:buFontTx/>
              <a:buNone/>
            </a:pPr>
            <a:r>
              <a:rPr lang="zh-CN" altLang="en-US" sz="1200" dirty="0">
                <a:latin typeface="Arial Unicode MS" pitchFamily="34" charset="-122"/>
                <a:ea typeface="Arial Unicode MS" pitchFamily="34" charset="-122"/>
                <a:cs typeface="Arial Unicode MS" pitchFamily="34" charset="-122"/>
              </a:rPr>
              <a:t>设计单位经常会选用一些新材料、新工艺，而新材料、新工艺未经过时间验证，短时间内很难对其性价比作出评估，须慎用。（案例：</a:t>
            </a:r>
            <a:r>
              <a:rPr lang="en-US" altLang="zh-CN" sz="1200" dirty="0">
                <a:latin typeface="Arial Unicode MS" pitchFamily="34" charset="-122"/>
                <a:ea typeface="Arial Unicode MS" pitchFamily="34" charset="-122"/>
                <a:cs typeface="Arial Unicode MS" pitchFamily="34" charset="-122"/>
              </a:rPr>
              <a:t>XXXX</a:t>
            </a:r>
            <a:r>
              <a:rPr lang="zh-CN" altLang="en-US" sz="1200" dirty="0">
                <a:latin typeface="Arial Unicode MS" pitchFamily="34" charset="-122"/>
                <a:ea typeface="Arial Unicode MS" pitchFamily="34" charset="-122"/>
                <a:cs typeface="Arial Unicode MS" pitchFamily="34" charset="-122"/>
              </a:rPr>
              <a:t>）</a:t>
            </a:r>
            <a:endParaRPr lang="en-US" altLang="zh-CN" sz="1200" dirty="0">
              <a:latin typeface="Arial Unicode MS" pitchFamily="34" charset="-122"/>
              <a:ea typeface="Arial Unicode MS" pitchFamily="34" charset="-122"/>
              <a:cs typeface="Arial Unicode MS" pitchFamily="34" charset="-122"/>
            </a:endParaRPr>
          </a:p>
        </p:txBody>
      </p:sp>
      <p:sp>
        <p:nvSpPr>
          <p:cNvPr id="60" name="矩形 59">
            <a:extLst>
              <a:ext uri="{FF2B5EF4-FFF2-40B4-BE49-F238E27FC236}">
                <a16:creationId xmlns:a16="http://schemas.microsoft.com/office/drawing/2014/main" id="{B1A4275E-6E4A-4AAF-A4EB-B1E9725E71D6}"/>
              </a:ext>
            </a:extLst>
          </p:cNvPr>
          <p:cNvSpPr/>
          <p:nvPr/>
        </p:nvSpPr>
        <p:spPr>
          <a:xfrm>
            <a:off x="8178818" y="2477432"/>
            <a:ext cx="3525242" cy="338546"/>
          </a:xfrm>
          <a:prstGeom prst="rect">
            <a:avLst/>
          </a:prstGeom>
        </p:spPr>
        <p:txBody>
          <a:bodyPr wrap="square" lIns="91431" tIns="45716" rIns="91431" bIns="45716">
            <a:spAutoFit/>
          </a:bodyPr>
          <a:lstStyle/>
          <a:p>
            <a:pPr>
              <a:buClr>
                <a:srgbClr val="FF5050"/>
              </a:buClr>
              <a:buSzPct val="85000"/>
              <a:buFontTx/>
              <a:buNone/>
            </a:pPr>
            <a:r>
              <a:rPr lang="zh-CN" altLang="en-US" sz="1600" b="1" dirty="0">
                <a:latin typeface="Arial Unicode MS" pitchFamily="34" charset="-122"/>
                <a:ea typeface="Arial Unicode MS" pitchFamily="34" charset="-122"/>
                <a:cs typeface="Arial Unicode MS" pitchFamily="34" charset="-122"/>
              </a:rPr>
              <a:t>加强对施工图经济性进行审查</a:t>
            </a:r>
            <a:endParaRPr lang="en-US" altLang="zh-CN" sz="1600" b="1" dirty="0">
              <a:latin typeface="Arial Unicode MS" pitchFamily="34" charset="-122"/>
              <a:ea typeface="Arial Unicode MS" pitchFamily="34" charset="-122"/>
              <a:cs typeface="Arial Unicode MS" pitchFamily="34" charset="-122"/>
            </a:endParaRPr>
          </a:p>
        </p:txBody>
      </p:sp>
      <p:sp>
        <p:nvSpPr>
          <p:cNvPr id="61" name="矩形 60">
            <a:extLst>
              <a:ext uri="{FF2B5EF4-FFF2-40B4-BE49-F238E27FC236}">
                <a16:creationId xmlns:a16="http://schemas.microsoft.com/office/drawing/2014/main" id="{FB06B7CB-C3E6-4242-B4BE-36A4175D94E7}"/>
              </a:ext>
            </a:extLst>
          </p:cNvPr>
          <p:cNvSpPr>
            <a:spLocks noChangeArrowheads="1"/>
          </p:cNvSpPr>
          <p:nvPr/>
        </p:nvSpPr>
        <p:spPr bwMode="auto">
          <a:xfrm>
            <a:off x="8178818" y="2914465"/>
            <a:ext cx="2891534" cy="923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50000"/>
              </a:lnSpc>
              <a:spcBef>
                <a:spcPct val="0"/>
              </a:spcBef>
              <a:buNone/>
            </a:pPr>
            <a:r>
              <a:rPr lang="zh-CN" altLang="en-US" sz="1200" dirty="0">
                <a:latin typeface="Arial Unicode MS" pitchFamily="34" charset="-122"/>
                <a:ea typeface="Arial Unicode MS" pitchFamily="34" charset="-122"/>
                <a:cs typeface="Arial Unicode MS" pitchFamily="34" charset="-122"/>
              </a:rPr>
              <a:t>避免设计错误所导致的返工损失（施工图错漏）、设计人员对规范理解错误造成的成本增加</a:t>
            </a:r>
            <a:endParaRPr lang="zh-CN" altLang="en-US" sz="1200" dirty="0">
              <a:solidFill>
                <a:srgbClr val="E1E1E1"/>
              </a:solidFill>
              <a:sym typeface="微软雅黑" pitchFamily="34" charset="-122"/>
            </a:endParaRPr>
          </a:p>
        </p:txBody>
      </p:sp>
      <p:sp>
        <p:nvSpPr>
          <p:cNvPr id="62" name="Frame 39">
            <a:extLst>
              <a:ext uri="{FF2B5EF4-FFF2-40B4-BE49-F238E27FC236}">
                <a16:creationId xmlns:a16="http://schemas.microsoft.com/office/drawing/2014/main" id="{9183C809-D8F3-4F0E-810D-76077F84225C}"/>
              </a:ext>
            </a:extLst>
          </p:cNvPr>
          <p:cNvSpPr/>
          <p:nvPr/>
        </p:nvSpPr>
        <p:spPr>
          <a:xfrm>
            <a:off x="5513276" y="3230399"/>
            <a:ext cx="1689805" cy="168980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6" dirty="0">
              <a:solidFill>
                <a:schemeClr val="tx1"/>
              </a:solidFill>
            </a:endParaRPr>
          </a:p>
        </p:txBody>
      </p:sp>
      <p:sp>
        <p:nvSpPr>
          <p:cNvPr id="63" name="Rectangle 40">
            <a:extLst>
              <a:ext uri="{FF2B5EF4-FFF2-40B4-BE49-F238E27FC236}">
                <a16:creationId xmlns:a16="http://schemas.microsoft.com/office/drawing/2014/main" id="{E0325A61-6869-46A9-B4C0-713AC4916AB0}"/>
              </a:ext>
            </a:extLst>
          </p:cNvPr>
          <p:cNvSpPr/>
          <p:nvPr/>
        </p:nvSpPr>
        <p:spPr>
          <a:xfrm>
            <a:off x="5853956" y="3571079"/>
            <a:ext cx="1008444" cy="100844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267" dirty="0">
              <a:solidFill>
                <a:schemeClr val="bg1">
                  <a:lumMod val="65000"/>
                </a:schemeClr>
              </a:solidFill>
            </a:endParaRPr>
          </a:p>
        </p:txBody>
      </p:sp>
    </p:spTree>
    <p:extLst>
      <p:ext uri="{BB962C8B-B14F-4D97-AF65-F5344CB8AC3E}">
        <p14:creationId xmlns:p14="http://schemas.microsoft.com/office/powerpoint/2010/main" val="141738091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400" fill="hold"/>
                                        <p:tgtEl>
                                          <p:spTgt spid="44"/>
                                        </p:tgtEl>
                                        <p:attrNameLst>
                                          <p:attrName>ppt_x</p:attrName>
                                        </p:attrNameLst>
                                      </p:cBhvr>
                                      <p:tavLst>
                                        <p:tav tm="0">
                                          <p:val>
                                            <p:strVal val="0-#ppt_w/2"/>
                                          </p:val>
                                        </p:tav>
                                        <p:tav tm="100000">
                                          <p:val>
                                            <p:strVal val="#ppt_x"/>
                                          </p:val>
                                        </p:tav>
                                      </p:tavLst>
                                    </p:anim>
                                    <p:anim calcmode="lin" valueType="num">
                                      <p:cBhvr additive="base">
                                        <p:cTn id="12" dur="400" fill="hold"/>
                                        <p:tgtEl>
                                          <p:spTgt spid="44"/>
                                        </p:tgtEl>
                                        <p:attrNameLst>
                                          <p:attrName>ppt_y</p:attrName>
                                        </p:attrNameLst>
                                      </p:cBhvr>
                                      <p:tavLst>
                                        <p:tav tm="0">
                                          <p:val>
                                            <p:strVal val="#ppt_y"/>
                                          </p:val>
                                        </p:tav>
                                        <p:tav tm="100000">
                                          <p:val>
                                            <p:strVal val="#ppt_y"/>
                                          </p:val>
                                        </p:tav>
                                      </p:tavLst>
                                    </p:anim>
                                  </p:childTnLst>
                                </p:cTn>
                              </p:par>
                              <p:par>
                                <p:cTn id="13" presetID="2" presetClass="entr" presetSubtype="8" accel="50000" decel="50000" fill="hold" grpId="0"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0-#ppt_w/2"/>
                                          </p:val>
                                        </p:tav>
                                        <p:tav tm="100000">
                                          <p:val>
                                            <p:strVal val="#ppt_x"/>
                                          </p:val>
                                        </p:tav>
                                      </p:tavLst>
                                    </p:anim>
                                    <p:anim calcmode="lin" valueType="num">
                                      <p:cBhvr additive="base">
                                        <p:cTn id="16" dur="500" fill="hold"/>
                                        <p:tgtEl>
                                          <p:spTgt spid="54"/>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additive="base">
                                        <p:cTn id="20" dur="400" fill="hold"/>
                                        <p:tgtEl>
                                          <p:spTgt spid="38"/>
                                        </p:tgtEl>
                                        <p:attrNameLst>
                                          <p:attrName>ppt_x</p:attrName>
                                        </p:attrNameLst>
                                      </p:cBhvr>
                                      <p:tavLst>
                                        <p:tav tm="0">
                                          <p:val>
                                            <p:strVal val="1+#ppt_w/2"/>
                                          </p:val>
                                        </p:tav>
                                        <p:tav tm="100000">
                                          <p:val>
                                            <p:strVal val="#ppt_x"/>
                                          </p:val>
                                        </p:tav>
                                      </p:tavLst>
                                    </p:anim>
                                    <p:anim calcmode="lin" valueType="num">
                                      <p:cBhvr additive="base">
                                        <p:cTn id="21" dur="400" fill="hold"/>
                                        <p:tgtEl>
                                          <p:spTgt spid="38"/>
                                        </p:tgtEl>
                                        <p:attrNameLst>
                                          <p:attrName>ppt_y</p:attrName>
                                        </p:attrNameLst>
                                      </p:cBhvr>
                                      <p:tavLst>
                                        <p:tav tm="0">
                                          <p:val>
                                            <p:strVal val="#ppt_y"/>
                                          </p:val>
                                        </p:tav>
                                        <p:tav tm="100000">
                                          <p:val>
                                            <p:strVal val="#ppt_y"/>
                                          </p:val>
                                        </p:tav>
                                      </p:tavLst>
                                    </p:anim>
                                  </p:childTnLst>
                                </p:cTn>
                              </p:par>
                            </p:childTnLst>
                          </p:cTn>
                        </p:par>
                        <p:par>
                          <p:cTn id="22" fill="hold">
                            <p:stCondLst>
                              <p:cond delay="1400"/>
                            </p:stCondLst>
                            <p:childTnLst>
                              <p:par>
                                <p:cTn id="23" presetID="2" presetClass="entr" presetSubtype="2" accel="50000" decel="50000" fill="hold" grpId="0" nodeType="afterEffect">
                                  <p:stCondLst>
                                    <p:cond delay="0"/>
                                  </p:stCondLst>
                                  <p:childTnLst>
                                    <p:set>
                                      <p:cBhvr>
                                        <p:cTn id="24" dur="1" fill="hold">
                                          <p:stCondLst>
                                            <p:cond delay="0"/>
                                          </p:stCondLst>
                                        </p:cTn>
                                        <p:tgtEl>
                                          <p:spTgt spid="60"/>
                                        </p:tgtEl>
                                        <p:attrNameLst>
                                          <p:attrName>style.visibility</p:attrName>
                                        </p:attrNameLst>
                                      </p:cBhvr>
                                      <p:to>
                                        <p:strVal val="visible"/>
                                      </p:to>
                                    </p:set>
                                    <p:anim calcmode="lin" valueType="num">
                                      <p:cBhvr additive="base">
                                        <p:cTn id="25" dur="500" fill="hold"/>
                                        <p:tgtEl>
                                          <p:spTgt spid="60"/>
                                        </p:tgtEl>
                                        <p:attrNameLst>
                                          <p:attrName>ppt_x</p:attrName>
                                        </p:attrNameLst>
                                      </p:cBhvr>
                                      <p:tavLst>
                                        <p:tav tm="0">
                                          <p:val>
                                            <p:strVal val="1+#ppt_w/2"/>
                                          </p:val>
                                        </p:tav>
                                        <p:tav tm="100000">
                                          <p:val>
                                            <p:strVal val="#ppt_x"/>
                                          </p:val>
                                        </p:tav>
                                      </p:tavLst>
                                    </p:anim>
                                    <p:anim calcmode="lin" valueType="num">
                                      <p:cBhvr additive="base">
                                        <p:cTn id="26" dur="500" fill="hold"/>
                                        <p:tgtEl>
                                          <p:spTgt spid="60"/>
                                        </p:tgtEl>
                                        <p:attrNameLst>
                                          <p:attrName>ppt_y</p:attrName>
                                        </p:attrNameLst>
                                      </p:cBhvr>
                                      <p:tavLst>
                                        <p:tav tm="0">
                                          <p:val>
                                            <p:strVal val="#ppt_y"/>
                                          </p:val>
                                        </p:tav>
                                        <p:tav tm="100000">
                                          <p:val>
                                            <p:strVal val="#ppt_y"/>
                                          </p:val>
                                        </p:tav>
                                      </p:tavLst>
                                    </p:anim>
                                  </p:childTnLst>
                                </p:cTn>
                              </p:par>
                              <p:par>
                                <p:cTn id="27" presetID="2" presetClass="entr" presetSubtype="2" accel="50000" decel="50000" fill="hold" grpId="0" nodeType="withEffect">
                                  <p:stCondLst>
                                    <p:cond delay="0"/>
                                  </p:stCondLst>
                                  <p:childTnLst>
                                    <p:set>
                                      <p:cBhvr>
                                        <p:cTn id="28" dur="1" fill="hold">
                                          <p:stCondLst>
                                            <p:cond delay="0"/>
                                          </p:stCondLst>
                                        </p:cTn>
                                        <p:tgtEl>
                                          <p:spTgt spid="61"/>
                                        </p:tgtEl>
                                        <p:attrNameLst>
                                          <p:attrName>style.visibility</p:attrName>
                                        </p:attrNameLst>
                                      </p:cBhvr>
                                      <p:to>
                                        <p:strVal val="visible"/>
                                      </p:to>
                                    </p:set>
                                    <p:anim calcmode="lin" valueType="num">
                                      <p:cBhvr additive="base">
                                        <p:cTn id="29" dur="500" fill="hold"/>
                                        <p:tgtEl>
                                          <p:spTgt spid="61"/>
                                        </p:tgtEl>
                                        <p:attrNameLst>
                                          <p:attrName>ppt_x</p:attrName>
                                        </p:attrNameLst>
                                      </p:cBhvr>
                                      <p:tavLst>
                                        <p:tav tm="0">
                                          <p:val>
                                            <p:strVal val="1+#ppt_w/2"/>
                                          </p:val>
                                        </p:tav>
                                        <p:tav tm="100000">
                                          <p:val>
                                            <p:strVal val="#ppt_x"/>
                                          </p:val>
                                        </p:tav>
                                      </p:tavLst>
                                    </p:anim>
                                    <p:anim calcmode="lin" valueType="num">
                                      <p:cBhvr additive="base">
                                        <p:cTn id="30" dur="500" fill="hold"/>
                                        <p:tgtEl>
                                          <p:spTgt spid="61"/>
                                        </p:tgtEl>
                                        <p:attrNameLst>
                                          <p:attrName>ppt_y</p:attrName>
                                        </p:attrNameLst>
                                      </p:cBhvr>
                                      <p:tavLst>
                                        <p:tav tm="0">
                                          <p:val>
                                            <p:strVal val="#ppt_y"/>
                                          </p:val>
                                        </p:tav>
                                        <p:tav tm="100000">
                                          <p:val>
                                            <p:strVal val="#ppt_y"/>
                                          </p:val>
                                        </p:tav>
                                      </p:tavLst>
                                    </p:anim>
                                  </p:childTnLst>
                                </p:cTn>
                              </p:par>
                            </p:childTnLst>
                          </p:cTn>
                        </p:par>
                        <p:par>
                          <p:cTn id="31" fill="hold">
                            <p:stCondLst>
                              <p:cond delay="1900"/>
                            </p:stCondLst>
                            <p:childTnLst>
                              <p:par>
                                <p:cTn id="32" presetID="2" presetClass="entr" presetSubtype="8"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 calcmode="lin" valueType="num">
                                      <p:cBhvr additive="base">
                                        <p:cTn id="34" dur="400" fill="hold"/>
                                        <p:tgtEl>
                                          <p:spTgt spid="51"/>
                                        </p:tgtEl>
                                        <p:attrNameLst>
                                          <p:attrName>ppt_x</p:attrName>
                                        </p:attrNameLst>
                                      </p:cBhvr>
                                      <p:tavLst>
                                        <p:tav tm="0">
                                          <p:val>
                                            <p:strVal val="0-#ppt_w/2"/>
                                          </p:val>
                                        </p:tav>
                                        <p:tav tm="100000">
                                          <p:val>
                                            <p:strVal val="#ppt_x"/>
                                          </p:val>
                                        </p:tav>
                                      </p:tavLst>
                                    </p:anim>
                                    <p:anim calcmode="lin" valueType="num">
                                      <p:cBhvr additive="base">
                                        <p:cTn id="35" dur="400" fill="hold"/>
                                        <p:tgtEl>
                                          <p:spTgt spid="51"/>
                                        </p:tgtEl>
                                        <p:attrNameLst>
                                          <p:attrName>ppt_y</p:attrName>
                                        </p:attrNameLst>
                                      </p:cBhvr>
                                      <p:tavLst>
                                        <p:tav tm="0">
                                          <p:val>
                                            <p:strVal val="#ppt_y"/>
                                          </p:val>
                                        </p:tav>
                                        <p:tav tm="100000">
                                          <p:val>
                                            <p:strVal val="#ppt_y"/>
                                          </p:val>
                                        </p:tav>
                                      </p:tavLst>
                                    </p:anim>
                                  </p:childTnLst>
                                </p:cTn>
                              </p:par>
                            </p:childTnLst>
                          </p:cTn>
                        </p:par>
                        <p:par>
                          <p:cTn id="36" fill="hold">
                            <p:stCondLst>
                              <p:cond delay="2300"/>
                            </p:stCondLst>
                            <p:childTnLst>
                              <p:par>
                                <p:cTn id="37" presetID="2" presetClass="entr" presetSubtype="8" accel="50000" decel="50000"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0-#ppt_w/2"/>
                                          </p:val>
                                        </p:tav>
                                        <p:tav tm="100000">
                                          <p:val>
                                            <p:strVal val="#ppt_x"/>
                                          </p:val>
                                        </p:tav>
                                      </p:tavLst>
                                    </p:anim>
                                    <p:anim calcmode="lin" valueType="num">
                                      <p:cBhvr additive="base">
                                        <p:cTn id="40" dur="500" fill="hold"/>
                                        <p:tgtEl>
                                          <p:spTgt spid="56"/>
                                        </p:tgtEl>
                                        <p:attrNameLst>
                                          <p:attrName>ppt_y</p:attrName>
                                        </p:attrNameLst>
                                      </p:cBhvr>
                                      <p:tavLst>
                                        <p:tav tm="0">
                                          <p:val>
                                            <p:strVal val="#ppt_y"/>
                                          </p:val>
                                        </p:tav>
                                        <p:tav tm="100000">
                                          <p:val>
                                            <p:strVal val="#ppt_y"/>
                                          </p:val>
                                        </p:tav>
                                      </p:tavLst>
                                    </p:anim>
                                  </p:childTnLst>
                                </p:cTn>
                              </p:par>
                              <p:par>
                                <p:cTn id="41" presetID="2" presetClass="entr" presetSubtype="8" accel="50000" decel="5000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anim calcmode="lin" valueType="num">
                                      <p:cBhvr additive="base">
                                        <p:cTn id="43" dur="500" fill="hold"/>
                                        <p:tgtEl>
                                          <p:spTgt spid="57"/>
                                        </p:tgtEl>
                                        <p:attrNameLst>
                                          <p:attrName>ppt_x</p:attrName>
                                        </p:attrNameLst>
                                      </p:cBhvr>
                                      <p:tavLst>
                                        <p:tav tm="0">
                                          <p:val>
                                            <p:strVal val="0-#ppt_w/2"/>
                                          </p:val>
                                        </p:tav>
                                        <p:tav tm="100000">
                                          <p:val>
                                            <p:strVal val="#ppt_x"/>
                                          </p:val>
                                        </p:tav>
                                      </p:tavLst>
                                    </p:anim>
                                    <p:anim calcmode="lin" valueType="num">
                                      <p:cBhvr additive="base">
                                        <p:cTn id="44" dur="500" fill="hold"/>
                                        <p:tgtEl>
                                          <p:spTgt spid="57"/>
                                        </p:tgtEl>
                                        <p:attrNameLst>
                                          <p:attrName>ppt_y</p:attrName>
                                        </p:attrNameLst>
                                      </p:cBhvr>
                                      <p:tavLst>
                                        <p:tav tm="0">
                                          <p:val>
                                            <p:strVal val="#ppt_y"/>
                                          </p:val>
                                        </p:tav>
                                        <p:tav tm="100000">
                                          <p:val>
                                            <p:strVal val="#ppt_y"/>
                                          </p:val>
                                        </p:tav>
                                      </p:tavLst>
                                    </p:anim>
                                  </p:childTnLst>
                                </p:cTn>
                              </p:par>
                            </p:childTnLst>
                          </p:cTn>
                        </p:par>
                        <p:par>
                          <p:cTn id="45" fill="hold">
                            <p:stCondLst>
                              <p:cond delay="2800"/>
                            </p:stCondLst>
                            <p:childTnLst>
                              <p:par>
                                <p:cTn id="46" presetID="2" presetClass="entr" presetSubtype="2" fill="hold" nodeType="afterEffect">
                                  <p:stCondLst>
                                    <p:cond delay="0"/>
                                  </p:stCondLst>
                                  <p:childTnLst>
                                    <p:set>
                                      <p:cBhvr>
                                        <p:cTn id="47" dur="1" fill="hold">
                                          <p:stCondLst>
                                            <p:cond delay="0"/>
                                          </p:stCondLst>
                                        </p:cTn>
                                        <p:tgtEl>
                                          <p:spTgt spid="41"/>
                                        </p:tgtEl>
                                        <p:attrNameLst>
                                          <p:attrName>style.visibility</p:attrName>
                                        </p:attrNameLst>
                                      </p:cBhvr>
                                      <p:to>
                                        <p:strVal val="visible"/>
                                      </p:to>
                                    </p:set>
                                    <p:anim calcmode="lin" valueType="num">
                                      <p:cBhvr additive="base">
                                        <p:cTn id="48" dur="400" fill="hold"/>
                                        <p:tgtEl>
                                          <p:spTgt spid="41"/>
                                        </p:tgtEl>
                                        <p:attrNameLst>
                                          <p:attrName>ppt_x</p:attrName>
                                        </p:attrNameLst>
                                      </p:cBhvr>
                                      <p:tavLst>
                                        <p:tav tm="0">
                                          <p:val>
                                            <p:strVal val="1+#ppt_w/2"/>
                                          </p:val>
                                        </p:tav>
                                        <p:tav tm="100000">
                                          <p:val>
                                            <p:strVal val="#ppt_x"/>
                                          </p:val>
                                        </p:tav>
                                      </p:tavLst>
                                    </p:anim>
                                    <p:anim calcmode="lin" valueType="num">
                                      <p:cBhvr additive="base">
                                        <p:cTn id="49" dur="400" fill="hold"/>
                                        <p:tgtEl>
                                          <p:spTgt spid="41"/>
                                        </p:tgtEl>
                                        <p:attrNameLst>
                                          <p:attrName>ppt_y</p:attrName>
                                        </p:attrNameLst>
                                      </p:cBhvr>
                                      <p:tavLst>
                                        <p:tav tm="0">
                                          <p:val>
                                            <p:strVal val="#ppt_y"/>
                                          </p:val>
                                        </p:tav>
                                        <p:tav tm="100000">
                                          <p:val>
                                            <p:strVal val="#ppt_y"/>
                                          </p:val>
                                        </p:tav>
                                      </p:tavLst>
                                    </p:anim>
                                  </p:childTnLst>
                                </p:cTn>
                              </p:par>
                            </p:childTnLst>
                          </p:cTn>
                        </p:par>
                        <p:par>
                          <p:cTn id="50" fill="hold">
                            <p:stCondLst>
                              <p:cond delay="3200"/>
                            </p:stCondLst>
                            <p:childTnLst>
                              <p:par>
                                <p:cTn id="51" presetID="2" presetClass="entr" presetSubtype="2" accel="50000" decel="50000" fill="hold" grpId="0" nodeType="afterEffect">
                                  <p:stCondLst>
                                    <p:cond delay="0"/>
                                  </p:stCondLst>
                                  <p:childTnLst>
                                    <p:set>
                                      <p:cBhvr>
                                        <p:cTn id="52" dur="1" fill="hold">
                                          <p:stCondLst>
                                            <p:cond delay="0"/>
                                          </p:stCondLst>
                                        </p:cTn>
                                        <p:tgtEl>
                                          <p:spTgt spid="58"/>
                                        </p:tgtEl>
                                        <p:attrNameLst>
                                          <p:attrName>style.visibility</p:attrName>
                                        </p:attrNameLst>
                                      </p:cBhvr>
                                      <p:to>
                                        <p:strVal val="visible"/>
                                      </p:to>
                                    </p:set>
                                    <p:anim calcmode="lin" valueType="num">
                                      <p:cBhvr additive="base">
                                        <p:cTn id="53" dur="500" fill="hold"/>
                                        <p:tgtEl>
                                          <p:spTgt spid="58"/>
                                        </p:tgtEl>
                                        <p:attrNameLst>
                                          <p:attrName>ppt_x</p:attrName>
                                        </p:attrNameLst>
                                      </p:cBhvr>
                                      <p:tavLst>
                                        <p:tav tm="0">
                                          <p:val>
                                            <p:strVal val="1+#ppt_w/2"/>
                                          </p:val>
                                        </p:tav>
                                        <p:tav tm="100000">
                                          <p:val>
                                            <p:strVal val="#ppt_x"/>
                                          </p:val>
                                        </p:tav>
                                      </p:tavLst>
                                    </p:anim>
                                    <p:anim calcmode="lin" valueType="num">
                                      <p:cBhvr additive="base">
                                        <p:cTn id="54" dur="500" fill="hold"/>
                                        <p:tgtEl>
                                          <p:spTgt spid="58"/>
                                        </p:tgtEl>
                                        <p:attrNameLst>
                                          <p:attrName>ppt_y</p:attrName>
                                        </p:attrNameLst>
                                      </p:cBhvr>
                                      <p:tavLst>
                                        <p:tav tm="0">
                                          <p:val>
                                            <p:strVal val="#ppt_y"/>
                                          </p:val>
                                        </p:tav>
                                        <p:tav tm="100000">
                                          <p:val>
                                            <p:strVal val="#ppt_y"/>
                                          </p:val>
                                        </p:tav>
                                      </p:tavLst>
                                    </p:anim>
                                  </p:childTnLst>
                                </p:cTn>
                              </p:par>
                              <p:par>
                                <p:cTn id="55" presetID="2" presetClass="entr" presetSubtype="2" accel="50000" decel="50000" fill="hold" grpId="0" nodeType="withEffect">
                                  <p:stCondLst>
                                    <p:cond delay="0"/>
                                  </p:stCondLst>
                                  <p:childTnLst>
                                    <p:set>
                                      <p:cBhvr>
                                        <p:cTn id="56" dur="1" fill="hold">
                                          <p:stCondLst>
                                            <p:cond delay="0"/>
                                          </p:stCondLst>
                                        </p:cTn>
                                        <p:tgtEl>
                                          <p:spTgt spid="59"/>
                                        </p:tgtEl>
                                        <p:attrNameLst>
                                          <p:attrName>style.visibility</p:attrName>
                                        </p:attrNameLst>
                                      </p:cBhvr>
                                      <p:to>
                                        <p:strVal val="visible"/>
                                      </p:to>
                                    </p:set>
                                    <p:anim calcmode="lin" valueType="num">
                                      <p:cBhvr additive="base">
                                        <p:cTn id="57" dur="500" fill="hold"/>
                                        <p:tgtEl>
                                          <p:spTgt spid="59"/>
                                        </p:tgtEl>
                                        <p:attrNameLst>
                                          <p:attrName>ppt_x</p:attrName>
                                        </p:attrNameLst>
                                      </p:cBhvr>
                                      <p:tavLst>
                                        <p:tav tm="0">
                                          <p:val>
                                            <p:strVal val="1+#ppt_w/2"/>
                                          </p:val>
                                        </p:tav>
                                        <p:tav tm="100000">
                                          <p:val>
                                            <p:strVal val="#ppt_x"/>
                                          </p:val>
                                        </p:tav>
                                      </p:tavLst>
                                    </p:anim>
                                    <p:anim calcmode="lin" valueType="num">
                                      <p:cBhvr additive="base">
                                        <p:cTn id="58" dur="500" fill="hold"/>
                                        <p:tgtEl>
                                          <p:spTgt spid="59"/>
                                        </p:tgtEl>
                                        <p:attrNameLst>
                                          <p:attrName>ppt_y</p:attrName>
                                        </p:attrNameLst>
                                      </p:cBhvr>
                                      <p:tavLst>
                                        <p:tav tm="0">
                                          <p:val>
                                            <p:strVal val="#ppt_y"/>
                                          </p:val>
                                        </p:tav>
                                        <p:tav tm="100000">
                                          <p:val>
                                            <p:strVal val="#ppt_y"/>
                                          </p:val>
                                        </p:tav>
                                      </p:tavLst>
                                    </p:anim>
                                  </p:childTnLst>
                                </p:cTn>
                              </p:par>
                            </p:childTnLst>
                          </p:cTn>
                        </p:par>
                        <p:par>
                          <p:cTn id="59" fill="hold">
                            <p:stCondLst>
                              <p:cond delay="3700"/>
                            </p:stCondLst>
                            <p:childTnLst>
                              <p:par>
                                <p:cTn id="60" presetID="10" presetClass="entr" presetSubtype="0" fill="hold" grpId="0" nodeType="after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750"/>
                                        <p:tgtEl>
                                          <p:spTgt spid="55"/>
                                        </p:tgtEl>
                                      </p:cBhvr>
                                    </p:animEffect>
                                  </p:childTnLst>
                                </p:cTn>
                              </p:par>
                              <p:par>
                                <p:cTn id="63" presetID="6" presetClass="emph" presetSubtype="0" fill="hold" grpId="1" nodeType="withEffect">
                                  <p:stCondLst>
                                    <p:cond delay="0"/>
                                  </p:stCondLst>
                                  <p:childTnLst>
                                    <p:animScale>
                                      <p:cBhvr>
                                        <p:cTn id="64" dur="750" fill="hold"/>
                                        <p:tgtEl>
                                          <p:spTgt spid="55"/>
                                        </p:tgtEl>
                                      </p:cBhvr>
                                      <p:by x="300000" y="300000"/>
                                    </p:animScale>
                                  </p:childTnLst>
                                </p:cTn>
                              </p:par>
                              <p:par>
                                <p:cTn id="65" presetID="10" presetClass="exit" presetSubtype="0" fill="hold" grpId="2" nodeType="withEffect">
                                  <p:stCondLst>
                                    <p:cond delay="250"/>
                                  </p:stCondLst>
                                  <p:childTnLst>
                                    <p:animEffect transition="out" filter="fade">
                                      <p:cBhvr>
                                        <p:cTn id="66" dur="1250"/>
                                        <p:tgtEl>
                                          <p:spTgt spid="55"/>
                                        </p:tgtEl>
                                      </p:cBhvr>
                                    </p:animEffect>
                                    <p:set>
                                      <p:cBhvr>
                                        <p:cTn id="67" dur="1" fill="hold">
                                          <p:stCondLst>
                                            <p:cond delay="1249"/>
                                          </p:stCondLst>
                                        </p:cTn>
                                        <p:tgtEl>
                                          <p:spTgt spid="55"/>
                                        </p:tgtEl>
                                        <p:attrNameLst>
                                          <p:attrName>style.visibility</p:attrName>
                                        </p:attrNameLst>
                                      </p:cBhvr>
                                      <p:to>
                                        <p:strVal val="hidden"/>
                                      </p:to>
                                    </p:set>
                                  </p:childTnLst>
                                </p:cTn>
                              </p:par>
                            </p:childTnLst>
                          </p:cTn>
                        </p:par>
                        <p:par>
                          <p:cTn id="68" fill="hold">
                            <p:stCondLst>
                              <p:cond delay="5200"/>
                            </p:stCondLst>
                            <p:childTnLst>
                              <p:par>
                                <p:cTn id="69" presetID="10" presetClass="entr" presetSubtype="0" fill="hold" grpId="0" nodeType="afterEffect">
                                  <p:stCondLst>
                                    <p:cond delay="0"/>
                                  </p:stCondLst>
                                  <p:childTnLst>
                                    <p:set>
                                      <p:cBhvr>
                                        <p:cTn id="70" dur="1" fill="hold">
                                          <p:stCondLst>
                                            <p:cond delay="0"/>
                                          </p:stCondLst>
                                        </p:cTn>
                                        <p:tgtEl>
                                          <p:spTgt spid="62"/>
                                        </p:tgtEl>
                                        <p:attrNameLst>
                                          <p:attrName>style.visibility</p:attrName>
                                        </p:attrNameLst>
                                      </p:cBhvr>
                                      <p:to>
                                        <p:strVal val="visible"/>
                                      </p:to>
                                    </p:set>
                                    <p:animEffect transition="in" filter="fade">
                                      <p:cBhvr>
                                        <p:cTn id="71" dur="75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54" grpId="0"/>
      <p:bldP spid="55" grpId="0" animBg="1"/>
      <p:bldP spid="55" grpId="1" animBg="1"/>
      <p:bldP spid="55" grpId="2" animBg="1"/>
      <p:bldP spid="56" grpId="0"/>
      <p:bldP spid="57" grpId="0"/>
      <p:bldP spid="58" grpId="0"/>
      <p:bldP spid="59" grpId="0"/>
      <p:bldP spid="60" grpId="0"/>
      <p:bldP spid="61" grpId="0"/>
      <p:bldP spid="6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id="{1DBBB60C-0015-48C0-B304-50AF418A19B6}"/>
              </a:ext>
            </a:extLst>
          </p:cNvPr>
          <p:cNvSpPr/>
          <p:nvPr/>
        </p:nvSpPr>
        <p:spPr>
          <a:xfrm>
            <a:off x="5729217" y="1860419"/>
            <a:ext cx="668487" cy="672230"/>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900" dirty="0">
                <a:latin typeface="微软雅黑" pitchFamily="34" charset="-122"/>
                <a:ea typeface="微软雅黑" pitchFamily="34" charset="-122"/>
              </a:rPr>
              <a:t>01</a:t>
            </a:r>
            <a:endParaRPr lang="zh-CN" altLang="en-US" sz="1900" dirty="0">
              <a:latin typeface="微软雅黑" pitchFamily="34" charset="-122"/>
              <a:ea typeface="微软雅黑" pitchFamily="34" charset="-122"/>
            </a:endParaRPr>
          </a:p>
        </p:txBody>
      </p:sp>
      <p:sp>
        <p:nvSpPr>
          <p:cNvPr id="25" name="椭圆 24">
            <a:extLst>
              <a:ext uri="{FF2B5EF4-FFF2-40B4-BE49-F238E27FC236}">
                <a16:creationId xmlns:a16="http://schemas.microsoft.com/office/drawing/2014/main" id="{6CB35310-232E-45DE-A185-34B2E180EE64}"/>
              </a:ext>
            </a:extLst>
          </p:cNvPr>
          <p:cNvSpPr/>
          <p:nvPr/>
        </p:nvSpPr>
        <p:spPr>
          <a:xfrm>
            <a:off x="5729213" y="4487629"/>
            <a:ext cx="668487" cy="672230"/>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900" dirty="0">
                <a:latin typeface="微软雅黑" pitchFamily="34" charset="-122"/>
                <a:ea typeface="微软雅黑" pitchFamily="34" charset="-122"/>
              </a:rPr>
              <a:t>02</a:t>
            </a:r>
            <a:endParaRPr lang="zh-CN" altLang="en-US" sz="1900" dirty="0">
              <a:latin typeface="微软雅黑" pitchFamily="34" charset="-122"/>
              <a:ea typeface="微软雅黑" pitchFamily="34" charset="-122"/>
            </a:endParaRPr>
          </a:p>
        </p:txBody>
      </p:sp>
      <p:sp>
        <p:nvSpPr>
          <p:cNvPr id="26" name="TextBox 17">
            <a:extLst>
              <a:ext uri="{FF2B5EF4-FFF2-40B4-BE49-F238E27FC236}">
                <a16:creationId xmlns:a16="http://schemas.microsoft.com/office/drawing/2014/main" id="{1E586C04-B784-48BF-B7F3-408C3D68BC3D}"/>
              </a:ext>
            </a:extLst>
          </p:cNvPr>
          <p:cNvSpPr txBox="1"/>
          <p:nvPr/>
        </p:nvSpPr>
        <p:spPr>
          <a:xfrm>
            <a:off x="561861" y="2479037"/>
            <a:ext cx="5119608" cy="1292662"/>
          </a:xfrm>
          <a:prstGeom prst="rect">
            <a:avLst/>
          </a:prstGeom>
          <a:noFill/>
        </p:spPr>
        <p:txBody>
          <a:bodyPr wrap="square" lIns="0" tIns="0" rIns="0" bIns="0" rtlCol="0">
            <a:spAutoFit/>
          </a:bodyPr>
          <a:lstStyle/>
          <a:p>
            <a:pPr algn="r">
              <a:lnSpc>
                <a:spcPct val="200000"/>
              </a:lnSpc>
            </a:pPr>
            <a:r>
              <a:rPr lang="zh-CN" altLang="en-US" sz="1400" kern="0" dirty="0">
                <a:latin typeface="Arial Unicode MS" pitchFamily="34" charset="-122"/>
                <a:ea typeface="Arial Unicode MS" pitchFamily="34" charset="-122"/>
                <a:cs typeface="Arial Unicode MS" pitchFamily="34" charset="-122"/>
              </a:rPr>
              <a:t> 通过编制巡查记录表进行日常巡视检查，以及每周三方联合检查、平行检查发现安全隐患；针对存在的安全隐患，通过口头、发现场检查记录或工地例会的方式要求施工单位必须按规范要求整改；</a:t>
            </a:r>
            <a:endParaRPr lang="en-US" altLang="zh-CN" sz="1400" dirty="0">
              <a:solidFill>
                <a:schemeClr val="bg1"/>
              </a:solidFill>
              <a:latin typeface="微软雅黑" pitchFamily="34" charset="-122"/>
              <a:ea typeface="微软雅黑" pitchFamily="34" charset="-122"/>
            </a:endParaRPr>
          </a:p>
        </p:txBody>
      </p:sp>
      <p:sp>
        <p:nvSpPr>
          <p:cNvPr id="27" name="TextBox 27">
            <a:extLst>
              <a:ext uri="{FF2B5EF4-FFF2-40B4-BE49-F238E27FC236}">
                <a16:creationId xmlns:a16="http://schemas.microsoft.com/office/drawing/2014/main" id="{98227B5D-EF11-46CD-B1BE-1120633E22EB}"/>
              </a:ext>
            </a:extLst>
          </p:cNvPr>
          <p:cNvSpPr txBox="1"/>
          <p:nvPr/>
        </p:nvSpPr>
        <p:spPr>
          <a:xfrm>
            <a:off x="3070870" y="2078894"/>
            <a:ext cx="2464832" cy="307777"/>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pPr algn="r">
              <a:buClr>
                <a:srgbClr val="FF5050"/>
              </a:buClr>
              <a:buSzPct val="85000"/>
            </a:pPr>
            <a:r>
              <a:rPr lang="zh-CN" altLang="en-US" dirty="0">
                <a:solidFill>
                  <a:schemeClr val="accent5">
                    <a:lumMod val="75000"/>
                  </a:schemeClr>
                </a:solidFill>
                <a:cs typeface="Arial Unicode MS" pitchFamily="34" charset="-122"/>
              </a:rPr>
              <a:t>质量方面</a:t>
            </a:r>
            <a:endParaRPr lang="en-US" altLang="zh-CN" dirty="0">
              <a:solidFill>
                <a:schemeClr val="accent5">
                  <a:lumMod val="75000"/>
                </a:schemeClr>
              </a:solidFill>
              <a:cs typeface="Arial Unicode MS" pitchFamily="34" charset="-122"/>
            </a:endParaRPr>
          </a:p>
        </p:txBody>
      </p:sp>
      <p:sp>
        <p:nvSpPr>
          <p:cNvPr id="28" name="椭圆 27">
            <a:extLst>
              <a:ext uri="{FF2B5EF4-FFF2-40B4-BE49-F238E27FC236}">
                <a16:creationId xmlns:a16="http://schemas.microsoft.com/office/drawing/2014/main" id="{2D860D14-31EE-44FF-91AD-39A19DE52816}"/>
              </a:ext>
            </a:extLst>
          </p:cNvPr>
          <p:cNvSpPr/>
          <p:nvPr/>
        </p:nvSpPr>
        <p:spPr>
          <a:xfrm>
            <a:off x="5967961" y="2947298"/>
            <a:ext cx="190996" cy="192066"/>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29" name="椭圆 28">
            <a:extLst>
              <a:ext uri="{FF2B5EF4-FFF2-40B4-BE49-F238E27FC236}">
                <a16:creationId xmlns:a16="http://schemas.microsoft.com/office/drawing/2014/main" id="{63CF1DC9-D456-43A6-A6D7-01F8E5989623}"/>
              </a:ext>
            </a:extLst>
          </p:cNvPr>
          <p:cNvSpPr/>
          <p:nvPr/>
        </p:nvSpPr>
        <p:spPr>
          <a:xfrm>
            <a:off x="5967961" y="3685044"/>
            <a:ext cx="190996" cy="192066"/>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31" name="TextBox 31">
            <a:extLst>
              <a:ext uri="{FF2B5EF4-FFF2-40B4-BE49-F238E27FC236}">
                <a16:creationId xmlns:a16="http://schemas.microsoft.com/office/drawing/2014/main" id="{FA7585F0-527C-49D7-B596-99815A24AC93}"/>
              </a:ext>
            </a:extLst>
          </p:cNvPr>
          <p:cNvSpPr txBox="1"/>
          <p:nvPr/>
        </p:nvSpPr>
        <p:spPr>
          <a:xfrm>
            <a:off x="6636447" y="4680082"/>
            <a:ext cx="2126996" cy="307777"/>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pPr marL="342900" indent="-342900" eaLnBrk="0" hangingPunct="0">
              <a:spcBef>
                <a:spcPct val="20000"/>
              </a:spcBef>
              <a:buClr>
                <a:srgbClr val="FF5050"/>
              </a:buClr>
              <a:buSzPct val="85000"/>
              <a:defRPr/>
            </a:pPr>
            <a:r>
              <a:rPr lang="zh-CN" altLang="en-US" kern="0" dirty="0">
                <a:solidFill>
                  <a:schemeClr val="accent5">
                    <a:lumMod val="75000"/>
                  </a:schemeClr>
                </a:solidFill>
                <a:cs typeface="Arial Unicode MS" pitchFamily="34" charset="-122"/>
              </a:rPr>
              <a:t>安全方面</a:t>
            </a:r>
            <a:endParaRPr lang="en-US" altLang="zh-CN" kern="0" dirty="0">
              <a:solidFill>
                <a:schemeClr val="accent5">
                  <a:lumMod val="75000"/>
                </a:schemeClr>
              </a:solidFill>
              <a:cs typeface="Arial Unicode MS" pitchFamily="34" charset="-122"/>
            </a:endParaRPr>
          </a:p>
        </p:txBody>
      </p:sp>
      <p:sp>
        <p:nvSpPr>
          <p:cNvPr id="32" name="TextBox 32">
            <a:extLst>
              <a:ext uri="{FF2B5EF4-FFF2-40B4-BE49-F238E27FC236}">
                <a16:creationId xmlns:a16="http://schemas.microsoft.com/office/drawing/2014/main" id="{B2BBA614-F815-4711-9663-BF4ADEC7CDAE}"/>
              </a:ext>
            </a:extLst>
          </p:cNvPr>
          <p:cNvSpPr txBox="1"/>
          <p:nvPr/>
        </p:nvSpPr>
        <p:spPr>
          <a:xfrm>
            <a:off x="6808526" y="3614693"/>
            <a:ext cx="2406374" cy="169277"/>
          </a:xfrm>
          <a:prstGeom prst="rect">
            <a:avLst/>
          </a:prstGeom>
          <a:noFill/>
        </p:spPr>
        <p:txBody>
          <a:bodyPr wrap="square" lIns="0" tIns="0" rIns="0" bIns="0" rtlCol="0">
            <a:spAutoFit/>
          </a:bodyPr>
          <a:lstStyle/>
          <a:p>
            <a:r>
              <a:rPr lang="zh-CN" altLang="en-US" sz="1100" dirty="0">
                <a:solidFill>
                  <a:schemeClr val="bg1">
                    <a:lumMod val="65000"/>
                  </a:schemeClr>
                </a:solidFill>
                <a:latin typeface="微软雅黑" pitchFamily="34" charset="-122"/>
                <a:ea typeface="微软雅黑" pitchFamily="34" charset="-122"/>
              </a:rPr>
              <a:t>可以根据需要自由更改删除图片</a:t>
            </a:r>
            <a:endParaRPr lang="en-US" altLang="zh-CN" sz="1100" dirty="0">
              <a:solidFill>
                <a:schemeClr val="bg1">
                  <a:lumMod val="65000"/>
                </a:schemeClr>
              </a:solidFill>
              <a:latin typeface="微软雅黑" pitchFamily="34" charset="-122"/>
              <a:ea typeface="微软雅黑" pitchFamily="34" charset="-122"/>
            </a:endParaRPr>
          </a:p>
        </p:txBody>
      </p:sp>
      <p:sp>
        <p:nvSpPr>
          <p:cNvPr id="33" name="TextBox 33">
            <a:extLst>
              <a:ext uri="{FF2B5EF4-FFF2-40B4-BE49-F238E27FC236}">
                <a16:creationId xmlns:a16="http://schemas.microsoft.com/office/drawing/2014/main" id="{64DDD650-5626-46A2-B041-1F2865560669}"/>
              </a:ext>
            </a:extLst>
          </p:cNvPr>
          <p:cNvSpPr txBox="1"/>
          <p:nvPr/>
        </p:nvSpPr>
        <p:spPr>
          <a:xfrm>
            <a:off x="6519238" y="5166570"/>
            <a:ext cx="4488411" cy="1292662"/>
          </a:xfrm>
          <a:prstGeom prst="rect">
            <a:avLst/>
          </a:prstGeom>
          <a:noFill/>
        </p:spPr>
        <p:txBody>
          <a:bodyPr wrap="square" lIns="0" tIns="0" rIns="0" bIns="0" rtlCol="0">
            <a:spAutoFit/>
          </a:bodyPr>
          <a:lstStyle/>
          <a:p>
            <a:pPr>
              <a:lnSpc>
                <a:spcPct val="200000"/>
              </a:lnSpc>
            </a:pPr>
            <a:r>
              <a:rPr lang="zh-CN" altLang="en-US" sz="1400" dirty="0">
                <a:latin typeface="微软雅黑" panose="020B0503020204020204" pitchFamily="34" charset="-122"/>
                <a:ea typeface="微软雅黑" panose="020B0503020204020204" pitchFamily="34" charset="-122"/>
                <a:cs typeface="Arial Unicode MS" pitchFamily="34" charset="-122"/>
              </a:rPr>
              <a:t>项目部内部严格按照质量管理程序对施工现场工程质量进行监管。</a:t>
            </a:r>
            <a:r>
              <a:rPr lang="en-US" altLang="zh-CN" sz="1400" kern="0" dirty="0">
                <a:latin typeface="微软雅黑" panose="020B0503020204020204" pitchFamily="34" charset="-122"/>
                <a:ea typeface="微软雅黑" panose="020B0503020204020204" pitchFamily="34" charset="-122"/>
                <a:cs typeface="Arial Unicode MS" pitchFamily="34" charset="-122"/>
              </a:rPr>
              <a:t>- </a:t>
            </a:r>
            <a:r>
              <a:rPr lang="zh-CN" altLang="en-US" sz="1400" kern="0" dirty="0">
                <a:latin typeface="微软雅黑" panose="020B0503020204020204" pitchFamily="34" charset="-122"/>
                <a:ea typeface="微软雅黑" panose="020B0503020204020204" pitchFamily="34" charset="-122"/>
                <a:cs typeface="Arial Unicode MS" pitchFamily="34" charset="-122"/>
              </a:rPr>
              <a:t>把握重要材料的进退场，确保只有合格的材料方可用在本工程上</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36" name="矩形 36">
            <a:extLst>
              <a:ext uri="{FF2B5EF4-FFF2-40B4-BE49-F238E27FC236}">
                <a16:creationId xmlns:a16="http://schemas.microsoft.com/office/drawing/2014/main" id="{15D1F0B1-4A81-4F78-8A7F-E6BA2DBAC33F}"/>
              </a:ext>
            </a:extLst>
          </p:cNvPr>
          <p:cNvSpPr>
            <a:spLocks noChangeAspect="1"/>
          </p:cNvSpPr>
          <p:nvPr/>
        </p:nvSpPr>
        <p:spPr>
          <a:xfrm>
            <a:off x="2529412" y="4680082"/>
            <a:ext cx="3080428" cy="1726315"/>
          </a:xfrm>
          <a:custGeom>
            <a:avLst/>
            <a:gdLst/>
            <a:ahLst/>
            <a:cxnLst/>
            <a:rect l="l" t="t" r="r" b="b"/>
            <a:pathLst>
              <a:path w="2419465" h="1348352">
                <a:moveTo>
                  <a:pt x="66676" y="0"/>
                </a:moveTo>
                <a:lnTo>
                  <a:pt x="2237581" y="0"/>
                </a:lnTo>
                <a:cubicBezTo>
                  <a:pt x="2274405" y="0"/>
                  <a:pt x="2304257" y="29852"/>
                  <a:pt x="2304257" y="66676"/>
                </a:cubicBezTo>
                <a:lnTo>
                  <a:pt x="2304257" y="123539"/>
                </a:lnTo>
                <a:lnTo>
                  <a:pt x="2419465" y="152860"/>
                </a:lnTo>
                <a:lnTo>
                  <a:pt x="2304257" y="223016"/>
                </a:lnTo>
                <a:lnTo>
                  <a:pt x="2304257" y="1281676"/>
                </a:lnTo>
                <a:cubicBezTo>
                  <a:pt x="2304257" y="1318500"/>
                  <a:pt x="2274405" y="1348352"/>
                  <a:pt x="2237581" y="1348352"/>
                </a:cubicBezTo>
                <a:lnTo>
                  <a:pt x="66676" y="1348352"/>
                </a:lnTo>
                <a:cubicBezTo>
                  <a:pt x="29852" y="1348352"/>
                  <a:pt x="0" y="1318500"/>
                  <a:pt x="0" y="1281676"/>
                </a:cubicBezTo>
                <a:lnTo>
                  <a:pt x="0" y="66676"/>
                </a:lnTo>
                <a:cubicBezTo>
                  <a:pt x="0" y="29852"/>
                  <a:pt x="29852" y="0"/>
                  <a:pt x="66676" y="0"/>
                </a:cubicBezTo>
                <a:close/>
              </a:path>
            </a:pathLst>
          </a:custGeom>
          <a:blipFill dpi="0" rotWithShape="1">
            <a:blip r:embed="rId3" cstate="print">
              <a:extLst>
                <a:ext uri="{28A0092B-C50C-407E-A947-70E740481C1C}">
                  <a14:useLocalDpi xmlns:a14="http://schemas.microsoft.com/office/drawing/2010/main" val="0"/>
                </a:ext>
              </a:extLst>
            </a:blip>
            <a:srcRect/>
            <a:stretch>
              <a:fillRect/>
            </a:stretch>
          </a:blipFill>
          <a:ln>
            <a:solidFill>
              <a:schemeClr val="accent5">
                <a:lumMod val="75000"/>
              </a:schemeClr>
            </a:solidFill>
          </a:ln>
          <a:effectLst>
            <a:outerShdw blurRad="254000" dist="127000" dir="5400000" algn="ctr"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37" name="椭圆 36">
            <a:extLst>
              <a:ext uri="{FF2B5EF4-FFF2-40B4-BE49-F238E27FC236}">
                <a16:creationId xmlns:a16="http://schemas.microsoft.com/office/drawing/2014/main" id="{D4E9C24D-737D-4F6B-94C3-536B80A5278D}"/>
              </a:ext>
            </a:extLst>
          </p:cNvPr>
          <p:cNvSpPr/>
          <p:nvPr/>
        </p:nvSpPr>
        <p:spPr>
          <a:xfrm>
            <a:off x="5967961" y="5716868"/>
            <a:ext cx="190996" cy="192066"/>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38" name="椭圆 37">
            <a:extLst>
              <a:ext uri="{FF2B5EF4-FFF2-40B4-BE49-F238E27FC236}">
                <a16:creationId xmlns:a16="http://schemas.microsoft.com/office/drawing/2014/main" id="{4762C216-F2BE-4887-9B21-3CEC5B905C38}"/>
              </a:ext>
            </a:extLst>
          </p:cNvPr>
          <p:cNvSpPr/>
          <p:nvPr/>
        </p:nvSpPr>
        <p:spPr>
          <a:xfrm>
            <a:off x="5967961" y="6454615"/>
            <a:ext cx="190996" cy="192066"/>
          </a:xfrm>
          <a:prstGeom prst="ellipse">
            <a:avLst/>
          </a:prstGeom>
          <a:solidFill>
            <a:schemeClr val="accent5">
              <a:lumMod val="75000"/>
            </a:schemeClr>
          </a:solidFill>
          <a:ln>
            <a:noFill/>
          </a:ln>
          <a:effectLst>
            <a:outerShdw blurRad="254000" dist="127000" dir="5400000" algn="ctr"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39" name="圆角矩形 39">
            <a:extLst>
              <a:ext uri="{FF2B5EF4-FFF2-40B4-BE49-F238E27FC236}">
                <a16:creationId xmlns:a16="http://schemas.microsoft.com/office/drawing/2014/main" id="{DD77B50A-EF2A-477F-BBB3-B9DDFF35B671}"/>
              </a:ext>
            </a:extLst>
          </p:cNvPr>
          <p:cNvSpPr/>
          <p:nvPr/>
        </p:nvSpPr>
        <p:spPr>
          <a:xfrm>
            <a:off x="6636447" y="1841841"/>
            <a:ext cx="3080428" cy="1726315"/>
          </a:xfrm>
          <a:custGeom>
            <a:avLst/>
            <a:gdLst/>
            <a:ahLst/>
            <a:cxnLst/>
            <a:rect l="l" t="t" r="r" b="b"/>
            <a:pathLst>
              <a:path w="1937938" h="1080000">
                <a:moveTo>
                  <a:pt x="145685" y="0"/>
                </a:moveTo>
                <a:lnTo>
                  <a:pt x="1884532" y="0"/>
                </a:lnTo>
                <a:cubicBezTo>
                  <a:pt x="1914027" y="0"/>
                  <a:pt x="1937938" y="23911"/>
                  <a:pt x="1937938" y="53406"/>
                </a:cubicBezTo>
                <a:lnTo>
                  <a:pt x="1937938" y="1026594"/>
                </a:lnTo>
                <a:cubicBezTo>
                  <a:pt x="1937938" y="1056089"/>
                  <a:pt x="1914027" y="1080000"/>
                  <a:pt x="1884532" y="1080000"/>
                </a:cubicBezTo>
                <a:lnTo>
                  <a:pt x="145685" y="1080000"/>
                </a:lnTo>
                <a:cubicBezTo>
                  <a:pt x="116190" y="1080000"/>
                  <a:pt x="92279" y="1056089"/>
                  <a:pt x="92279" y="1026594"/>
                </a:cubicBezTo>
                <a:lnTo>
                  <a:pt x="92279" y="178631"/>
                </a:lnTo>
                <a:lnTo>
                  <a:pt x="0" y="122437"/>
                </a:lnTo>
                <a:lnTo>
                  <a:pt x="92279" y="98952"/>
                </a:lnTo>
                <a:lnTo>
                  <a:pt x="92279" y="53406"/>
                </a:lnTo>
                <a:cubicBezTo>
                  <a:pt x="92279" y="23911"/>
                  <a:pt x="116190" y="0"/>
                  <a:pt x="145685" y="0"/>
                </a:cubicBezTo>
                <a:close/>
              </a:path>
            </a:pathLst>
          </a:custGeom>
          <a:blipFill dpi="0" rotWithShape="1">
            <a:blip r:embed="rId4" cstate="print">
              <a:extLst>
                <a:ext uri="{28A0092B-C50C-407E-A947-70E740481C1C}">
                  <a14:useLocalDpi xmlns:a14="http://schemas.microsoft.com/office/drawing/2010/main" val="0"/>
                </a:ext>
              </a:extLst>
            </a:blip>
            <a:srcRect/>
            <a:stretch>
              <a:fillRect/>
            </a:stretch>
          </a:blipFill>
          <a:ln>
            <a:solidFill>
              <a:schemeClr val="accent5">
                <a:lumMod val="75000"/>
              </a:schemeClr>
            </a:solidFill>
          </a:ln>
          <a:effectLst>
            <a:outerShdw blurRad="254000" dist="127000" dir="5400000" algn="ctr"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21454" tIns="60727" rIns="121454" bIns="60727" rtlCol="0" anchor="ctr"/>
          <a:lstStyle/>
          <a:p>
            <a:pPr algn="ctr"/>
            <a:endParaRPr lang="zh-CN" altLang="en-US"/>
          </a:p>
        </p:txBody>
      </p:sp>
      <p:sp>
        <p:nvSpPr>
          <p:cNvPr id="40" name="矩形 39">
            <a:extLst>
              <a:ext uri="{FF2B5EF4-FFF2-40B4-BE49-F238E27FC236}">
                <a16:creationId xmlns:a16="http://schemas.microsoft.com/office/drawing/2014/main" id="{2A83EA0E-6E4E-4301-A34C-089CE4DDB269}"/>
              </a:ext>
            </a:extLst>
          </p:cNvPr>
          <p:cNvSpPr/>
          <p:nvPr/>
        </p:nvSpPr>
        <p:spPr>
          <a:xfrm>
            <a:off x="3121665" y="882364"/>
            <a:ext cx="6096000" cy="646331"/>
          </a:xfrm>
          <a:prstGeom prst="rect">
            <a:avLst/>
          </a:prstGeom>
        </p:spPr>
        <p:txBody>
          <a:bodyPr>
            <a:spAutoFit/>
          </a:bodyPr>
          <a:lstStyle/>
          <a:p>
            <a:pPr algn="ctr"/>
            <a:r>
              <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抓好安全质量问题，减少安全质量事故，竣工验收时工程质量综合评定达到合格等级；</a:t>
            </a:r>
            <a:endParaRPr lang="zh-CN" altLang="en-US" dirty="0">
              <a:solidFill>
                <a:schemeClr val="accent5">
                  <a:lumMod val="75000"/>
                </a:schemeClr>
              </a:solidFill>
              <a:latin typeface="微软雅黑" panose="020B0503020204020204" pitchFamily="34" charset="-122"/>
              <a:ea typeface="微软雅黑" panose="020B0503020204020204" pitchFamily="34" charset="-122"/>
            </a:endParaRPr>
          </a:p>
        </p:txBody>
      </p:sp>
      <p:grpSp>
        <p:nvGrpSpPr>
          <p:cNvPr id="41" name="组合 40">
            <a:extLst>
              <a:ext uri="{FF2B5EF4-FFF2-40B4-BE49-F238E27FC236}">
                <a16:creationId xmlns:a16="http://schemas.microsoft.com/office/drawing/2014/main" id="{6500AC28-336E-4EF7-B6A7-C0670330DA98}"/>
              </a:ext>
            </a:extLst>
          </p:cNvPr>
          <p:cNvGrpSpPr/>
          <p:nvPr/>
        </p:nvGrpSpPr>
        <p:grpSpPr>
          <a:xfrm>
            <a:off x="0" y="159023"/>
            <a:ext cx="3242491" cy="587860"/>
            <a:chOff x="0" y="159023"/>
            <a:chExt cx="3242491" cy="587860"/>
          </a:xfrm>
        </p:grpSpPr>
        <p:sp>
          <p:nvSpPr>
            <p:cNvPr id="42" name="TextBox 76">
              <a:extLst>
                <a:ext uri="{FF2B5EF4-FFF2-40B4-BE49-F238E27FC236}">
                  <a16:creationId xmlns:a16="http://schemas.microsoft.com/office/drawing/2014/main" id="{183D26B2-0CAD-4944-B58E-6806E4910DE1}"/>
                </a:ext>
              </a:extLst>
            </p:cNvPr>
            <p:cNvSpPr txBox="1"/>
            <p:nvPr/>
          </p:nvSpPr>
          <p:spPr>
            <a:xfrm>
              <a:off x="1211166" y="285218"/>
              <a:ext cx="2031325" cy="461665"/>
            </a:xfrm>
            <a:prstGeom prst="rect">
              <a:avLst/>
            </a:prstGeom>
            <a:noFill/>
          </p:spPr>
          <p:txBody>
            <a:bodyPr wrap="non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400" dirty="0">
                <a:solidFill>
                  <a:schemeClr val="accent5">
                    <a:lumMod val="75000"/>
                  </a:schemeClr>
                </a:solidFill>
              </a:endParaRPr>
            </a:p>
          </p:txBody>
        </p:sp>
        <p:sp>
          <p:nvSpPr>
            <p:cNvPr id="43" name="矩形 42">
              <a:extLst>
                <a:ext uri="{FF2B5EF4-FFF2-40B4-BE49-F238E27FC236}">
                  <a16:creationId xmlns:a16="http://schemas.microsoft.com/office/drawing/2014/main" id="{DEE1C8BA-7169-469D-9527-52CE47E41F78}"/>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4" name="矩形 43">
              <a:extLst>
                <a:ext uri="{FF2B5EF4-FFF2-40B4-BE49-F238E27FC236}">
                  <a16:creationId xmlns:a16="http://schemas.microsoft.com/office/drawing/2014/main" id="{171EC7C4-5B8E-44E3-AE32-DEB7A137AF63}"/>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1615339423"/>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500"/>
                                        <p:tgtEl>
                                          <p:spTgt spid="4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additive="base">
                                        <p:cTn id="17" dur="300" fill="hold"/>
                                        <p:tgtEl>
                                          <p:spTgt spid="27"/>
                                        </p:tgtEl>
                                        <p:attrNameLst>
                                          <p:attrName>ppt_x</p:attrName>
                                        </p:attrNameLst>
                                      </p:cBhvr>
                                      <p:tavLst>
                                        <p:tav tm="0">
                                          <p:val>
                                            <p:strVal val="0-#ppt_w/2"/>
                                          </p:val>
                                        </p:tav>
                                        <p:tav tm="100000">
                                          <p:val>
                                            <p:strVal val="#ppt_x"/>
                                          </p:val>
                                        </p:tav>
                                      </p:tavLst>
                                    </p:anim>
                                    <p:anim calcmode="lin" valueType="num">
                                      <p:cBhvr additive="base">
                                        <p:cTn id="18" dur="300" fill="hold"/>
                                        <p:tgtEl>
                                          <p:spTgt spid="27"/>
                                        </p:tgtEl>
                                        <p:attrNameLst>
                                          <p:attrName>ppt_y</p:attrName>
                                        </p:attrNameLst>
                                      </p:cBhvr>
                                      <p:tavLst>
                                        <p:tav tm="0">
                                          <p:val>
                                            <p:strVal val="#ppt_y"/>
                                          </p:val>
                                        </p:tav>
                                        <p:tav tm="100000">
                                          <p:val>
                                            <p:strVal val="#ppt_y"/>
                                          </p:val>
                                        </p:tav>
                                      </p:tavLst>
                                    </p:anim>
                                  </p:childTnLst>
                                </p:cTn>
                              </p:par>
                            </p:childTnLst>
                          </p:cTn>
                        </p:par>
                        <p:par>
                          <p:cTn id="19" fill="hold">
                            <p:stCondLst>
                              <p:cond delay="1300"/>
                            </p:stCondLst>
                            <p:childTnLst>
                              <p:par>
                                <p:cTn id="20" presetID="2" presetClass="entr" presetSubtype="4"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300" fill="hold"/>
                                        <p:tgtEl>
                                          <p:spTgt spid="28"/>
                                        </p:tgtEl>
                                        <p:attrNameLst>
                                          <p:attrName>ppt_x</p:attrName>
                                        </p:attrNameLst>
                                      </p:cBhvr>
                                      <p:tavLst>
                                        <p:tav tm="0">
                                          <p:val>
                                            <p:strVal val="#ppt_x"/>
                                          </p:val>
                                        </p:tav>
                                        <p:tav tm="100000">
                                          <p:val>
                                            <p:strVal val="#ppt_x"/>
                                          </p:val>
                                        </p:tav>
                                      </p:tavLst>
                                    </p:anim>
                                    <p:anim calcmode="lin" valueType="num">
                                      <p:cBhvr additive="base">
                                        <p:cTn id="23" dur="300" fill="hold"/>
                                        <p:tgtEl>
                                          <p:spTgt spid="28"/>
                                        </p:tgtEl>
                                        <p:attrNameLst>
                                          <p:attrName>ppt_y</p:attrName>
                                        </p:attrNameLst>
                                      </p:cBhvr>
                                      <p:tavLst>
                                        <p:tav tm="0">
                                          <p:val>
                                            <p:strVal val="1+#ppt_h/2"/>
                                          </p:val>
                                        </p:tav>
                                        <p:tav tm="100000">
                                          <p:val>
                                            <p:strVal val="#ppt_y"/>
                                          </p:val>
                                        </p:tav>
                                      </p:tavLst>
                                    </p:anim>
                                  </p:childTnLst>
                                </p:cTn>
                              </p:par>
                            </p:childTnLst>
                          </p:cTn>
                        </p:par>
                        <p:par>
                          <p:cTn id="24" fill="hold">
                            <p:stCondLst>
                              <p:cond delay="1600"/>
                            </p:stCondLst>
                            <p:childTnLst>
                              <p:par>
                                <p:cTn id="25" presetID="22" presetClass="entr" presetSubtype="2"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right)">
                                      <p:cBhvr>
                                        <p:cTn id="27" dur="500"/>
                                        <p:tgtEl>
                                          <p:spTgt spid="26"/>
                                        </p:tgtEl>
                                      </p:cBhvr>
                                    </p:animEffect>
                                  </p:childTnLst>
                                </p:cTn>
                              </p:par>
                            </p:childTnLst>
                          </p:cTn>
                        </p:par>
                        <p:par>
                          <p:cTn id="28" fill="hold">
                            <p:stCondLst>
                              <p:cond delay="2100"/>
                            </p:stCondLst>
                            <p:childTnLst>
                              <p:par>
                                <p:cTn id="29" presetID="2" presetClass="entr" presetSubtype="4"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300" fill="hold"/>
                                        <p:tgtEl>
                                          <p:spTgt spid="29"/>
                                        </p:tgtEl>
                                        <p:attrNameLst>
                                          <p:attrName>ppt_x</p:attrName>
                                        </p:attrNameLst>
                                      </p:cBhvr>
                                      <p:tavLst>
                                        <p:tav tm="0">
                                          <p:val>
                                            <p:strVal val="#ppt_x"/>
                                          </p:val>
                                        </p:tav>
                                        <p:tav tm="100000">
                                          <p:val>
                                            <p:strVal val="#ppt_x"/>
                                          </p:val>
                                        </p:tav>
                                      </p:tavLst>
                                    </p:anim>
                                    <p:anim calcmode="lin" valueType="num">
                                      <p:cBhvr additive="base">
                                        <p:cTn id="32" dur="300" fill="hold"/>
                                        <p:tgtEl>
                                          <p:spTgt spid="29"/>
                                        </p:tgtEl>
                                        <p:attrNameLst>
                                          <p:attrName>ppt_y</p:attrName>
                                        </p:attrNameLst>
                                      </p:cBhvr>
                                      <p:tavLst>
                                        <p:tav tm="0">
                                          <p:val>
                                            <p:strVal val="1+#ppt_h/2"/>
                                          </p:val>
                                        </p:tav>
                                        <p:tav tm="100000">
                                          <p:val>
                                            <p:strVal val="#ppt_y"/>
                                          </p:val>
                                        </p:tav>
                                      </p:tavLst>
                                    </p:anim>
                                  </p:childTnLst>
                                </p:cTn>
                              </p:par>
                            </p:childTnLst>
                          </p:cTn>
                        </p:par>
                        <p:par>
                          <p:cTn id="33" fill="hold">
                            <p:stCondLst>
                              <p:cond delay="2400"/>
                            </p:stCondLst>
                            <p:childTnLst>
                              <p:par>
                                <p:cTn id="34" presetID="22" presetClass="entr" presetSubtype="8"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wipe(left)">
                                      <p:cBhvr>
                                        <p:cTn id="36" dur="500"/>
                                        <p:tgtEl>
                                          <p:spTgt spid="32"/>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500"/>
                                        <p:tgtEl>
                                          <p:spTgt spid="39"/>
                                        </p:tgtEl>
                                      </p:cBhvr>
                                    </p:animEffect>
                                  </p:childTnLst>
                                </p:cTn>
                              </p:par>
                            </p:childTnLst>
                          </p:cTn>
                        </p:par>
                        <p:par>
                          <p:cTn id="40" fill="hold">
                            <p:stCondLst>
                              <p:cond delay="2900"/>
                            </p:stCondLst>
                            <p:childTnLst>
                              <p:par>
                                <p:cTn id="41" presetID="53" presetClass="entr" presetSubtype="16" fill="hold" grpId="0" nodeType="after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p:cTn id="43" dur="500" fill="hold"/>
                                        <p:tgtEl>
                                          <p:spTgt spid="25"/>
                                        </p:tgtEl>
                                        <p:attrNameLst>
                                          <p:attrName>ppt_w</p:attrName>
                                        </p:attrNameLst>
                                      </p:cBhvr>
                                      <p:tavLst>
                                        <p:tav tm="0">
                                          <p:val>
                                            <p:fltVal val="0"/>
                                          </p:val>
                                        </p:tav>
                                        <p:tav tm="100000">
                                          <p:val>
                                            <p:strVal val="#ppt_w"/>
                                          </p:val>
                                        </p:tav>
                                      </p:tavLst>
                                    </p:anim>
                                    <p:anim calcmode="lin" valueType="num">
                                      <p:cBhvr>
                                        <p:cTn id="44" dur="500" fill="hold"/>
                                        <p:tgtEl>
                                          <p:spTgt spid="25"/>
                                        </p:tgtEl>
                                        <p:attrNameLst>
                                          <p:attrName>ppt_h</p:attrName>
                                        </p:attrNameLst>
                                      </p:cBhvr>
                                      <p:tavLst>
                                        <p:tav tm="0">
                                          <p:val>
                                            <p:fltVal val="0"/>
                                          </p:val>
                                        </p:tav>
                                        <p:tav tm="100000">
                                          <p:val>
                                            <p:strVal val="#ppt_h"/>
                                          </p:val>
                                        </p:tav>
                                      </p:tavLst>
                                    </p:anim>
                                    <p:animEffect transition="in" filter="fade">
                                      <p:cBhvr>
                                        <p:cTn id="45" dur="500"/>
                                        <p:tgtEl>
                                          <p:spTgt spid="25"/>
                                        </p:tgtEl>
                                      </p:cBhvr>
                                    </p:animEffect>
                                  </p:childTnLst>
                                </p:cTn>
                              </p:par>
                            </p:childTnLst>
                          </p:cTn>
                        </p:par>
                        <p:par>
                          <p:cTn id="46" fill="hold">
                            <p:stCondLst>
                              <p:cond delay="3400"/>
                            </p:stCondLst>
                            <p:childTnLst>
                              <p:par>
                                <p:cTn id="47" presetID="2" presetClass="entr" presetSubtype="2" fill="hold" grpId="0" nodeType="afterEffect">
                                  <p:stCondLst>
                                    <p:cond delay="0"/>
                                  </p:stCondLst>
                                  <p:childTnLst>
                                    <p:set>
                                      <p:cBhvr>
                                        <p:cTn id="48" dur="1" fill="hold">
                                          <p:stCondLst>
                                            <p:cond delay="0"/>
                                          </p:stCondLst>
                                        </p:cTn>
                                        <p:tgtEl>
                                          <p:spTgt spid="31"/>
                                        </p:tgtEl>
                                        <p:attrNameLst>
                                          <p:attrName>style.visibility</p:attrName>
                                        </p:attrNameLst>
                                      </p:cBhvr>
                                      <p:to>
                                        <p:strVal val="visible"/>
                                      </p:to>
                                    </p:set>
                                    <p:anim calcmode="lin" valueType="num">
                                      <p:cBhvr additive="base">
                                        <p:cTn id="49" dur="300" fill="hold"/>
                                        <p:tgtEl>
                                          <p:spTgt spid="31"/>
                                        </p:tgtEl>
                                        <p:attrNameLst>
                                          <p:attrName>ppt_x</p:attrName>
                                        </p:attrNameLst>
                                      </p:cBhvr>
                                      <p:tavLst>
                                        <p:tav tm="0">
                                          <p:val>
                                            <p:strVal val="1+#ppt_w/2"/>
                                          </p:val>
                                        </p:tav>
                                        <p:tav tm="100000">
                                          <p:val>
                                            <p:strVal val="#ppt_x"/>
                                          </p:val>
                                        </p:tav>
                                      </p:tavLst>
                                    </p:anim>
                                    <p:anim calcmode="lin" valueType="num">
                                      <p:cBhvr additive="base">
                                        <p:cTn id="50" dur="300" fill="hold"/>
                                        <p:tgtEl>
                                          <p:spTgt spid="31"/>
                                        </p:tgtEl>
                                        <p:attrNameLst>
                                          <p:attrName>ppt_y</p:attrName>
                                        </p:attrNameLst>
                                      </p:cBhvr>
                                      <p:tavLst>
                                        <p:tav tm="0">
                                          <p:val>
                                            <p:strVal val="#ppt_y"/>
                                          </p:val>
                                        </p:tav>
                                        <p:tav tm="100000">
                                          <p:val>
                                            <p:strVal val="#ppt_y"/>
                                          </p:val>
                                        </p:tav>
                                      </p:tavLst>
                                    </p:anim>
                                  </p:childTnLst>
                                </p:cTn>
                              </p:par>
                            </p:childTnLst>
                          </p:cTn>
                        </p:par>
                        <p:par>
                          <p:cTn id="51" fill="hold">
                            <p:stCondLst>
                              <p:cond delay="3700"/>
                            </p:stCondLst>
                            <p:childTnLst>
                              <p:par>
                                <p:cTn id="52" presetID="2" presetClass="entr" presetSubtype="4" fill="hold" grpId="0"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additive="base">
                                        <p:cTn id="54" dur="200" fill="hold"/>
                                        <p:tgtEl>
                                          <p:spTgt spid="37"/>
                                        </p:tgtEl>
                                        <p:attrNameLst>
                                          <p:attrName>ppt_x</p:attrName>
                                        </p:attrNameLst>
                                      </p:cBhvr>
                                      <p:tavLst>
                                        <p:tav tm="0">
                                          <p:val>
                                            <p:strVal val="#ppt_x"/>
                                          </p:val>
                                        </p:tav>
                                        <p:tav tm="100000">
                                          <p:val>
                                            <p:strVal val="#ppt_x"/>
                                          </p:val>
                                        </p:tav>
                                      </p:tavLst>
                                    </p:anim>
                                    <p:anim calcmode="lin" valueType="num">
                                      <p:cBhvr additive="base">
                                        <p:cTn id="55" dur="200" fill="hold"/>
                                        <p:tgtEl>
                                          <p:spTgt spid="37"/>
                                        </p:tgtEl>
                                        <p:attrNameLst>
                                          <p:attrName>ppt_y</p:attrName>
                                        </p:attrNameLst>
                                      </p:cBhvr>
                                      <p:tavLst>
                                        <p:tav tm="0">
                                          <p:val>
                                            <p:strVal val="1+#ppt_h/2"/>
                                          </p:val>
                                        </p:tav>
                                        <p:tav tm="100000">
                                          <p:val>
                                            <p:strVal val="#ppt_y"/>
                                          </p:val>
                                        </p:tav>
                                      </p:tavLst>
                                    </p:anim>
                                  </p:childTnLst>
                                </p:cTn>
                              </p:par>
                            </p:childTnLst>
                          </p:cTn>
                        </p:par>
                        <p:par>
                          <p:cTn id="56" fill="hold">
                            <p:stCondLst>
                              <p:cond delay="39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500"/>
                                        <p:tgtEl>
                                          <p:spTgt spid="33"/>
                                        </p:tgtEl>
                                      </p:cBhvr>
                                    </p:animEffect>
                                  </p:childTnLst>
                                </p:cTn>
                              </p:par>
                            </p:childTnLst>
                          </p:cTn>
                        </p:par>
                        <p:par>
                          <p:cTn id="60" fill="hold">
                            <p:stCondLst>
                              <p:cond delay="4400"/>
                            </p:stCondLst>
                            <p:childTnLst>
                              <p:par>
                                <p:cTn id="61" presetID="2" presetClass="entr" presetSubtype="4" fill="hold" grpId="0" nodeType="afterEffect">
                                  <p:stCondLst>
                                    <p:cond delay="0"/>
                                  </p:stCondLst>
                                  <p:childTnLst>
                                    <p:set>
                                      <p:cBhvr>
                                        <p:cTn id="62" dur="1" fill="hold">
                                          <p:stCondLst>
                                            <p:cond delay="0"/>
                                          </p:stCondLst>
                                        </p:cTn>
                                        <p:tgtEl>
                                          <p:spTgt spid="38"/>
                                        </p:tgtEl>
                                        <p:attrNameLst>
                                          <p:attrName>style.visibility</p:attrName>
                                        </p:attrNameLst>
                                      </p:cBhvr>
                                      <p:to>
                                        <p:strVal val="visible"/>
                                      </p:to>
                                    </p:set>
                                    <p:anim calcmode="lin" valueType="num">
                                      <p:cBhvr additive="base">
                                        <p:cTn id="63" dur="200" fill="hold"/>
                                        <p:tgtEl>
                                          <p:spTgt spid="38"/>
                                        </p:tgtEl>
                                        <p:attrNameLst>
                                          <p:attrName>ppt_x</p:attrName>
                                        </p:attrNameLst>
                                      </p:cBhvr>
                                      <p:tavLst>
                                        <p:tav tm="0">
                                          <p:val>
                                            <p:strVal val="#ppt_x"/>
                                          </p:val>
                                        </p:tav>
                                        <p:tav tm="100000">
                                          <p:val>
                                            <p:strVal val="#ppt_x"/>
                                          </p:val>
                                        </p:tav>
                                      </p:tavLst>
                                    </p:anim>
                                    <p:anim calcmode="lin" valueType="num">
                                      <p:cBhvr additive="base">
                                        <p:cTn id="64" dur="200" fill="hold"/>
                                        <p:tgtEl>
                                          <p:spTgt spid="38"/>
                                        </p:tgtEl>
                                        <p:attrNameLst>
                                          <p:attrName>ppt_y</p:attrName>
                                        </p:attrNameLst>
                                      </p:cBhvr>
                                      <p:tavLst>
                                        <p:tav tm="0">
                                          <p:val>
                                            <p:strVal val="1+#ppt_h/2"/>
                                          </p:val>
                                        </p:tav>
                                        <p:tav tm="100000">
                                          <p:val>
                                            <p:strVal val="#ppt_y"/>
                                          </p:val>
                                        </p:tav>
                                      </p:tavLst>
                                    </p:anim>
                                  </p:childTnLst>
                                </p:cTn>
                              </p:par>
                            </p:childTnLst>
                          </p:cTn>
                        </p:par>
                        <p:par>
                          <p:cTn id="65" fill="hold">
                            <p:stCondLst>
                              <p:cond delay="4600"/>
                            </p:stCondLst>
                            <p:childTnLst>
                              <p:par>
                                <p:cTn id="66" presetID="22" presetClass="entr" presetSubtype="2" fill="hold" grpId="0" nodeType="after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wipe(right)">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p:bldP spid="27" grpId="0"/>
      <p:bldP spid="28" grpId="0" animBg="1"/>
      <p:bldP spid="29" grpId="0" animBg="1"/>
      <p:bldP spid="31" grpId="0"/>
      <p:bldP spid="32" grpId="0"/>
      <p:bldP spid="33" grpId="0"/>
      <p:bldP spid="36" grpId="0" animBg="1"/>
      <p:bldP spid="37" grpId="0" animBg="1"/>
      <p:bldP spid="38" grpId="0" animBg="1"/>
      <p:bldP spid="39" grpId="0" animBg="1"/>
      <p:bldP spid="4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圆角矩形 28"/>
          <p:cNvSpPr/>
          <p:nvPr/>
        </p:nvSpPr>
        <p:spPr>
          <a:xfrm>
            <a:off x="2205896" y="2949709"/>
            <a:ext cx="3264363" cy="3167591"/>
          </a:xfrm>
          <a:prstGeom prst="roundRect">
            <a:avLst>
              <a:gd name="adj" fmla="val 9450"/>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30" name="组合 29"/>
          <p:cNvGrpSpPr/>
          <p:nvPr/>
        </p:nvGrpSpPr>
        <p:grpSpPr>
          <a:xfrm>
            <a:off x="2845584" y="1440529"/>
            <a:ext cx="1929923" cy="1929923"/>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anose="020B0503020204020204" pitchFamily="34" charset="-122"/>
                <a:ea typeface="微软雅黑" panose="020B0503020204020204" pitchFamily="34" charset="-122"/>
              </a:endParaRPr>
            </a:p>
          </p:txBody>
        </p:sp>
        <p:sp>
          <p:nvSpPr>
            <p:cNvPr id="32" name="椭圆 3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33" name="椭圆 32"/>
          <p:cNvSpPr/>
          <p:nvPr/>
        </p:nvSpPr>
        <p:spPr>
          <a:xfrm>
            <a:off x="4317700" y="2700833"/>
            <a:ext cx="497747" cy="497747"/>
          </a:xfrm>
          <a:prstGeom prst="ellipse">
            <a:avLst/>
          </a:prstGeom>
          <a:solidFill>
            <a:schemeClr val="accent5">
              <a:lumMod val="75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p:txBody>
      </p:sp>
      <p:sp>
        <p:nvSpPr>
          <p:cNvPr id="34" name="矩形 33"/>
          <p:cNvSpPr/>
          <p:nvPr/>
        </p:nvSpPr>
        <p:spPr>
          <a:xfrm>
            <a:off x="3089245" y="2014256"/>
            <a:ext cx="1415772" cy="830997"/>
          </a:xfrm>
          <a:prstGeom prst="rect">
            <a:avLst/>
          </a:prstGeom>
        </p:spPr>
        <p:txBody>
          <a:bodyPr wrap="none">
            <a:spAutoFit/>
          </a:bodyPr>
          <a:lstStyle/>
          <a:p>
            <a:pPr algn="ctr"/>
            <a:r>
              <a:rPr lang="zh-CN" altLang="en-US" sz="2400" b="1" dirty="0">
                <a:solidFill>
                  <a:srgbClr val="08517E"/>
                </a:solidFill>
                <a:latin typeface="微软雅黑" panose="020B0503020204020204" pitchFamily="34" charset="-122"/>
                <a:ea typeface="微软雅黑" panose="020B0503020204020204" pitchFamily="34" charset="-122"/>
                <a:cs typeface="Arial Unicode MS" pitchFamily="34" charset="-122"/>
              </a:rPr>
              <a:t>经验教训</a:t>
            </a:r>
            <a:endParaRPr lang="en-US" altLang="zh-CN" sz="2400" b="1" dirty="0">
              <a:solidFill>
                <a:srgbClr val="08517E"/>
              </a:solidFill>
              <a:latin typeface="微软雅黑" panose="020B0503020204020204" pitchFamily="34" charset="-122"/>
              <a:ea typeface="微软雅黑" panose="020B0503020204020204" pitchFamily="34" charset="-122"/>
              <a:cs typeface="Arial Unicode MS" pitchFamily="34" charset="-122"/>
            </a:endParaRPr>
          </a:p>
          <a:p>
            <a:pPr algn="ctr"/>
            <a:r>
              <a:rPr lang="zh-CN" altLang="en-US" sz="2400" b="1" dirty="0">
                <a:solidFill>
                  <a:srgbClr val="08517E"/>
                </a:solidFill>
                <a:latin typeface="微软雅黑" panose="020B0503020204020204" pitchFamily="34" charset="-122"/>
                <a:ea typeface="微软雅黑" panose="020B0503020204020204" pitchFamily="34" charset="-122"/>
                <a:cs typeface="Arial Unicode MS" pitchFamily="34" charset="-122"/>
              </a:rPr>
              <a:t>包括</a:t>
            </a:r>
            <a:endParaRPr lang="zh-CN" altLang="en-US" sz="2400" b="1" dirty="0">
              <a:solidFill>
                <a:srgbClr val="08517E"/>
              </a:solidFill>
              <a:latin typeface="微软雅黑" panose="020B0503020204020204" pitchFamily="34" charset="-122"/>
              <a:ea typeface="微软雅黑" panose="020B0503020204020204" pitchFamily="34" charset="-122"/>
            </a:endParaRPr>
          </a:p>
        </p:txBody>
      </p:sp>
      <p:sp>
        <p:nvSpPr>
          <p:cNvPr id="35" name="圆角矩形 34"/>
          <p:cNvSpPr/>
          <p:nvPr/>
        </p:nvSpPr>
        <p:spPr>
          <a:xfrm>
            <a:off x="6369542" y="2949707"/>
            <a:ext cx="3264363" cy="3167591"/>
          </a:xfrm>
          <a:prstGeom prst="roundRect">
            <a:avLst>
              <a:gd name="adj" fmla="val 7846"/>
            </a:avLst>
          </a:prstGeom>
          <a:noFill/>
          <a:ln w="127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37" name="组合 36"/>
          <p:cNvGrpSpPr/>
          <p:nvPr/>
        </p:nvGrpSpPr>
        <p:grpSpPr>
          <a:xfrm>
            <a:off x="7036762" y="1499077"/>
            <a:ext cx="1929923" cy="1929923"/>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anose="020B0503020204020204" pitchFamily="34" charset="-122"/>
                <a:ea typeface="微软雅黑" panose="020B0503020204020204" pitchFamily="34" charset="-122"/>
              </a:endParaRPr>
            </a:p>
          </p:txBody>
        </p:sp>
        <p:sp>
          <p:nvSpPr>
            <p:cNvPr id="39" name="椭圆 3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43" name="椭圆 42"/>
          <p:cNvSpPr/>
          <p:nvPr/>
        </p:nvSpPr>
        <p:spPr>
          <a:xfrm>
            <a:off x="8579755" y="2700833"/>
            <a:ext cx="497747" cy="497747"/>
          </a:xfrm>
          <a:prstGeom prst="ellipse">
            <a:avLst/>
          </a:prstGeom>
          <a:solidFill>
            <a:schemeClr val="accent5">
              <a:lumMod val="75000"/>
            </a:schemeClr>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p:txBody>
      </p:sp>
      <p:sp>
        <p:nvSpPr>
          <p:cNvPr id="45" name="矩形 44"/>
          <p:cNvSpPr/>
          <p:nvPr/>
        </p:nvSpPr>
        <p:spPr>
          <a:xfrm>
            <a:off x="7263059" y="2046865"/>
            <a:ext cx="1415772" cy="830997"/>
          </a:xfrm>
          <a:prstGeom prst="rect">
            <a:avLst/>
          </a:prstGeom>
        </p:spPr>
        <p:txBody>
          <a:bodyPr wrap="none">
            <a:spAutoFit/>
          </a:bodyPr>
          <a:lstStyle/>
          <a:p>
            <a:pPr algn="ctr"/>
            <a:r>
              <a:rPr lang="zh-CN" altLang="en-US" sz="2400" b="1" dirty="0">
                <a:solidFill>
                  <a:srgbClr val="08517E"/>
                </a:solidFill>
                <a:latin typeface="微软雅黑" panose="020B0503020204020204" pitchFamily="34" charset="-122"/>
                <a:ea typeface="微软雅黑" panose="020B0503020204020204" pitchFamily="34" charset="-122"/>
                <a:cs typeface="Arial Unicode MS" pitchFamily="34" charset="-122"/>
              </a:rPr>
              <a:t>经验教训</a:t>
            </a:r>
            <a:endParaRPr lang="en-US" altLang="zh-CN" sz="2400" b="1" dirty="0">
              <a:solidFill>
                <a:srgbClr val="08517E"/>
              </a:solidFill>
              <a:latin typeface="微软雅黑" panose="020B0503020204020204" pitchFamily="34" charset="-122"/>
              <a:ea typeface="微软雅黑" panose="020B0503020204020204" pitchFamily="34" charset="-122"/>
              <a:cs typeface="Arial Unicode MS" pitchFamily="34" charset="-122"/>
            </a:endParaRPr>
          </a:p>
          <a:p>
            <a:pPr algn="ctr"/>
            <a:r>
              <a:rPr lang="zh-CN" altLang="en-US" sz="2400" b="1" dirty="0">
                <a:solidFill>
                  <a:srgbClr val="08517E"/>
                </a:solidFill>
                <a:latin typeface="微软雅黑" panose="020B0503020204020204" pitchFamily="34" charset="-122"/>
                <a:ea typeface="微软雅黑" panose="020B0503020204020204" pitchFamily="34" charset="-122"/>
                <a:cs typeface="Arial Unicode MS" pitchFamily="34" charset="-122"/>
              </a:rPr>
              <a:t>包括</a:t>
            </a:r>
            <a:endParaRPr lang="zh-CN" altLang="en-US" sz="2400" b="1" dirty="0">
              <a:solidFill>
                <a:srgbClr val="08517E"/>
              </a:solidFill>
              <a:latin typeface="微软雅黑" panose="020B0503020204020204" pitchFamily="34" charset="-122"/>
              <a:ea typeface="微软雅黑" panose="020B0503020204020204" pitchFamily="34" charset="-122"/>
            </a:endParaRPr>
          </a:p>
        </p:txBody>
      </p:sp>
      <p:sp>
        <p:nvSpPr>
          <p:cNvPr id="47" name="TextBox 20"/>
          <p:cNvSpPr txBox="1"/>
          <p:nvPr/>
        </p:nvSpPr>
        <p:spPr>
          <a:xfrm>
            <a:off x="2558095" y="3677014"/>
            <a:ext cx="2592288" cy="931024"/>
          </a:xfrm>
          <a:prstGeom prst="rect">
            <a:avLst/>
          </a:prstGeom>
          <a:noFill/>
        </p:spPr>
        <p:txBody>
          <a:bodyPr wrap="square" lIns="0" tIns="0" rIns="0" bIns="0" rtlCol="0">
            <a:spAutoFit/>
          </a:bodyPr>
          <a:lstStyle/>
          <a:p>
            <a:pPr>
              <a:lnSpc>
                <a:spcPct val="150000"/>
              </a:lnSpc>
              <a:buClr>
                <a:srgbClr val="FF5050"/>
              </a:buClr>
              <a:buSzPct val="85000"/>
              <a:buFontTx/>
              <a:buNone/>
            </a:pPr>
            <a:r>
              <a:rPr lang="zh-CN" altLang="en-US" sz="1400" dirty="0">
                <a:solidFill>
                  <a:schemeClr val="bg2">
                    <a:lumMod val="10000"/>
                  </a:schemeClr>
                </a:solidFill>
                <a:latin typeface="Arial Unicode MS" pitchFamily="34" charset="-122"/>
                <a:ea typeface="Arial Unicode MS" pitchFamily="34" charset="-122"/>
                <a:cs typeface="Arial Unicode MS" pitchFamily="34" charset="-122"/>
              </a:rPr>
              <a:t>项目技术因素</a:t>
            </a:r>
            <a:endParaRPr lang="en-US" altLang="zh-CN" sz="1400" dirty="0">
              <a:solidFill>
                <a:schemeClr val="bg2">
                  <a:lumMod val="10000"/>
                </a:schemeClr>
              </a:solidFill>
              <a:latin typeface="Arial Unicode MS" pitchFamily="34" charset="-122"/>
              <a:ea typeface="Arial Unicode MS" pitchFamily="34" charset="-122"/>
              <a:cs typeface="Arial Unicode MS" pitchFamily="34" charset="-122"/>
            </a:endParaRPr>
          </a:p>
          <a:p>
            <a:pPr>
              <a:lnSpc>
                <a:spcPct val="150000"/>
              </a:lnSpc>
              <a:buClr>
                <a:srgbClr val="FF5050"/>
              </a:buClr>
              <a:buSzPct val="85000"/>
              <a:buFontTx/>
              <a:buNone/>
            </a:pPr>
            <a:r>
              <a:rPr lang="en-US" altLang="zh-CN" sz="1400" dirty="0">
                <a:solidFill>
                  <a:schemeClr val="bg2">
                    <a:lumMod val="10000"/>
                  </a:schemeClr>
                </a:solidFill>
                <a:latin typeface="Arial Unicode MS" pitchFamily="34" charset="-122"/>
                <a:ea typeface="Arial Unicode MS" pitchFamily="34" charset="-122"/>
                <a:cs typeface="Arial Unicode MS" pitchFamily="34" charset="-122"/>
              </a:rPr>
              <a:t>      - </a:t>
            </a:r>
            <a:r>
              <a:rPr lang="zh-CN" altLang="en-US" sz="1400" dirty="0">
                <a:solidFill>
                  <a:schemeClr val="bg2">
                    <a:lumMod val="10000"/>
                  </a:schemeClr>
                </a:solidFill>
                <a:latin typeface="Arial Unicode MS" pitchFamily="34" charset="-122"/>
                <a:ea typeface="Arial Unicode MS" pitchFamily="34" charset="-122"/>
                <a:cs typeface="Arial Unicode MS" pitchFamily="34" charset="-122"/>
              </a:rPr>
              <a:t>项目管理（项目团队）</a:t>
            </a:r>
            <a:endParaRPr lang="en-US" altLang="zh-CN" sz="1400" dirty="0">
              <a:solidFill>
                <a:schemeClr val="bg2">
                  <a:lumMod val="10000"/>
                </a:schemeClr>
              </a:solidFill>
              <a:latin typeface="Arial Unicode MS" pitchFamily="34" charset="-122"/>
              <a:ea typeface="Arial Unicode MS" pitchFamily="34" charset="-122"/>
              <a:cs typeface="Arial Unicode MS" pitchFamily="34" charset="-122"/>
            </a:endParaRPr>
          </a:p>
          <a:p>
            <a:pPr>
              <a:lnSpc>
                <a:spcPct val="150000"/>
              </a:lnSpc>
              <a:buClr>
                <a:srgbClr val="FF5050"/>
              </a:buClr>
              <a:buSzPct val="85000"/>
              <a:buFontTx/>
              <a:buNone/>
            </a:pPr>
            <a:r>
              <a:rPr lang="en-US" altLang="zh-CN" sz="1400" dirty="0">
                <a:solidFill>
                  <a:schemeClr val="bg2">
                    <a:lumMod val="10000"/>
                  </a:schemeClr>
                </a:solidFill>
                <a:latin typeface="Arial Unicode MS" pitchFamily="34" charset="-122"/>
                <a:ea typeface="Arial Unicode MS" pitchFamily="34" charset="-122"/>
                <a:cs typeface="Arial Unicode MS" pitchFamily="34" charset="-122"/>
              </a:rPr>
              <a:t>      - </a:t>
            </a:r>
            <a:r>
              <a:rPr lang="zh-CN" altLang="en-US" sz="1400" dirty="0">
                <a:solidFill>
                  <a:schemeClr val="bg2">
                    <a:lumMod val="10000"/>
                  </a:schemeClr>
                </a:solidFill>
                <a:latin typeface="Arial Unicode MS" pitchFamily="34" charset="-122"/>
                <a:ea typeface="Arial Unicode MS" pitchFamily="34" charset="-122"/>
                <a:cs typeface="Arial Unicode MS" pitchFamily="34" charset="-122"/>
              </a:rPr>
              <a:t>管理（项目经理）</a:t>
            </a:r>
            <a:endParaRPr lang="en-US" altLang="zh-CN" sz="1400" dirty="0">
              <a:solidFill>
                <a:schemeClr val="bg2">
                  <a:lumMod val="10000"/>
                </a:schemeClr>
              </a:solidFill>
              <a:latin typeface="Arial Unicode MS" pitchFamily="34" charset="-122"/>
              <a:ea typeface="Arial Unicode MS" pitchFamily="34" charset="-122"/>
              <a:cs typeface="Arial Unicode MS" pitchFamily="34" charset="-122"/>
            </a:endParaRPr>
          </a:p>
        </p:txBody>
      </p:sp>
      <p:sp>
        <p:nvSpPr>
          <p:cNvPr id="48" name="TextBox 21"/>
          <p:cNvSpPr txBox="1"/>
          <p:nvPr/>
        </p:nvSpPr>
        <p:spPr>
          <a:xfrm>
            <a:off x="6705579" y="3669489"/>
            <a:ext cx="2592288" cy="2215991"/>
          </a:xfrm>
          <a:prstGeom prst="rect">
            <a:avLst/>
          </a:prstGeom>
          <a:noFill/>
        </p:spPr>
        <p:txBody>
          <a:bodyPr wrap="square" lIns="0" tIns="0" rIns="0" bIns="0" rtlCol="0">
            <a:spAutoFit/>
          </a:bodyPr>
          <a:lstStyle/>
          <a:p>
            <a:pPr>
              <a:lnSpc>
                <a:spcPct val="200000"/>
              </a:lnSpc>
              <a:buClr>
                <a:srgbClr val="FF5050"/>
              </a:buClr>
              <a:buSzPct val="85000"/>
            </a:pPr>
            <a:r>
              <a:rPr lang="zh-CN" altLang="en-US" sz="1200" dirty="0">
                <a:solidFill>
                  <a:schemeClr val="bg2">
                    <a:lumMod val="10000"/>
                  </a:schemeClr>
                </a:solidFill>
                <a:latin typeface="Arial Unicode MS" pitchFamily="34" charset="-122"/>
                <a:ea typeface="Arial Unicode MS" pitchFamily="34" charset="-122"/>
                <a:cs typeface="Arial Unicode MS" pitchFamily="34" charset="-122"/>
              </a:rPr>
              <a:t>通过在项目实施过程中召开阶段末经验教训总结会议，以及项目结束时的项目档案，识别出项目正确的、错误的、备选而没有用的做法，包括项目面对的问题的根源和采取纠正措施的原因，就如何改进项目未来的绩效提供建议。</a:t>
            </a:r>
            <a:endParaRPr lang="en-US" altLang="zh-CN" sz="1200" dirty="0">
              <a:solidFill>
                <a:schemeClr val="bg2">
                  <a:lumMod val="10000"/>
                </a:schemeClr>
              </a:solidFill>
              <a:latin typeface="Arial Unicode MS" pitchFamily="34" charset="-122"/>
              <a:ea typeface="Arial Unicode MS" pitchFamily="34" charset="-122"/>
              <a:cs typeface="Arial Unicode MS" pitchFamily="34" charset="-122"/>
            </a:endParaRPr>
          </a:p>
        </p:txBody>
      </p:sp>
      <p:sp>
        <p:nvSpPr>
          <p:cNvPr id="28" name="标题 1">
            <a:extLst>
              <a:ext uri="{FF2B5EF4-FFF2-40B4-BE49-F238E27FC236}">
                <a16:creationId xmlns:a16="http://schemas.microsoft.com/office/drawing/2014/main" id="{0AA92B38-1235-4A45-8F53-565CFDC54E05}"/>
              </a:ext>
            </a:extLst>
          </p:cNvPr>
          <p:cNvSpPr txBox="1">
            <a:spLocks/>
          </p:cNvSpPr>
          <p:nvPr/>
        </p:nvSpPr>
        <p:spPr>
          <a:xfrm>
            <a:off x="3504034" y="870333"/>
            <a:ext cx="5183931" cy="3786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dist">
              <a:defRPr/>
            </a:pPr>
            <a:r>
              <a:rPr lang="zh-CN" altLang="en-US" sz="1800" b="1" dirty="0">
                <a:solidFill>
                  <a:schemeClr val="accent5">
                    <a:lumMod val="75000"/>
                  </a:schemeClr>
                </a:solidFill>
                <a:latin typeface="微软雅黑" panose="020B0503020204020204" pitchFamily="34" charset="-122"/>
                <a:ea typeface="微软雅黑" panose="020B0503020204020204" pitchFamily="34" charset="-122"/>
                <a:cs typeface="Arial Unicode MS" pitchFamily="34" charset="-122"/>
              </a:rPr>
              <a:t>总结和记录经验教训，建立项目经验教训知识库</a:t>
            </a:r>
          </a:p>
        </p:txBody>
      </p:sp>
      <p:grpSp>
        <p:nvGrpSpPr>
          <p:cNvPr id="50" name="组合 49">
            <a:extLst>
              <a:ext uri="{FF2B5EF4-FFF2-40B4-BE49-F238E27FC236}">
                <a16:creationId xmlns:a16="http://schemas.microsoft.com/office/drawing/2014/main" id="{42136CED-F564-4073-8749-C7A045940AAB}"/>
              </a:ext>
            </a:extLst>
          </p:cNvPr>
          <p:cNvGrpSpPr/>
          <p:nvPr/>
        </p:nvGrpSpPr>
        <p:grpSpPr>
          <a:xfrm>
            <a:off x="0" y="159023"/>
            <a:ext cx="3242491" cy="587860"/>
            <a:chOff x="0" y="159023"/>
            <a:chExt cx="3242491" cy="587860"/>
          </a:xfrm>
        </p:grpSpPr>
        <p:sp>
          <p:nvSpPr>
            <p:cNvPr id="51" name="TextBox 76">
              <a:extLst>
                <a:ext uri="{FF2B5EF4-FFF2-40B4-BE49-F238E27FC236}">
                  <a16:creationId xmlns:a16="http://schemas.microsoft.com/office/drawing/2014/main" id="{E72DAC2D-FB39-40ED-AB88-4CA278A9FF2B}"/>
                </a:ext>
              </a:extLst>
            </p:cNvPr>
            <p:cNvSpPr txBox="1"/>
            <p:nvPr/>
          </p:nvSpPr>
          <p:spPr>
            <a:xfrm>
              <a:off x="1211166" y="285218"/>
              <a:ext cx="2031325" cy="461665"/>
            </a:xfrm>
            <a:prstGeom prst="rect">
              <a:avLst/>
            </a:prstGeom>
            <a:noFill/>
          </p:spPr>
          <p:txBody>
            <a:bodyPr wrap="non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400" dirty="0">
                <a:solidFill>
                  <a:schemeClr val="accent5">
                    <a:lumMod val="75000"/>
                  </a:schemeClr>
                </a:solidFill>
              </a:endParaRPr>
            </a:p>
          </p:txBody>
        </p:sp>
        <p:sp>
          <p:nvSpPr>
            <p:cNvPr id="52" name="矩形 51">
              <a:extLst>
                <a:ext uri="{FF2B5EF4-FFF2-40B4-BE49-F238E27FC236}">
                  <a16:creationId xmlns:a16="http://schemas.microsoft.com/office/drawing/2014/main" id="{17B569C7-ED19-44C2-AB7B-07DD3E46CEE1}"/>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53" name="矩形 52">
              <a:extLst>
                <a:ext uri="{FF2B5EF4-FFF2-40B4-BE49-F238E27FC236}">
                  <a16:creationId xmlns:a16="http://schemas.microsoft.com/office/drawing/2014/main" id="{D4E694CB-5C83-4DF8-8A99-60FF199108CF}"/>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2629378582"/>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inVertical)">
                                          <p:cBhvr>
                                            <p:cTn id="7" dur="500"/>
                                            <p:tgtEl>
                                              <p:spTgt spid="28"/>
                                            </p:tgtEl>
                                          </p:cBhvr>
                                        </p:animEffect>
                                      </p:childTnLst>
                                    </p:cTn>
                                  </p:par>
                                  <p:par>
                                    <p:cTn id="8" presetID="2" presetClass="entr" presetSubtype="8" accel="52000" fill="hold" nodeType="withEffect" p14:presetBounceEnd="52000">
                                      <p:stCondLst>
                                        <p:cond delay="0"/>
                                      </p:stCondLst>
                                      <p:childTnLst>
                                        <p:set>
                                          <p:cBhvr>
                                            <p:cTn id="9" dur="1" fill="hold">
                                              <p:stCondLst>
                                                <p:cond delay="0"/>
                                              </p:stCondLst>
                                            </p:cTn>
                                            <p:tgtEl>
                                              <p:spTgt spid="30"/>
                                            </p:tgtEl>
                                            <p:attrNameLst>
                                              <p:attrName>style.visibility</p:attrName>
                                            </p:attrNameLst>
                                          </p:cBhvr>
                                          <p:to>
                                            <p:strVal val="visible"/>
                                          </p:to>
                                        </p:set>
                                        <p:anim calcmode="lin" valueType="num" p14:bounceEnd="52000">
                                          <p:cBhvr additive="base">
                                            <p:cTn id="10" dur="1400" fill="hold"/>
                                            <p:tgtEl>
                                              <p:spTgt spid="30"/>
                                            </p:tgtEl>
                                            <p:attrNameLst>
                                              <p:attrName>ppt_x</p:attrName>
                                            </p:attrNameLst>
                                          </p:cBhvr>
                                          <p:tavLst>
                                            <p:tav tm="0">
                                              <p:val>
                                                <p:strVal val="0-#ppt_w/2"/>
                                              </p:val>
                                            </p:tav>
                                            <p:tav tm="100000">
                                              <p:val>
                                                <p:strVal val="#ppt_x"/>
                                              </p:val>
                                            </p:tav>
                                          </p:tavLst>
                                        </p:anim>
                                        <p:anim calcmode="lin" valueType="num" p14:bounceEnd="52000">
                                          <p:cBhvr additive="base">
                                            <p:cTn id="11" dur="1400" fill="hold"/>
                                            <p:tgtEl>
                                              <p:spTgt spid="30"/>
                                            </p:tgtEl>
                                            <p:attrNameLst>
                                              <p:attrName>ppt_y</p:attrName>
                                            </p:attrNameLst>
                                          </p:cBhvr>
                                          <p:tavLst>
                                            <p:tav tm="0">
                                              <p:val>
                                                <p:strVal val="#ppt_y"/>
                                              </p:val>
                                            </p:tav>
                                            <p:tav tm="100000">
                                              <p:val>
                                                <p:strVal val="#ppt_y"/>
                                              </p:val>
                                            </p:tav>
                                          </p:tavLst>
                                        </p:anim>
                                      </p:childTnLst>
                                    </p:cTn>
                                  </p:par>
                                  <p:par>
                                    <p:cTn id="12" presetID="2" presetClass="entr" presetSubtype="1" accel="52000" fill="hold" nodeType="withEffect" p14:presetBounceEnd="52000">
                                      <p:stCondLst>
                                        <p:cond delay="0"/>
                                      </p:stCondLst>
                                      <p:childTnLst>
                                        <p:set>
                                          <p:cBhvr>
                                            <p:cTn id="13" dur="1" fill="hold">
                                              <p:stCondLst>
                                                <p:cond delay="0"/>
                                              </p:stCondLst>
                                            </p:cTn>
                                            <p:tgtEl>
                                              <p:spTgt spid="37"/>
                                            </p:tgtEl>
                                            <p:attrNameLst>
                                              <p:attrName>style.visibility</p:attrName>
                                            </p:attrNameLst>
                                          </p:cBhvr>
                                          <p:to>
                                            <p:strVal val="visible"/>
                                          </p:to>
                                        </p:set>
                                        <p:anim calcmode="lin" valueType="num" p14:bounceEnd="52000">
                                          <p:cBhvr additive="base">
                                            <p:cTn id="14" dur="1400" fill="hold"/>
                                            <p:tgtEl>
                                              <p:spTgt spid="37"/>
                                            </p:tgtEl>
                                            <p:attrNameLst>
                                              <p:attrName>ppt_x</p:attrName>
                                            </p:attrNameLst>
                                          </p:cBhvr>
                                          <p:tavLst>
                                            <p:tav tm="0">
                                              <p:val>
                                                <p:strVal val="#ppt_x"/>
                                              </p:val>
                                            </p:tav>
                                            <p:tav tm="100000">
                                              <p:val>
                                                <p:strVal val="#ppt_x"/>
                                              </p:val>
                                            </p:tav>
                                          </p:tavLst>
                                        </p:anim>
                                        <p:anim calcmode="lin" valueType="num" p14:bounceEnd="52000">
                                          <p:cBhvr additive="base">
                                            <p:cTn id="15" dur="1400" fill="hold"/>
                                            <p:tgtEl>
                                              <p:spTgt spid="37"/>
                                            </p:tgtEl>
                                            <p:attrNameLst>
                                              <p:attrName>ppt_y</p:attrName>
                                            </p:attrNameLst>
                                          </p:cBhvr>
                                          <p:tavLst>
                                            <p:tav tm="0">
                                              <p:val>
                                                <p:strVal val="0-#ppt_h/2"/>
                                              </p:val>
                                            </p:tav>
                                            <p:tav tm="100000">
                                              <p:val>
                                                <p:strVal val="#ppt_y"/>
                                              </p:val>
                                            </p:tav>
                                          </p:tavLst>
                                        </p:anim>
                                      </p:childTnLst>
                                    </p:cTn>
                                  </p:par>
                                </p:childTnLst>
                              </p:cTn>
                            </p:par>
                            <p:par>
                              <p:cTn id="16" fill="hold">
                                <p:stCondLst>
                                  <p:cond delay="1400"/>
                                </p:stCondLst>
                                <p:childTnLst>
                                  <p:par>
                                    <p:cTn id="17" presetID="53" presetClass="entr" presetSubtype="16"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500" fill="hold"/>
                                            <p:tgtEl>
                                              <p:spTgt spid="33"/>
                                            </p:tgtEl>
                                            <p:attrNameLst>
                                              <p:attrName>ppt_w</p:attrName>
                                            </p:attrNameLst>
                                          </p:cBhvr>
                                          <p:tavLst>
                                            <p:tav tm="0">
                                              <p:val>
                                                <p:fltVal val="0"/>
                                              </p:val>
                                            </p:tav>
                                            <p:tav tm="100000">
                                              <p:val>
                                                <p:strVal val="#ppt_w"/>
                                              </p:val>
                                            </p:tav>
                                          </p:tavLst>
                                        </p:anim>
                                        <p:anim calcmode="lin" valueType="num">
                                          <p:cBhvr>
                                            <p:cTn id="20" dur="500" fill="hold"/>
                                            <p:tgtEl>
                                              <p:spTgt spid="33"/>
                                            </p:tgtEl>
                                            <p:attrNameLst>
                                              <p:attrName>ppt_h</p:attrName>
                                            </p:attrNameLst>
                                          </p:cBhvr>
                                          <p:tavLst>
                                            <p:tav tm="0">
                                              <p:val>
                                                <p:fltVal val="0"/>
                                              </p:val>
                                            </p:tav>
                                            <p:tav tm="100000">
                                              <p:val>
                                                <p:strVal val="#ppt_h"/>
                                              </p:val>
                                            </p:tav>
                                          </p:tavLst>
                                        </p:anim>
                                        <p:animEffect transition="in" filter="fade">
                                          <p:cBhvr>
                                            <p:cTn id="21" dur="500"/>
                                            <p:tgtEl>
                                              <p:spTgt spid="3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childTnLst>
                              </p:cTn>
                            </p:par>
                            <p:par>
                              <p:cTn id="27" fill="hold">
                                <p:stCondLst>
                                  <p:cond delay="2100"/>
                                </p:stCondLst>
                                <p:childTnLst>
                                  <p:par>
                                    <p:cTn id="28" presetID="16" presetClass="entr" presetSubtype="37"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barn(outVertical)">
                                          <p:cBhvr>
                                            <p:cTn id="30" dur="500"/>
                                            <p:tgtEl>
                                              <p:spTgt spid="45"/>
                                            </p:tgtEl>
                                          </p:cBhvr>
                                        </p:animEffect>
                                      </p:childTnLst>
                                    </p:cTn>
                                  </p:par>
                                  <p:par>
                                    <p:cTn id="31" presetID="16" presetClass="entr" presetSubtype="37"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barn(outVertical)">
                                          <p:cBhvr>
                                            <p:cTn id="33" dur="500"/>
                                            <p:tgtEl>
                                              <p:spTgt spid="34"/>
                                            </p:tgtEl>
                                          </p:cBhvr>
                                        </p:animEffect>
                                      </p:childTnLst>
                                    </p:cTn>
                                  </p:par>
                                </p:childTnLst>
                              </p:cTn>
                            </p:par>
                            <p:par>
                              <p:cTn id="34" fill="hold">
                                <p:stCondLst>
                                  <p:cond delay="2600"/>
                                </p:stCondLst>
                                <p:childTnLst>
                                  <p:par>
                                    <p:cTn id="35" presetID="21" presetClass="entr" presetSubtype="1" fill="hold" grpId="0" nodeType="after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heel(1)">
                                          <p:cBhvr>
                                            <p:cTn id="37" dur="800"/>
                                            <p:tgtEl>
                                              <p:spTgt spid="29"/>
                                            </p:tgtEl>
                                          </p:cBhvr>
                                        </p:animEffect>
                                      </p:childTnLst>
                                    </p:cTn>
                                  </p:par>
                                  <p:par>
                                    <p:cTn id="38" presetID="21" presetClass="entr" presetSubtype="1" fill="hold" grpId="0" nodeType="withEffect">
                                      <p:stCondLst>
                                        <p:cond delay="200"/>
                                      </p:stCondLst>
                                      <p:childTnLst>
                                        <p:set>
                                          <p:cBhvr>
                                            <p:cTn id="39" dur="1" fill="hold">
                                              <p:stCondLst>
                                                <p:cond delay="0"/>
                                              </p:stCondLst>
                                            </p:cTn>
                                            <p:tgtEl>
                                              <p:spTgt spid="35"/>
                                            </p:tgtEl>
                                            <p:attrNameLst>
                                              <p:attrName>style.visibility</p:attrName>
                                            </p:attrNameLst>
                                          </p:cBhvr>
                                          <p:to>
                                            <p:strVal val="visible"/>
                                          </p:to>
                                        </p:set>
                                        <p:animEffect transition="in" filter="wheel(1)">
                                          <p:cBhvr>
                                            <p:cTn id="40" dur="800"/>
                                            <p:tgtEl>
                                              <p:spTgt spid="35"/>
                                            </p:tgtEl>
                                          </p:cBhvr>
                                        </p:animEffect>
                                      </p:childTnLst>
                                    </p:cTn>
                                  </p:par>
                                </p:childTnLst>
                              </p:cTn>
                            </p:par>
                            <p:par>
                              <p:cTn id="41" fill="hold">
                                <p:stCondLst>
                                  <p:cond delay="3600"/>
                                </p:stCondLst>
                                <p:childTnLst>
                                  <p:par>
                                    <p:cTn id="42" presetID="22" presetClass="entr" presetSubtype="8" fill="hold" grpId="0" nodeType="afterEffect">
                                      <p:stCondLst>
                                        <p:cond delay="0"/>
                                      </p:stCondLst>
                                      <p:iterate type="lt">
                                        <p:tmPct val="30000"/>
                                      </p:iterate>
                                      <p:childTnLst>
                                        <p:set>
                                          <p:cBhvr>
                                            <p:cTn id="43" dur="1" fill="hold">
                                              <p:stCondLst>
                                                <p:cond delay="0"/>
                                              </p:stCondLst>
                                            </p:cTn>
                                            <p:tgtEl>
                                              <p:spTgt spid="47"/>
                                            </p:tgtEl>
                                            <p:attrNameLst>
                                              <p:attrName>style.visibility</p:attrName>
                                            </p:attrNameLst>
                                          </p:cBhvr>
                                          <p:to>
                                            <p:strVal val="visible"/>
                                          </p:to>
                                        </p:set>
                                        <p:animEffect transition="in" filter="wipe(left)">
                                          <p:cBhvr>
                                            <p:cTn id="44" dur="50"/>
                                            <p:tgtEl>
                                              <p:spTgt spid="47"/>
                                            </p:tgtEl>
                                          </p:cBhvr>
                                        </p:animEffect>
                                      </p:childTnLst>
                                    </p:cTn>
                                  </p:par>
                                  <p:par>
                                    <p:cTn id="45" presetID="36" presetClass="emph" presetSubtype="0" fill="hold" grpId="1" nodeType="withEffect">
                                      <p:stCondLst>
                                        <p:cond delay="0"/>
                                      </p:stCondLst>
                                      <p:iterate type="lt">
                                        <p:tmPct val="30000"/>
                                      </p:iterate>
                                      <p:childTnLst>
                                        <p:animScale>
                                          <p:cBhvr>
                                            <p:cTn id="46" dur="25" autoRev="1" fill="hold">
                                              <p:stCondLst>
                                                <p:cond delay="0"/>
                                              </p:stCondLst>
                                            </p:cTn>
                                            <p:tgtEl>
                                              <p:spTgt spid="47"/>
                                            </p:tgtEl>
                                          </p:cBhvr>
                                          <p:to x="80000" y="100000"/>
                                        </p:animScale>
                                        <p:anim by="(#ppt_w*0.10)" calcmode="lin" valueType="num">
                                          <p:cBhvr>
                                            <p:cTn id="47" dur="25" autoRev="1" fill="hold">
                                              <p:stCondLst>
                                                <p:cond delay="0"/>
                                              </p:stCondLst>
                                            </p:cTn>
                                            <p:tgtEl>
                                              <p:spTgt spid="47"/>
                                            </p:tgtEl>
                                            <p:attrNameLst>
                                              <p:attrName>ppt_x</p:attrName>
                                            </p:attrNameLst>
                                          </p:cBhvr>
                                        </p:anim>
                                        <p:anim by="(-#ppt_w*0.10)" calcmode="lin" valueType="num">
                                          <p:cBhvr>
                                            <p:cTn id="48" dur="25" autoRev="1" fill="hold">
                                              <p:stCondLst>
                                                <p:cond delay="0"/>
                                              </p:stCondLst>
                                            </p:cTn>
                                            <p:tgtEl>
                                              <p:spTgt spid="47"/>
                                            </p:tgtEl>
                                            <p:attrNameLst>
                                              <p:attrName>ppt_y</p:attrName>
                                            </p:attrNameLst>
                                          </p:cBhvr>
                                        </p:anim>
                                        <p:animRot by="-480000">
                                          <p:cBhvr>
                                            <p:cTn id="49" dur="25" autoRev="1" fill="hold">
                                              <p:stCondLst>
                                                <p:cond delay="0"/>
                                              </p:stCondLst>
                                            </p:cTn>
                                            <p:tgtEl>
                                              <p:spTgt spid="47"/>
                                            </p:tgtEl>
                                            <p:attrNameLst>
                                              <p:attrName>r</p:attrName>
                                            </p:attrNameLst>
                                          </p:cBhvr>
                                        </p:animRot>
                                      </p:childTnLst>
                                    </p:cTn>
                                  </p:par>
                                  <p:par>
                                    <p:cTn id="50" presetID="22" presetClass="entr" presetSubtype="8" fill="hold" grpId="0" nodeType="withEffect">
                                      <p:stCondLst>
                                        <p:cond delay="500"/>
                                      </p:stCondLst>
                                      <p:iterate type="lt">
                                        <p:tmPct val="30000"/>
                                      </p:iterate>
                                      <p:childTnLst>
                                        <p:set>
                                          <p:cBhvr>
                                            <p:cTn id="51" dur="1" fill="hold">
                                              <p:stCondLst>
                                                <p:cond delay="0"/>
                                              </p:stCondLst>
                                            </p:cTn>
                                            <p:tgtEl>
                                              <p:spTgt spid="48"/>
                                            </p:tgtEl>
                                            <p:attrNameLst>
                                              <p:attrName>style.visibility</p:attrName>
                                            </p:attrNameLst>
                                          </p:cBhvr>
                                          <p:to>
                                            <p:strVal val="visible"/>
                                          </p:to>
                                        </p:set>
                                        <p:animEffect transition="in" filter="wipe(left)">
                                          <p:cBhvr>
                                            <p:cTn id="52" dur="50"/>
                                            <p:tgtEl>
                                              <p:spTgt spid="48"/>
                                            </p:tgtEl>
                                          </p:cBhvr>
                                        </p:animEffect>
                                      </p:childTnLst>
                                    </p:cTn>
                                  </p:par>
                                  <p:par>
                                    <p:cTn id="53" presetID="36" presetClass="emph" presetSubtype="0" fill="hold" grpId="1" nodeType="withEffect">
                                      <p:stCondLst>
                                        <p:cond delay="500"/>
                                      </p:stCondLst>
                                      <p:iterate type="lt">
                                        <p:tmPct val="30000"/>
                                      </p:iterate>
                                      <p:childTnLst>
                                        <p:animScale>
                                          <p:cBhvr>
                                            <p:cTn id="54" dur="25" autoRev="1" fill="hold">
                                              <p:stCondLst>
                                                <p:cond delay="0"/>
                                              </p:stCondLst>
                                            </p:cTn>
                                            <p:tgtEl>
                                              <p:spTgt spid="48"/>
                                            </p:tgtEl>
                                          </p:cBhvr>
                                          <p:to x="80000" y="100000"/>
                                        </p:animScale>
                                        <p:anim by="(#ppt_w*0.10)" calcmode="lin" valueType="num">
                                          <p:cBhvr>
                                            <p:cTn id="55" dur="25" autoRev="1" fill="hold">
                                              <p:stCondLst>
                                                <p:cond delay="0"/>
                                              </p:stCondLst>
                                            </p:cTn>
                                            <p:tgtEl>
                                              <p:spTgt spid="48"/>
                                            </p:tgtEl>
                                            <p:attrNameLst>
                                              <p:attrName>ppt_x</p:attrName>
                                            </p:attrNameLst>
                                          </p:cBhvr>
                                        </p:anim>
                                        <p:anim by="(-#ppt_w*0.10)" calcmode="lin" valueType="num">
                                          <p:cBhvr>
                                            <p:cTn id="56" dur="25" autoRev="1" fill="hold">
                                              <p:stCondLst>
                                                <p:cond delay="0"/>
                                              </p:stCondLst>
                                            </p:cTn>
                                            <p:tgtEl>
                                              <p:spTgt spid="48"/>
                                            </p:tgtEl>
                                            <p:attrNameLst>
                                              <p:attrName>ppt_y</p:attrName>
                                            </p:attrNameLst>
                                          </p:cBhvr>
                                        </p:anim>
                                        <p:animRot by="-480000">
                                          <p:cBhvr>
                                            <p:cTn id="57" dur="25" autoRev="1" fill="hold">
                                              <p:stCondLst>
                                                <p:cond delay="0"/>
                                              </p:stCondLst>
                                            </p:cTn>
                                            <p:tgtEl>
                                              <p:spTgt spid="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3" grpId="0" animBg="1"/>
          <p:bldP spid="34" grpId="0"/>
          <p:bldP spid="35" grpId="0" animBg="1"/>
          <p:bldP spid="43" grpId="0" animBg="1"/>
          <p:bldP spid="45" grpId="0"/>
          <p:bldP spid="47" grpId="0"/>
          <p:bldP spid="47" grpId="1"/>
          <p:bldP spid="48" grpId="0"/>
          <p:bldP spid="48" grpId="1"/>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inVertical)">
                                          <p:cBhvr>
                                            <p:cTn id="7" dur="500"/>
                                            <p:tgtEl>
                                              <p:spTgt spid="28"/>
                                            </p:tgtEl>
                                          </p:cBhvr>
                                        </p:animEffect>
                                      </p:childTnLst>
                                    </p:cTn>
                                  </p:par>
                                  <p:par>
                                    <p:cTn id="8" presetID="2" presetClass="entr" presetSubtype="8" accel="5200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 calcmode="lin" valueType="num">
                                          <p:cBhvr additive="base">
                                            <p:cTn id="10" dur="1400" fill="hold"/>
                                            <p:tgtEl>
                                              <p:spTgt spid="30"/>
                                            </p:tgtEl>
                                            <p:attrNameLst>
                                              <p:attrName>ppt_x</p:attrName>
                                            </p:attrNameLst>
                                          </p:cBhvr>
                                          <p:tavLst>
                                            <p:tav tm="0">
                                              <p:val>
                                                <p:strVal val="0-#ppt_w/2"/>
                                              </p:val>
                                            </p:tav>
                                            <p:tav tm="100000">
                                              <p:val>
                                                <p:strVal val="#ppt_x"/>
                                              </p:val>
                                            </p:tav>
                                          </p:tavLst>
                                        </p:anim>
                                        <p:anim calcmode="lin" valueType="num">
                                          <p:cBhvr additive="base">
                                            <p:cTn id="11" dur="1400" fill="hold"/>
                                            <p:tgtEl>
                                              <p:spTgt spid="30"/>
                                            </p:tgtEl>
                                            <p:attrNameLst>
                                              <p:attrName>ppt_y</p:attrName>
                                            </p:attrNameLst>
                                          </p:cBhvr>
                                          <p:tavLst>
                                            <p:tav tm="0">
                                              <p:val>
                                                <p:strVal val="#ppt_y"/>
                                              </p:val>
                                            </p:tav>
                                            <p:tav tm="100000">
                                              <p:val>
                                                <p:strVal val="#ppt_y"/>
                                              </p:val>
                                            </p:tav>
                                          </p:tavLst>
                                        </p:anim>
                                      </p:childTnLst>
                                    </p:cTn>
                                  </p:par>
                                  <p:par>
                                    <p:cTn id="12" presetID="2" presetClass="entr" presetSubtype="1" accel="52000"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 calcmode="lin" valueType="num">
                                          <p:cBhvr additive="base">
                                            <p:cTn id="14" dur="1400" fill="hold"/>
                                            <p:tgtEl>
                                              <p:spTgt spid="37"/>
                                            </p:tgtEl>
                                            <p:attrNameLst>
                                              <p:attrName>ppt_x</p:attrName>
                                            </p:attrNameLst>
                                          </p:cBhvr>
                                          <p:tavLst>
                                            <p:tav tm="0">
                                              <p:val>
                                                <p:strVal val="#ppt_x"/>
                                              </p:val>
                                            </p:tav>
                                            <p:tav tm="100000">
                                              <p:val>
                                                <p:strVal val="#ppt_x"/>
                                              </p:val>
                                            </p:tav>
                                          </p:tavLst>
                                        </p:anim>
                                        <p:anim calcmode="lin" valueType="num">
                                          <p:cBhvr additive="base">
                                            <p:cTn id="15" dur="1400" fill="hold"/>
                                            <p:tgtEl>
                                              <p:spTgt spid="37"/>
                                            </p:tgtEl>
                                            <p:attrNameLst>
                                              <p:attrName>ppt_y</p:attrName>
                                            </p:attrNameLst>
                                          </p:cBhvr>
                                          <p:tavLst>
                                            <p:tav tm="0">
                                              <p:val>
                                                <p:strVal val="0-#ppt_h/2"/>
                                              </p:val>
                                            </p:tav>
                                            <p:tav tm="100000">
                                              <p:val>
                                                <p:strVal val="#ppt_y"/>
                                              </p:val>
                                            </p:tav>
                                          </p:tavLst>
                                        </p:anim>
                                      </p:childTnLst>
                                    </p:cTn>
                                  </p:par>
                                </p:childTnLst>
                              </p:cTn>
                            </p:par>
                            <p:par>
                              <p:cTn id="16" fill="hold">
                                <p:stCondLst>
                                  <p:cond delay="1400"/>
                                </p:stCondLst>
                                <p:childTnLst>
                                  <p:par>
                                    <p:cTn id="17" presetID="53" presetClass="entr" presetSubtype="16"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500" fill="hold"/>
                                            <p:tgtEl>
                                              <p:spTgt spid="33"/>
                                            </p:tgtEl>
                                            <p:attrNameLst>
                                              <p:attrName>ppt_w</p:attrName>
                                            </p:attrNameLst>
                                          </p:cBhvr>
                                          <p:tavLst>
                                            <p:tav tm="0">
                                              <p:val>
                                                <p:fltVal val="0"/>
                                              </p:val>
                                            </p:tav>
                                            <p:tav tm="100000">
                                              <p:val>
                                                <p:strVal val="#ppt_w"/>
                                              </p:val>
                                            </p:tav>
                                          </p:tavLst>
                                        </p:anim>
                                        <p:anim calcmode="lin" valueType="num">
                                          <p:cBhvr>
                                            <p:cTn id="20" dur="500" fill="hold"/>
                                            <p:tgtEl>
                                              <p:spTgt spid="33"/>
                                            </p:tgtEl>
                                            <p:attrNameLst>
                                              <p:attrName>ppt_h</p:attrName>
                                            </p:attrNameLst>
                                          </p:cBhvr>
                                          <p:tavLst>
                                            <p:tav tm="0">
                                              <p:val>
                                                <p:fltVal val="0"/>
                                              </p:val>
                                            </p:tav>
                                            <p:tav tm="100000">
                                              <p:val>
                                                <p:strVal val="#ppt_h"/>
                                              </p:val>
                                            </p:tav>
                                          </p:tavLst>
                                        </p:anim>
                                        <p:animEffect transition="in" filter="fade">
                                          <p:cBhvr>
                                            <p:cTn id="21" dur="500"/>
                                            <p:tgtEl>
                                              <p:spTgt spid="3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childTnLst>
                              </p:cTn>
                            </p:par>
                            <p:par>
                              <p:cTn id="27" fill="hold">
                                <p:stCondLst>
                                  <p:cond delay="2100"/>
                                </p:stCondLst>
                                <p:childTnLst>
                                  <p:par>
                                    <p:cTn id="28" presetID="16" presetClass="entr" presetSubtype="37"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barn(outVertical)">
                                          <p:cBhvr>
                                            <p:cTn id="30" dur="500"/>
                                            <p:tgtEl>
                                              <p:spTgt spid="45"/>
                                            </p:tgtEl>
                                          </p:cBhvr>
                                        </p:animEffect>
                                      </p:childTnLst>
                                    </p:cTn>
                                  </p:par>
                                  <p:par>
                                    <p:cTn id="31" presetID="16" presetClass="entr" presetSubtype="37"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barn(outVertical)">
                                          <p:cBhvr>
                                            <p:cTn id="33" dur="500"/>
                                            <p:tgtEl>
                                              <p:spTgt spid="34"/>
                                            </p:tgtEl>
                                          </p:cBhvr>
                                        </p:animEffect>
                                      </p:childTnLst>
                                    </p:cTn>
                                  </p:par>
                                </p:childTnLst>
                              </p:cTn>
                            </p:par>
                            <p:par>
                              <p:cTn id="34" fill="hold">
                                <p:stCondLst>
                                  <p:cond delay="2600"/>
                                </p:stCondLst>
                                <p:childTnLst>
                                  <p:par>
                                    <p:cTn id="35" presetID="21" presetClass="entr" presetSubtype="1" fill="hold" grpId="0" nodeType="after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heel(1)">
                                          <p:cBhvr>
                                            <p:cTn id="37" dur="800"/>
                                            <p:tgtEl>
                                              <p:spTgt spid="29"/>
                                            </p:tgtEl>
                                          </p:cBhvr>
                                        </p:animEffect>
                                      </p:childTnLst>
                                    </p:cTn>
                                  </p:par>
                                  <p:par>
                                    <p:cTn id="38" presetID="21" presetClass="entr" presetSubtype="1" fill="hold" grpId="0" nodeType="withEffect">
                                      <p:stCondLst>
                                        <p:cond delay="200"/>
                                      </p:stCondLst>
                                      <p:childTnLst>
                                        <p:set>
                                          <p:cBhvr>
                                            <p:cTn id="39" dur="1" fill="hold">
                                              <p:stCondLst>
                                                <p:cond delay="0"/>
                                              </p:stCondLst>
                                            </p:cTn>
                                            <p:tgtEl>
                                              <p:spTgt spid="35"/>
                                            </p:tgtEl>
                                            <p:attrNameLst>
                                              <p:attrName>style.visibility</p:attrName>
                                            </p:attrNameLst>
                                          </p:cBhvr>
                                          <p:to>
                                            <p:strVal val="visible"/>
                                          </p:to>
                                        </p:set>
                                        <p:animEffect transition="in" filter="wheel(1)">
                                          <p:cBhvr>
                                            <p:cTn id="40" dur="800"/>
                                            <p:tgtEl>
                                              <p:spTgt spid="35"/>
                                            </p:tgtEl>
                                          </p:cBhvr>
                                        </p:animEffect>
                                      </p:childTnLst>
                                    </p:cTn>
                                  </p:par>
                                </p:childTnLst>
                              </p:cTn>
                            </p:par>
                            <p:par>
                              <p:cTn id="41" fill="hold">
                                <p:stCondLst>
                                  <p:cond delay="3600"/>
                                </p:stCondLst>
                                <p:childTnLst>
                                  <p:par>
                                    <p:cTn id="42" presetID="22" presetClass="entr" presetSubtype="8" fill="hold" grpId="0" nodeType="afterEffect">
                                      <p:stCondLst>
                                        <p:cond delay="0"/>
                                      </p:stCondLst>
                                      <p:iterate type="lt">
                                        <p:tmPct val="30000"/>
                                      </p:iterate>
                                      <p:childTnLst>
                                        <p:set>
                                          <p:cBhvr>
                                            <p:cTn id="43" dur="1" fill="hold">
                                              <p:stCondLst>
                                                <p:cond delay="0"/>
                                              </p:stCondLst>
                                            </p:cTn>
                                            <p:tgtEl>
                                              <p:spTgt spid="47"/>
                                            </p:tgtEl>
                                            <p:attrNameLst>
                                              <p:attrName>style.visibility</p:attrName>
                                            </p:attrNameLst>
                                          </p:cBhvr>
                                          <p:to>
                                            <p:strVal val="visible"/>
                                          </p:to>
                                        </p:set>
                                        <p:animEffect transition="in" filter="wipe(left)">
                                          <p:cBhvr>
                                            <p:cTn id="44" dur="50"/>
                                            <p:tgtEl>
                                              <p:spTgt spid="47"/>
                                            </p:tgtEl>
                                          </p:cBhvr>
                                        </p:animEffect>
                                      </p:childTnLst>
                                    </p:cTn>
                                  </p:par>
                                  <p:par>
                                    <p:cTn id="45" presetID="36" presetClass="emph" presetSubtype="0" fill="hold" grpId="1" nodeType="withEffect">
                                      <p:stCondLst>
                                        <p:cond delay="0"/>
                                      </p:stCondLst>
                                      <p:iterate type="lt">
                                        <p:tmPct val="30000"/>
                                      </p:iterate>
                                      <p:childTnLst>
                                        <p:animScale>
                                          <p:cBhvr>
                                            <p:cTn id="46" dur="25" autoRev="1" fill="hold">
                                              <p:stCondLst>
                                                <p:cond delay="0"/>
                                              </p:stCondLst>
                                            </p:cTn>
                                            <p:tgtEl>
                                              <p:spTgt spid="47"/>
                                            </p:tgtEl>
                                          </p:cBhvr>
                                          <p:to x="80000" y="100000"/>
                                        </p:animScale>
                                        <p:anim by="(#ppt_w*0.10)" calcmode="lin" valueType="num">
                                          <p:cBhvr>
                                            <p:cTn id="47" dur="25" autoRev="1" fill="hold">
                                              <p:stCondLst>
                                                <p:cond delay="0"/>
                                              </p:stCondLst>
                                            </p:cTn>
                                            <p:tgtEl>
                                              <p:spTgt spid="47"/>
                                            </p:tgtEl>
                                            <p:attrNameLst>
                                              <p:attrName>ppt_x</p:attrName>
                                            </p:attrNameLst>
                                          </p:cBhvr>
                                        </p:anim>
                                        <p:anim by="(-#ppt_w*0.10)" calcmode="lin" valueType="num">
                                          <p:cBhvr>
                                            <p:cTn id="48" dur="25" autoRev="1" fill="hold">
                                              <p:stCondLst>
                                                <p:cond delay="0"/>
                                              </p:stCondLst>
                                            </p:cTn>
                                            <p:tgtEl>
                                              <p:spTgt spid="47"/>
                                            </p:tgtEl>
                                            <p:attrNameLst>
                                              <p:attrName>ppt_y</p:attrName>
                                            </p:attrNameLst>
                                          </p:cBhvr>
                                        </p:anim>
                                        <p:animRot by="-480000">
                                          <p:cBhvr>
                                            <p:cTn id="49" dur="25" autoRev="1" fill="hold">
                                              <p:stCondLst>
                                                <p:cond delay="0"/>
                                              </p:stCondLst>
                                            </p:cTn>
                                            <p:tgtEl>
                                              <p:spTgt spid="47"/>
                                            </p:tgtEl>
                                            <p:attrNameLst>
                                              <p:attrName>r</p:attrName>
                                            </p:attrNameLst>
                                          </p:cBhvr>
                                        </p:animRot>
                                      </p:childTnLst>
                                    </p:cTn>
                                  </p:par>
                                  <p:par>
                                    <p:cTn id="50" presetID="22" presetClass="entr" presetSubtype="8" fill="hold" grpId="0" nodeType="withEffect">
                                      <p:stCondLst>
                                        <p:cond delay="500"/>
                                      </p:stCondLst>
                                      <p:iterate type="lt">
                                        <p:tmPct val="30000"/>
                                      </p:iterate>
                                      <p:childTnLst>
                                        <p:set>
                                          <p:cBhvr>
                                            <p:cTn id="51" dur="1" fill="hold">
                                              <p:stCondLst>
                                                <p:cond delay="0"/>
                                              </p:stCondLst>
                                            </p:cTn>
                                            <p:tgtEl>
                                              <p:spTgt spid="48"/>
                                            </p:tgtEl>
                                            <p:attrNameLst>
                                              <p:attrName>style.visibility</p:attrName>
                                            </p:attrNameLst>
                                          </p:cBhvr>
                                          <p:to>
                                            <p:strVal val="visible"/>
                                          </p:to>
                                        </p:set>
                                        <p:animEffect transition="in" filter="wipe(left)">
                                          <p:cBhvr>
                                            <p:cTn id="52" dur="50"/>
                                            <p:tgtEl>
                                              <p:spTgt spid="48"/>
                                            </p:tgtEl>
                                          </p:cBhvr>
                                        </p:animEffect>
                                      </p:childTnLst>
                                    </p:cTn>
                                  </p:par>
                                  <p:par>
                                    <p:cTn id="53" presetID="36" presetClass="emph" presetSubtype="0" fill="hold" grpId="1" nodeType="withEffect">
                                      <p:stCondLst>
                                        <p:cond delay="500"/>
                                      </p:stCondLst>
                                      <p:iterate type="lt">
                                        <p:tmPct val="30000"/>
                                      </p:iterate>
                                      <p:childTnLst>
                                        <p:animScale>
                                          <p:cBhvr>
                                            <p:cTn id="54" dur="25" autoRev="1" fill="hold">
                                              <p:stCondLst>
                                                <p:cond delay="0"/>
                                              </p:stCondLst>
                                            </p:cTn>
                                            <p:tgtEl>
                                              <p:spTgt spid="48"/>
                                            </p:tgtEl>
                                          </p:cBhvr>
                                          <p:to x="80000" y="100000"/>
                                        </p:animScale>
                                        <p:anim by="(#ppt_w*0.10)" calcmode="lin" valueType="num">
                                          <p:cBhvr>
                                            <p:cTn id="55" dur="25" autoRev="1" fill="hold">
                                              <p:stCondLst>
                                                <p:cond delay="0"/>
                                              </p:stCondLst>
                                            </p:cTn>
                                            <p:tgtEl>
                                              <p:spTgt spid="48"/>
                                            </p:tgtEl>
                                            <p:attrNameLst>
                                              <p:attrName>ppt_x</p:attrName>
                                            </p:attrNameLst>
                                          </p:cBhvr>
                                        </p:anim>
                                        <p:anim by="(-#ppt_w*0.10)" calcmode="lin" valueType="num">
                                          <p:cBhvr>
                                            <p:cTn id="56" dur="25" autoRev="1" fill="hold">
                                              <p:stCondLst>
                                                <p:cond delay="0"/>
                                              </p:stCondLst>
                                            </p:cTn>
                                            <p:tgtEl>
                                              <p:spTgt spid="48"/>
                                            </p:tgtEl>
                                            <p:attrNameLst>
                                              <p:attrName>ppt_y</p:attrName>
                                            </p:attrNameLst>
                                          </p:cBhvr>
                                        </p:anim>
                                        <p:animRot by="-480000">
                                          <p:cBhvr>
                                            <p:cTn id="57" dur="25" autoRev="1" fill="hold">
                                              <p:stCondLst>
                                                <p:cond delay="0"/>
                                              </p:stCondLst>
                                            </p:cTn>
                                            <p:tgtEl>
                                              <p:spTgt spid="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3" grpId="0" animBg="1"/>
          <p:bldP spid="34" grpId="0"/>
          <p:bldP spid="35" grpId="0" animBg="1"/>
          <p:bldP spid="43" grpId="0" animBg="1"/>
          <p:bldP spid="45" grpId="0"/>
          <p:bldP spid="47" grpId="0"/>
          <p:bldP spid="47" grpId="1"/>
          <p:bldP spid="48" grpId="0"/>
          <p:bldP spid="48" grpId="1"/>
          <p:bldP spid="28"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
          <p:cNvSpPr>
            <a:spLocks noGrp="1"/>
          </p:cNvSpPr>
          <p:nvPr>
            <p:ph type="title"/>
          </p:nvPr>
        </p:nvSpPr>
        <p:spPr>
          <a:xfrm>
            <a:off x="684100" y="1199024"/>
            <a:ext cx="4319835" cy="370679"/>
          </a:xfrm>
        </p:spPr>
        <p:txBody>
          <a:bodyPr/>
          <a:lstStyle/>
          <a:p>
            <a:pPr algn="l">
              <a:defRPr/>
            </a:pPr>
            <a:r>
              <a:rPr lang="zh-CN" altLang="en-US" sz="1800" b="1" dirty="0">
                <a:latin typeface="Arial Unicode MS" pitchFamily="34" charset="-122"/>
                <a:ea typeface="Arial Unicode MS" pitchFamily="34" charset="-122"/>
                <a:cs typeface="Arial Unicode MS" pitchFamily="34" charset="-122"/>
              </a:rPr>
              <a:t>加强团队成员培训，提高团队工作效率。</a:t>
            </a:r>
          </a:p>
        </p:txBody>
      </p:sp>
      <p:sp>
        <p:nvSpPr>
          <p:cNvPr id="9" name="内容占位符 2"/>
          <p:cNvSpPr txBox="1">
            <a:spLocks/>
          </p:cNvSpPr>
          <p:nvPr/>
        </p:nvSpPr>
        <p:spPr bwMode="auto">
          <a:xfrm>
            <a:off x="700908" y="2420938"/>
            <a:ext cx="3960812" cy="3238036"/>
          </a:xfrm>
          <a:prstGeom prst="rect">
            <a:avLst/>
          </a:prstGeom>
          <a:noFill/>
          <a:ln w="9525">
            <a:solidFill>
              <a:schemeClr val="accent5">
                <a:lumMod val="75000"/>
              </a:schemeClr>
            </a:solidFill>
            <a:miter lim="800000"/>
            <a:headEnd/>
            <a:tailEnd/>
          </a:ln>
        </p:spPr>
        <p:txBody>
          <a:bodyPr/>
          <a:lstStyle/>
          <a:p>
            <a:pPr eaLnBrk="0" hangingPunct="0">
              <a:spcBef>
                <a:spcPct val="20000"/>
              </a:spcBef>
              <a:buClr>
                <a:srgbClr val="FF5050"/>
              </a:buClr>
              <a:buSzPct val="85000"/>
              <a:defRPr/>
            </a:pPr>
            <a:r>
              <a:rPr lang="zh-CN" altLang="en-US" kern="0" dirty="0">
                <a:latin typeface="Arial Unicode MS" pitchFamily="34" charset="-122"/>
                <a:ea typeface="Arial Unicode MS" pitchFamily="34" charset="-122"/>
                <a:cs typeface="Arial Unicode MS" pitchFamily="34" charset="-122"/>
              </a:rPr>
              <a:t>人员培训计划</a:t>
            </a:r>
            <a:endParaRPr lang="en-US" altLang="zh-CN"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kern="0" dirty="0">
                <a:latin typeface="Arial Unicode MS" pitchFamily="34" charset="-122"/>
                <a:ea typeface="Arial Unicode MS" pitchFamily="34" charset="-122"/>
                <a:cs typeface="Arial Unicode MS" pitchFamily="34" charset="-122"/>
              </a:rPr>
              <a:t>     </a:t>
            </a:r>
            <a:r>
              <a:rPr lang="en-US" altLang="zh-CN" kern="0" dirty="0">
                <a:solidFill>
                  <a:srgbClr val="08517E"/>
                </a:solidFill>
                <a:latin typeface="Arial Unicode MS" pitchFamily="34" charset="-122"/>
                <a:ea typeface="Arial Unicode MS" pitchFamily="34" charset="-122"/>
                <a:cs typeface="Arial Unicode MS" pitchFamily="34" charset="-122"/>
              </a:rPr>
              <a:t> </a:t>
            </a:r>
            <a:r>
              <a:rPr lang="en-US" altLang="zh-CN" sz="1600" kern="0" dirty="0">
                <a:solidFill>
                  <a:srgbClr val="08517E"/>
                </a:solidFill>
                <a:latin typeface="Arial Unicode MS" pitchFamily="34" charset="-122"/>
                <a:ea typeface="Arial Unicode MS" pitchFamily="34" charset="-122"/>
                <a:cs typeface="Arial Unicode MS" pitchFamily="34" charset="-122"/>
              </a:rPr>
              <a:t>※ </a:t>
            </a:r>
            <a:r>
              <a:rPr lang="en-US" altLang="zh-CN" sz="1600" kern="0" dirty="0">
                <a:latin typeface="Arial Unicode MS" pitchFamily="34" charset="-122"/>
                <a:ea typeface="Arial Unicode MS" pitchFamily="34" charset="-122"/>
                <a:cs typeface="Arial Unicode MS" pitchFamily="34" charset="-122"/>
              </a:rPr>
              <a:t>XXXXXX</a:t>
            </a:r>
            <a:r>
              <a:rPr lang="zh-CN" altLang="en-US" sz="1600" kern="0" dirty="0">
                <a:latin typeface="Arial Unicode MS" pitchFamily="34" charset="-122"/>
                <a:ea typeface="Arial Unicode MS" pitchFamily="34" charset="-122"/>
                <a:cs typeface="Arial Unicode MS" pitchFamily="34" charset="-122"/>
              </a:rPr>
              <a:t>课程：</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latin typeface="Arial Unicode MS" pitchFamily="34" charset="-122"/>
                <a:ea typeface="Arial Unicode MS" pitchFamily="34" charset="-122"/>
                <a:cs typeface="Arial Unicode MS" pitchFamily="34" charset="-122"/>
              </a:rPr>
              <a:t>           </a:t>
            </a:r>
            <a:r>
              <a:rPr lang="zh-CN" altLang="en-US" sz="1600" kern="0" dirty="0">
                <a:latin typeface="Arial Unicode MS" pitchFamily="34" charset="-122"/>
                <a:ea typeface="Arial Unicode MS" pitchFamily="34" charset="-122"/>
                <a:cs typeface="Arial Unicode MS" pitchFamily="34" charset="-122"/>
              </a:rPr>
              <a:t>上半年完成</a:t>
            </a:r>
            <a:r>
              <a:rPr lang="en-US" altLang="zh-CN" sz="1600" kern="0" dirty="0">
                <a:latin typeface="Arial Unicode MS" pitchFamily="34" charset="-122"/>
                <a:ea typeface="Arial Unicode MS" pitchFamily="34" charset="-122"/>
                <a:cs typeface="Arial Unicode MS" pitchFamily="34" charset="-122"/>
              </a:rPr>
              <a:t>2</a:t>
            </a:r>
            <a:r>
              <a:rPr lang="zh-CN" altLang="en-US" sz="1600" kern="0" dirty="0">
                <a:latin typeface="Arial Unicode MS" pitchFamily="34" charset="-122"/>
                <a:ea typeface="Arial Unicode MS" pitchFamily="34" charset="-122"/>
                <a:cs typeface="Arial Unicode MS" pitchFamily="34" charset="-122"/>
              </a:rPr>
              <a:t>门必修</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latin typeface="Arial Unicode MS" pitchFamily="34" charset="-122"/>
                <a:ea typeface="Arial Unicode MS" pitchFamily="34" charset="-122"/>
                <a:cs typeface="Arial Unicode MS" pitchFamily="34" charset="-122"/>
              </a:rPr>
              <a:t>           </a:t>
            </a:r>
            <a:r>
              <a:rPr lang="zh-CN" altLang="en-US" sz="1600" kern="0" dirty="0">
                <a:latin typeface="Arial Unicode MS" pitchFamily="34" charset="-122"/>
                <a:ea typeface="Arial Unicode MS" pitchFamily="34" charset="-122"/>
                <a:cs typeface="Arial Unicode MS" pitchFamily="34" charset="-122"/>
              </a:rPr>
              <a:t>下半年完成剩余必修</a:t>
            </a:r>
            <a:r>
              <a:rPr lang="en-US" altLang="zh-CN" sz="1600" kern="0" dirty="0">
                <a:latin typeface="Arial Unicode MS" pitchFamily="34" charset="-122"/>
                <a:ea typeface="Arial Unicode MS" pitchFamily="34" charset="-122"/>
                <a:cs typeface="Arial Unicode MS" pitchFamily="34" charset="-122"/>
              </a:rPr>
              <a:t>+3</a:t>
            </a:r>
            <a:r>
              <a:rPr lang="zh-CN" altLang="en-US" sz="1600" kern="0" dirty="0">
                <a:latin typeface="Arial Unicode MS" pitchFamily="34" charset="-122"/>
                <a:ea typeface="Arial Unicode MS" pitchFamily="34" charset="-122"/>
                <a:cs typeface="Arial Unicode MS" pitchFamily="34" charset="-122"/>
              </a:rPr>
              <a:t>门选修</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endParaRPr lang="en-US" altLang="zh-CN" sz="1600" kern="0" dirty="0">
              <a:solidFill>
                <a:srgbClr val="FF0000"/>
              </a:solidFill>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solidFill>
                  <a:srgbClr val="FF0000"/>
                </a:solidFill>
                <a:latin typeface="Arial Unicode MS" pitchFamily="34" charset="-122"/>
                <a:ea typeface="Arial Unicode MS" pitchFamily="34" charset="-122"/>
                <a:cs typeface="Arial Unicode MS" pitchFamily="34" charset="-122"/>
              </a:rPr>
              <a:t>      </a:t>
            </a:r>
            <a:r>
              <a:rPr lang="en-US" altLang="zh-CN" sz="1600" kern="0" dirty="0">
                <a:solidFill>
                  <a:srgbClr val="08517E"/>
                </a:solidFill>
                <a:latin typeface="Arial Unicode MS" pitchFamily="34" charset="-122"/>
                <a:ea typeface="Arial Unicode MS" pitchFamily="34" charset="-122"/>
                <a:cs typeface="Arial Unicode MS" pitchFamily="34" charset="-122"/>
              </a:rPr>
              <a:t>※</a:t>
            </a:r>
            <a:r>
              <a:rPr lang="en-US" altLang="zh-CN" sz="1600" kern="0" dirty="0">
                <a:solidFill>
                  <a:srgbClr val="FF0000"/>
                </a:solidFill>
                <a:latin typeface="Arial Unicode MS" pitchFamily="34" charset="-122"/>
                <a:ea typeface="Arial Unicode MS" pitchFamily="34" charset="-122"/>
                <a:cs typeface="Arial Unicode MS" pitchFamily="34" charset="-122"/>
              </a:rPr>
              <a:t> </a:t>
            </a:r>
            <a:r>
              <a:rPr lang="en-US" altLang="zh-CN" sz="1600" kern="0" dirty="0">
                <a:latin typeface="Arial Unicode MS" pitchFamily="34" charset="-122"/>
                <a:ea typeface="Arial Unicode MS" pitchFamily="34" charset="-122"/>
                <a:cs typeface="Arial Unicode MS" pitchFamily="34" charset="-122"/>
              </a:rPr>
              <a:t>XX</a:t>
            </a:r>
            <a:r>
              <a:rPr lang="zh-CN" altLang="en-US" sz="1600" kern="0" dirty="0">
                <a:latin typeface="Arial Unicode MS" pitchFamily="34" charset="-122"/>
                <a:ea typeface="Arial Unicode MS" pitchFamily="34" charset="-122"/>
                <a:cs typeface="Arial Unicode MS" pitchFamily="34" charset="-122"/>
              </a:rPr>
              <a:t>建设部定期组织的在岗工程</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latin typeface="Arial Unicode MS" pitchFamily="34" charset="-122"/>
                <a:ea typeface="Arial Unicode MS" pitchFamily="34" charset="-122"/>
                <a:cs typeface="Arial Unicode MS" pitchFamily="34" charset="-122"/>
              </a:rPr>
              <a:t>           </a:t>
            </a:r>
            <a:r>
              <a:rPr lang="zh-CN" altLang="en-US" sz="1600" kern="0" dirty="0">
                <a:latin typeface="Arial Unicode MS" pitchFamily="34" charset="-122"/>
                <a:ea typeface="Arial Unicode MS" pitchFamily="34" charset="-122"/>
                <a:cs typeface="Arial Unicode MS" pitchFamily="34" charset="-122"/>
              </a:rPr>
              <a:t>人 员再教育课程</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endParaRPr lang="en-US" altLang="zh-CN" sz="1600" kern="0" dirty="0">
              <a:solidFill>
                <a:srgbClr val="FF0000"/>
              </a:solidFill>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solidFill>
                  <a:srgbClr val="FF0000"/>
                </a:solidFill>
                <a:latin typeface="Arial Unicode MS" pitchFamily="34" charset="-122"/>
                <a:ea typeface="Arial Unicode MS" pitchFamily="34" charset="-122"/>
                <a:cs typeface="Arial Unicode MS" pitchFamily="34" charset="-122"/>
              </a:rPr>
              <a:t>      </a:t>
            </a:r>
            <a:r>
              <a:rPr lang="en-US" altLang="zh-CN" sz="1600" kern="0" dirty="0">
                <a:solidFill>
                  <a:srgbClr val="08517E"/>
                </a:solidFill>
                <a:latin typeface="Arial Unicode MS" pitchFamily="34" charset="-122"/>
                <a:ea typeface="Arial Unicode MS" pitchFamily="34" charset="-122"/>
                <a:cs typeface="Arial Unicode MS" pitchFamily="34" charset="-122"/>
              </a:rPr>
              <a:t>※</a:t>
            </a:r>
            <a:r>
              <a:rPr lang="en-US" altLang="zh-CN" sz="1600" kern="0" dirty="0">
                <a:solidFill>
                  <a:srgbClr val="FF0000"/>
                </a:solidFill>
                <a:latin typeface="Arial Unicode MS" pitchFamily="34" charset="-122"/>
                <a:ea typeface="Arial Unicode MS" pitchFamily="34" charset="-122"/>
                <a:cs typeface="Arial Unicode MS" pitchFamily="34" charset="-122"/>
              </a:rPr>
              <a:t> </a:t>
            </a:r>
            <a:r>
              <a:rPr lang="zh-CN" altLang="en-US" sz="1600" kern="0" dirty="0">
                <a:latin typeface="Arial Unicode MS" pitchFamily="34" charset="-122"/>
                <a:ea typeface="Arial Unicode MS" pitchFamily="34" charset="-122"/>
                <a:cs typeface="Arial Unicode MS" pitchFamily="34" charset="-122"/>
              </a:rPr>
              <a:t>轮岗</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sz="1600" kern="0" dirty="0">
                <a:latin typeface="Arial Unicode MS" pitchFamily="34" charset="-122"/>
                <a:ea typeface="Arial Unicode MS" pitchFamily="34" charset="-122"/>
                <a:cs typeface="Arial Unicode MS" pitchFamily="34" charset="-122"/>
              </a:rPr>
              <a:t>           </a:t>
            </a:r>
            <a:r>
              <a:rPr lang="zh-CN" altLang="en-US" sz="1600" kern="0" dirty="0">
                <a:latin typeface="Arial Unicode MS" pitchFamily="34" charset="-122"/>
                <a:ea typeface="Arial Unicode MS" pitchFamily="34" charset="-122"/>
                <a:cs typeface="Arial Unicode MS" pitchFamily="34" charset="-122"/>
              </a:rPr>
              <a:t>部门之间：报建员            行政文员</a:t>
            </a:r>
            <a:endParaRPr lang="en-US" altLang="zh-CN" sz="1600"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r>
              <a:rPr lang="en-US" altLang="zh-CN" kern="0" dirty="0">
                <a:solidFill>
                  <a:srgbClr val="FF0000"/>
                </a:solidFill>
                <a:latin typeface="Arial Unicode MS" pitchFamily="34" charset="-122"/>
                <a:ea typeface="Arial Unicode MS" pitchFamily="34" charset="-122"/>
                <a:cs typeface="Arial Unicode MS" pitchFamily="34" charset="-122"/>
              </a:rPr>
              <a:t>         </a:t>
            </a:r>
            <a:r>
              <a:rPr lang="en-US" altLang="zh-CN" kern="0" dirty="0">
                <a:latin typeface="Arial Unicode MS" pitchFamily="34" charset="-122"/>
                <a:ea typeface="Arial Unicode MS" pitchFamily="34" charset="-122"/>
                <a:cs typeface="Arial Unicode MS" pitchFamily="34" charset="-122"/>
              </a:rPr>
              <a:t>   </a:t>
            </a:r>
          </a:p>
          <a:p>
            <a:pPr marL="342900" indent="-342900" eaLnBrk="0" hangingPunct="0">
              <a:spcBef>
                <a:spcPct val="20000"/>
              </a:spcBef>
              <a:buClr>
                <a:srgbClr val="FF5050"/>
              </a:buClr>
              <a:buSzPct val="85000"/>
              <a:defRPr/>
            </a:pPr>
            <a:endParaRPr lang="en-US" altLang="zh-CN"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endParaRPr lang="en-US" altLang="zh-CN" kern="0" dirty="0">
              <a:latin typeface="Arial Unicode MS" pitchFamily="34" charset="-122"/>
              <a:ea typeface="Arial Unicode MS" pitchFamily="34" charset="-122"/>
              <a:cs typeface="Arial Unicode MS" pitchFamily="34" charset="-122"/>
            </a:endParaRPr>
          </a:p>
          <a:p>
            <a:pPr marL="342900" indent="-342900" eaLnBrk="0" hangingPunct="0">
              <a:spcBef>
                <a:spcPct val="20000"/>
              </a:spcBef>
              <a:buClr>
                <a:srgbClr val="FF5050"/>
              </a:buClr>
              <a:buSzPct val="85000"/>
              <a:defRPr/>
            </a:pPr>
            <a:endParaRPr lang="zh-CN" altLang="en-US" kern="0" dirty="0">
              <a:latin typeface="Arial Unicode MS" pitchFamily="34" charset="-122"/>
              <a:ea typeface="Arial Unicode MS" pitchFamily="34" charset="-122"/>
              <a:cs typeface="Arial Unicode MS" pitchFamily="34" charset="-122"/>
            </a:endParaRPr>
          </a:p>
        </p:txBody>
      </p:sp>
      <p:grpSp>
        <p:nvGrpSpPr>
          <p:cNvPr id="4" name="组合 3">
            <a:extLst>
              <a:ext uri="{FF2B5EF4-FFF2-40B4-BE49-F238E27FC236}">
                <a16:creationId xmlns:a16="http://schemas.microsoft.com/office/drawing/2014/main" id="{D3F90A5F-1310-4281-BE4D-BA90D01FF9D7}"/>
              </a:ext>
            </a:extLst>
          </p:cNvPr>
          <p:cNvGrpSpPr/>
          <p:nvPr/>
        </p:nvGrpSpPr>
        <p:grpSpPr>
          <a:xfrm>
            <a:off x="5397606" y="2276872"/>
            <a:ext cx="6084737" cy="3163299"/>
            <a:chOff x="980835" y="769757"/>
            <a:chExt cx="10230329" cy="5318486"/>
          </a:xfrm>
        </p:grpSpPr>
        <p:sp>
          <p:nvSpPr>
            <p:cNvPr id="15" name="Oval 22">
              <a:extLst>
                <a:ext uri="{FF2B5EF4-FFF2-40B4-BE49-F238E27FC236}">
                  <a16:creationId xmlns:a16="http://schemas.microsoft.com/office/drawing/2014/main" id="{0E2B66EC-7763-4033-BB3F-AB3B733A8EFD}"/>
                </a:ext>
              </a:extLst>
            </p:cNvPr>
            <p:cNvSpPr>
              <a:spLocks noChangeArrowheads="1"/>
            </p:cNvSpPr>
            <p:nvPr/>
          </p:nvSpPr>
          <p:spPr bwMode="auto">
            <a:xfrm>
              <a:off x="980835" y="4758303"/>
              <a:ext cx="1328532" cy="1329940"/>
            </a:xfrm>
            <a:prstGeom prst="ellipse">
              <a:avLst/>
            </a:prstGeom>
            <a:gradFill>
              <a:gsLst>
                <a:gs pos="10000">
                  <a:srgbClr val="E9E9E9"/>
                </a:gs>
                <a:gs pos="41000">
                  <a:schemeClr val="bg1"/>
                </a:gs>
                <a:gs pos="100000">
                  <a:schemeClr val="bg1"/>
                </a:gs>
              </a:gsLst>
              <a:lin ang="2700000" scaled="1"/>
            </a:gradFill>
            <a:ln w="28575" cap="flat">
              <a:solidFill>
                <a:schemeClr val="accent5">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1200"/>
            </a:p>
          </p:txBody>
        </p:sp>
        <p:sp>
          <p:nvSpPr>
            <p:cNvPr id="17" name="Oval 22">
              <a:extLst>
                <a:ext uri="{FF2B5EF4-FFF2-40B4-BE49-F238E27FC236}">
                  <a16:creationId xmlns:a16="http://schemas.microsoft.com/office/drawing/2014/main" id="{D1C988EE-D50D-4EE1-9B77-8DF79C5C68DA}"/>
                </a:ext>
              </a:extLst>
            </p:cNvPr>
            <p:cNvSpPr>
              <a:spLocks noChangeArrowheads="1"/>
            </p:cNvSpPr>
            <p:nvPr/>
          </p:nvSpPr>
          <p:spPr bwMode="auto">
            <a:xfrm>
              <a:off x="3206284" y="4758303"/>
              <a:ext cx="1328532" cy="1329940"/>
            </a:xfrm>
            <a:prstGeom prst="ellipse">
              <a:avLst/>
            </a:prstGeom>
            <a:gradFill>
              <a:gsLst>
                <a:gs pos="10000">
                  <a:srgbClr val="E9E9E9"/>
                </a:gs>
                <a:gs pos="41000">
                  <a:schemeClr val="bg1"/>
                </a:gs>
                <a:gs pos="100000">
                  <a:schemeClr val="bg1"/>
                </a:gs>
              </a:gsLst>
              <a:lin ang="2700000" scaled="1"/>
            </a:gradFill>
            <a:ln w="28575" cap="flat">
              <a:solidFill>
                <a:schemeClr val="accent5">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1200"/>
            </a:p>
          </p:txBody>
        </p:sp>
        <p:sp>
          <p:nvSpPr>
            <p:cNvPr id="18" name="Oval 22">
              <a:extLst>
                <a:ext uri="{FF2B5EF4-FFF2-40B4-BE49-F238E27FC236}">
                  <a16:creationId xmlns:a16="http://schemas.microsoft.com/office/drawing/2014/main" id="{D5AF1A83-E914-4FC9-8C33-DD6F1B08CB20}"/>
                </a:ext>
              </a:extLst>
            </p:cNvPr>
            <p:cNvSpPr>
              <a:spLocks noChangeArrowheads="1"/>
            </p:cNvSpPr>
            <p:nvPr/>
          </p:nvSpPr>
          <p:spPr bwMode="auto">
            <a:xfrm>
              <a:off x="5431733" y="4758303"/>
              <a:ext cx="1328532" cy="1329940"/>
            </a:xfrm>
            <a:prstGeom prst="ellipse">
              <a:avLst/>
            </a:prstGeom>
            <a:gradFill>
              <a:gsLst>
                <a:gs pos="10000">
                  <a:srgbClr val="E9E9E9"/>
                </a:gs>
                <a:gs pos="41000">
                  <a:schemeClr val="bg1"/>
                </a:gs>
                <a:gs pos="100000">
                  <a:schemeClr val="bg1"/>
                </a:gs>
              </a:gsLst>
              <a:lin ang="2700000" scaled="1"/>
            </a:gradFill>
            <a:ln w="28575" cap="flat">
              <a:solidFill>
                <a:schemeClr val="accent5">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1200"/>
            </a:p>
          </p:txBody>
        </p:sp>
        <p:sp>
          <p:nvSpPr>
            <p:cNvPr id="19" name="Oval 22">
              <a:extLst>
                <a:ext uri="{FF2B5EF4-FFF2-40B4-BE49-F238E27FC236}">
                  <a16:creationId xmlns:a16="http://schemas.microsoft.com/office/drawing/2014/main" id="{8781B109-DB1C-4842-B1A9-AC19FDDFF699}"/>
                </a:ext>
              </a:extLst>
            </p:cNvPr>
            <p:cNvSpPr>
              <a:spLocks noChangeArrowheads="1"/>
            </p:cNvSpPr>
            <p:nvPr/>
          </p:nvSpPr>
          <p:spPr bwMode="auto">
            <a:xfrm>
              <a:off x="7657182" y="4758303"/>
              <a:ext cx="1328532" cy="1329940"/>
            </a:xfrm>
            <a:prstGeom prst="ellipse">
              <a:avLst/>
            </a:prstGeom>
            <a:gradFill>
              <a:gsLst>
                <a:gs pos="10000">
                  <a:srgbClr val="E9E9E9"/>
                </a:gs>
                <a:gs pos="41000">
                  <a:schemeClr val="bg1"/>
                </a:gs>
                <a:gs pos="100000">
                  <a:schemeClr val="bg1"/>
                </a:gs>
              </a:gsLst>
              <a:lin ang="2700000" scaled="1"/>
            </a:gradFill>
            <a:ln w="28575" cap="flat">
              <a:solidFill>
                <a:schemeClr val="accent5">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1200"/>
            </a:p>
          </p:txBody>
        </p:sp>
        <p:sp>
          <p:nvSpPr>
            <p:cNvPr id="20" name="Oval 22">
              <a:extLst>
                <a:ext uri="{FF2B5EF4-FFF2-40B4-BE49-F238E27FC236}">
                  <a16:creationId xmlns:a16="http://schemas.microsoft.com/office/drawing/2014/main" id="{E931C276-79BD-4E8E-A0AA-70A4001F1507}"/>
                </a:ext>
              </a:extLst>
            </p:cNvPr>
            <p:cNvSpPr>
              <a:spLocks noChangeArrowheads="1"/>
            </p:cNvSpPr>
            <p:nvPr/>
          </p:nvSpPr>
          <p:spPr bwMode="auto">
            <a:xfrm>
              <a:off x="9882632" y="4758303"/>
              <a:ext cx="1328532" cy="1329940"/>
            </a:xfrm>
            <a:prstGeom prst="ellipse">
              <a:avLst/>
            </a:prstGeom>
            <a:gradFill>
              <a:gsLst>
                <a:gs pos="10000">
                  <a:srgbClr val="E9E9E9"/>
                </a:gs>
                <a:gs pos="41000">
                  <a:schemeClr val="bg1"/>
                </a:gs>
                <a:gs pos="100000">
                  <a:schemeClr val="bg1"/>
                </a:gs>
              </a:gsLst>
              <a:lin ang="2700000" scaled="1"/>
            </a:gradFill>
            <a:ln w="28575" cap="flat">
              <a:solidFill>
                <a:schemeClr val="accent5">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sz="1200"/>
            </a:p>
          </p:txBody>
        </p:sp>
        <p:sp>
          <p:nvSpPr>
            <p:cNvPr id="21" name="Oval 6">
              <a:extLst>
                <a:ext uri="{FF2B5EF4-FFF2-40B4-BE49-F238E27FC236}">
                  <a16:creationId xmlns:a16="http://schemas.microsoft.com/office/drawing/2014/main" id="{B3A1CC0E-7349-48F6-8378-648250E87A01}"/>
                </a:ext>
              </a:extLst>
            </p:cNvPr>
            <p:cNvSpPr>
              <a:spLocks noChangeArrowheads="1"/>
            </p:cNvSpPr>
            <p:nvPr/>
          </p:nvSpPr>
          <p:spPr bwMode="auto">
            <a:xfrm>
              <a:off x="3753139" y="1969366"/>
              <a:ext cx="1313666" cy="1313666"/>
            </a:xfrm>
            <a:prstGeom prst="ellipse">
              <a:avLst/>
            </a:prstGeom>
            <a:solidFill>
              <a:schemeClr val="accent5">
                <a:lumMod val="75000"/>
              </a:schemeClr>
            </a:solidFill>
            <a:ln w="12700">
              <a:no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algn="ctr"/>
              <a:r>
                <a:rPr lang="zh-CN" altLang="en-US" sz="1400" b="1" dirty="0">
                  <a:solidFill>
                    <a:schemeClr val="bg1"/>
                  </a:solidFill>
                  <a:latin typeface="微软雅黑" panose="020B0503020204020204" pitchFamily="34" charset="-122"/>
                  <a:ea typeface="微软雅黑" panose="020B0503020204020204" pitchFamily="34" charset="-122"/>
                </a:rPr>
                <a:t>部门</a:t>
              </a:r>
            </a:p>
            <a:p>
              <a:pPr algn="ctr"/>
              <a:r>
                <a:rPr lang="zh-CN" altLang="en-US" sz="1400" b="1" dirty="0">
                  <a:solidFill>
                    <a:schemeClr val="bg1"/>
                  </a:solidFill>
                  <a:latin typeface="微软雅黑" panose="020B0503020204020204" pitchFamily="34" charset="-122"/>
                  <a:ea typeface="微软雅黑" panose="020B0503020204020204" pitchFamily="34" charset="-122"/>
                </a:rPr>
                <a:t>名称</a:t>
              </a:r>
            </a:p>
          </p:txBody>
        </p:sp>
        <p:sp>
          <p:nvSpPr>
            <p:cNvPr id="22" name="Oval 7">
              <a:extLst>
                <a:ext uri="{FF2B5EF4-FFF2-40B4-BE49-F238E27FC236}">
                  <a16:creationId xmlns:a16="http://schemas.microsoft.com/office/drawing/2014/main" id="{485CC5FC-7A3D-472C-AA42-2AB85BA6BFDD}"/>
                </a:ext>
              </a:extLst>
            </p:cNvPr>
            <p:cNvSpPr>
              <a:spLocks noChangeArrowheads="1"/>
            </p:cNvSpPr>
            <p:nvPr/>
          </p:nvSpPr>
          <p:spPr bwMode="auto">
            <a:xfrm>
              <a:off x="7129220" y="1969366"/>
              <a:ext cx="1312324" cy="1313666"/>
            </a:xfrm>
            <a:prstGeom prst="ellipse">
              <a:avLst/>
            </a:prstGeom>
            <a:solidFill>
              <a:schemeClr val="accent5">
                <a:lumMod val="75000"/>
              </a:schemeClr>
            </a:solidFill>
            <a:ln w="12700">
              <a:no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algn="ctr"/>
              <a:r>
                <a:rPr lang="zh-CN" altLang="en-US" sz="1400" b="1">
                  <a:solidFill>
                    <a:schemeClr val="bg1"/>
                  </a:solidFill>
                  <a:latin typeface="微软雅黑" panose="020B0503020204020204" pitchFamily="34" charset="-122"/>
                  <a:ea typeface="微软雅黑" panose="020B0503020204020204" pitchFamily="34" charset="-122"/>
                </a:rPr>
                <a:t>部门</a:t>
              </a:r>
              <a:endParaRPr lang="en-US" altLang="zh-CN" sz="1400" b="1">
                <a:solidFill>
                  <a:schemeClr val="bg1"/>
                </a:solidFill>
                <a:latin typeface="微软雅黑" panose="020B0503020204020204" pitchFamily="34" charset="-122"/>
                <a:ea typeface="微软雅黑" panose="020B0503020204020204" pitchFamily="34" charset="-122"/>
              </a:endParaRPr>
            </a:p>
            <a:p>
              <a:pPr algn="ctr"/>
              <a:r>
                <a:rPr lang="zh-CN" altLang="en-US" sz="1400" b="1">
                  <a:solidFill>
                    <a:schemeClr val="bg1"/>
                  </a:solidFill>
                  <a:latin typeface="微软雅黑" panose="020B0503020204020204" pitchFamily="34" charset="-122"/>
                  <a:ea typeface="微软雅黑" panose="020B0503020204020204" pitchFamily="34" charset="-122"/>
                </a:rPr>
                <a:t>名称</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3" name="Oval 8">
              <a:extLst>
                <a:ext uri="{FF2B5EF4-FFF2-40B4-BE49-F238E27FC236}">
                  <a16:creationId xmlns:a16="http://schemas.microsoft.com/office/drawing/2014/main" id="{25D70221-9771-49A3-9523-F748474E11B1}"/>
                </a:ext>
              </a:extLst>
            </p:cNvPr>
            <p:cNvSpPr>
              <a:spLocks noChangeArrowheads="1"/>
            </p:cNvSpPr>
            <p:nvPr/>
          </p:nvSpPr>
          <p:spPr bwMode="auto">
            <a:xfrm>
              <a:off x="5441180" y="769757"/>
              <a:ext cx="1313666" cy="1313666"/>
            </a:xfrm>
            <a:prstGeom prst="ellipse">
              <a:avLst/>
            </a:prstGeom>
            <a:solidFill>
              <a:schemeClr val="accent5">
                <a:lumMod val="75000"/>
              </a:schemeClr>
            </a:solidFill>
            <a:ln w="12700">
              <a:no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algn="ctr"/>
              <a:r>
                <a:rPr lang="zh-CN" altLang="en-US" sz="1400" b="1" dirty="0">
                  <a:solidFill>
                    <a:schemeClr val="bg1"/>
                  </a:solidFill>
                  <a:latin typeface="微软雅黑" panose="020B0503020204020204" pitchFamily="34" charset="-122"/>
                  <a:ea typeface="微软雅黑" panose="020B0503020204020204" pitchFamily="34" charset="-122"/>
                </a:rPr>
                <a:t>部门</a:t>
              </a:r>
            </a:p>
            <a:p>
              <a:pPr algn="ctr"/>
              <a:r>
                <a:rPr lang="zh-CN" altLang="en-US" sz="1400" b="1" dirty="0">
                  <a:solidFill>
                    <a:schemeClr val="bg1"/>
                  </a:solidFill>
                  <a:latin typeface="微软雅黑" panose="020B0503020204020204" pitchFamily="34" charset="-122"/>
                  <a:ea typeface="微软雅黑" panose="020B0503020204020204" pitchFamily="34" charset="-122"/>
                </a:rPr>
                <a:t>名称</a:t>
              </a:r>
            </a:p>
          </p:txBody>
        </p:sp>
        <p:sp>
          <p:nvSpPr>
            <p:cNvPr id="24" name="Line 10">
              <a:extLst>
                <a:ext uri="{FF2B5EF4-FFF2-40B4-BE49-F238E27FC236}">
                  <a16:creationId xmlns:a16="http://schemas.microsoft.com/office/drawing/2014/main" id="{A0917354-AAD8-4A5E-98DF-67C2C35475FA}"/>
                </a:ext>
              </a:extLst>
            </p:cNvPr>
            <p:cNvSpPr>
              <a:spLocks noChangeShapeType="1"/>
            </p:cNvSpPr>
            <p:nvPr/>
          </p:nvSpPr>
          <p:spPr bwMode="auto">
            <a:xfrm flipH="1">
              <a:off x="4943355" y="1797610"/>
              <a:ext cx="611881" cy="444150"/>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25" name="Line 11">
              <a:extLst>
                <a:ext uri="{FF2B5EF4-FFF2-40B4-BE49-F238E27FC236}">
                  <a16:creationId xmlns:a16="http://schemas.microsoft.com/office/drawing/2014/main" id="{1F826526-4975-49F4-A19E-D053E25C4A69}"/>
                </a:ext>
              </a:extLst>
            </p:cNvPr>
            <p:cNvSpPr>
              <a:spLocks noChangeShapeType="1"/>
            </p:cNvSpPr>
            <p:nvPr/>
          </p:nvSpPr>
          <p:spPr bwMode="auto">
            <a:xfrm>
              <a:off x="4911151" y="3048209"/>
              <a:ext cx="611881" cy="393160"/>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26" name="Line 17">
              <a:extLst>
                <a:ext uri="{FF2B5EF4-FFF2-40B4-BE49-F238E27FC236}">
                  <a16:creationId xmlns:a16="http://schemas.microsoft.com/office/drawing/2014/main" id="{7C4EE758-34B3-4798-8D88-53A860BEBB20}"/>
                </a:ext>
              </a:extLst>
            </p:cNvPr>
            <p:cNvSpPr>
              <a:spLocks noChangeShapeType="1"/>
            </p:cNvSpPr>
            <p:nvPr/>
          </p:nvSpPr>
          <p:spPr bwMode="auto">
            <a:xfrm flipH="1">
              <a:off x="2189221" y="4026414"/>
              <a:ext cx="3308316" cy="1004553"/>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27" name="Line 18">
              <a:extLst>
                <a:ext uri="{FF2B5EF4-FFF2-40B4-BE49-F238E27FC236}">
                  <a16:creationId xmlns:a16="http://schemas.microsoft.com/office/drawing/2014/main" id="{75F67F35-36EA-4176-B1D0-4F5D21526461}"/>
                </a:ext>
              </a:extLst>
            </p:cNvPr>
            <p:cNvSpPr>
              <a:spLocks noChangeShapeType="1"/>
            </p:cNvSpPr>
            <p:nvPr/>
          </p:nvSpPr>
          <p:spPr bwMode="auto">
            <a:xfrm>
              <a:off x="6697146" y="4026414"/>
              <a:ext cx="3309659" cy="1004553"/>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28" name="Line 19">
              <a:extLst>
                <a:ext uri="{FF2B5EF4-FFF2-40B4-BE49-F238E27FC236}">
                  <a16:creationId xmlns:a16="http://schemas.microsoft.com/office/drawing/2014/main" id="{36BDA1F5-7929-4B5E-9B4C-8F966B831E3B}"/>
                </a:ext>
              </a:extLst>
            </p:cNvPr>
            <p:cNvSpPr>
              <a:spLocks noChangeShapeType="1"/>
            </p:cNvSpPr>
            <p:nvPr/>
          </p:nvSpPr>
          <p:spPr bwMode="auto">
            <a:xfrm flipH="1">
              <a:off x="4417017" y="4326988"/>
              <a:ext cx="1347548" cy="703980"/>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29" name="Line 20">
              <a:extLst>
                <a:ext uri="{FF2B5EF4-FFF2-40B4-BE49-F238E27FC236}">
                  <a16:creationId xmlns:a16="http://schemas.microsoft.com/office/drawing/2014/main" id="{FEFF25AF-6E4A-46DA-A0E2-A00F7D1FA44F}"/>
                </a:ext>
              </a:extLst>
            </p:cNvPr>
            <p:cNvSpPr>
              <a:spLocks noChangeShapeType="1"/>
            </p:cNvSpPr>
            <p:nvPr/>
          </p:nvSpPr>
          <p:spPr bwMode="auto">
            <a:xfrm>
              <a:off x="6430119" y="4326988"/>
              <a:ext cx="1354309" cy="703980"/>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30" name="Line 21">
              <a:extLst>
                <a:ext uri="{FF2B5EF4-FFF2-40B4-BE49-F238E27FC236}">
                  <a16:creationId xmlns:a16="http://schemas.microsoft.com/office/drawing/2014/main" id="{F151BBF4-5DE4-4134-A5F4-89D72401A37C}"/>
                </a:ext>
              </a:extLst>
            </p:cNvPr>
            <p:cNvSpPr>
              <a:spLocks noChangeShapeType="1"/>
            </p:cNvSpPr>
            <p:nvPr/>
          </p:nvSpPr>
          <p:spPr bwMode="auto">
            <a:xfrm>
              <a:off x="6097342" y="4419574"/>
              <a:ext cx="0" cy="338729"/>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31" name="Line 22">
              <a:extLst>
                <a:ext uri="{FF2B5EF4-FFF2-40B4-BE49-F238E27FC236}">
                  <a16:creationId xmlns:a16="http://schemas.microsoft.com/office/drawing/2014/main" id="{B92A1124-BC12-410D-BA72-399247C3AC6F}"/>
                </a:ext>
              </a:extLst>
            </p:cNvPr>
            <p:cNvSpPr>
              <a:spLocks noChangeShapeType="1"/>
            </p:cNvSpPr>
            <p:nvPr/>
          </p:nvSpPr>
          <p:spPr bwMode="auto">
            <a:xfrm>
              <a:off x="6640789" y="1797610"/>
              <a:ext cx="611881" cy="444150"/>
            </a:xfrm>
            <a:prstGeom prst="line">
              <a:avLst/>
            </a:prstGeom>
            <a:noFill/>
            <a:ln w="6350" cap="flat">
              <a:solidFill>
                <a:schemeClr val="tx1">
                  <a:lumMod val="65000"/>
                  <a:lumOff val="3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sz="1200"/>
            </a:p>
          </p:txBody>
        </p:sp>
        <p:sp>
          <p:nvSpPr>
            <p:cNvPr id="32" name="Oval 9">
              <a:extLst>
                <a:ext uri="{FF2B5EF4-FFF2-40B4-BE49-F238E27FC236}">
                  <a16:creationId xmlns:a16="http://schemas.microsoft.com/office/drawing/2014/main" id="{3A1E5B4D-F297-4FA3-BB8C-67F1C9E7C3AA}"/>
                </a:ext>
              </a:extLst>
            </p:cNvPr>
            <p:cNvSpPr>
              <a:spLocks noChangeArrowheads="1"/>
            </p:cNvSpPr>
            <p:nvPr/>
          </p:nvSpPr>
          <p:spPr bwMode="auto">
            <a:xfrm>
              <a:off x="5441180" y="3101883"/>
              <a:ext cx="1313666" cy="1313666"/>
            </a:xfrm>
            <a:prstGeom prst="ellipse">
              <a:avLst/>
            </a:prstGeom>
            <a:solidFill>
              <a:schemeClr val="accent5">
                <a:lumMod val="75000"/>
              </a:schemeClr>
            </a:solidFill>
            <a:ln w="12700">
              <a:no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algn="ctr"/>
              <a:r>
                <a:rPr lang="zh-CN" altLang="en-US" sz="1400" b="1">
                  <a:solidFill>
                    <a:schemeClr val="bg1"/>
                  </a:solidFill>
                  <a:latin typeface="微软雅黑" panose="020B0503020204020204" pitchFamily="34" charset="-122"/>
                  <a:ea typeface="微软雅黑" panose="020B0503020204020204" pitchFamily="34" charset="-122"/>
                </a:rPr>
                <a:t>部门</a:t>
              </a:r>
              <a:endParaRPr lang="en-US" altLang="zh-CN" sz="1400" b="1">
                <a:solidFill>
                  <a:schemeClr val="bg1"/>
                </a:solidFill>
                <a:latin typeface="微软雅黑" panose="020B0503020204020204" pitchFamily="34" charset="-122"/>
                <a:ea typeface="微软雅黑" panose="020B0503020204020204" pitchFamily="34" charset="-122"/>
              </a:endParaRPr>
            </a:p>
            <a:p>
              <a:pPr algn="ctr"/>
              <a:r>
                <a:rPr lang="zh-CN" altLang="en-US" sz="1400" b="1">
                  <a:solidFill>
                    <a:schemeClr val="bg1"/>
                  </a:solidFill>
                  <a:latin typeface="微软雅黑" panose="020B0503020204020204" pitchFamily="34" charset="-122"/>
                  <a:ea typeface="微软雅黑" panose="020B0503020204020204" pitchFamily="34" charset="-122"/>
                </a:rPr>
                <a:t>名称</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33" name="Oval 12">
              <a:extLst>
                <a:ext uri="{FF2B5EF4-FFF2-40B4-BE49-F238E27FC236}">
                  <a16:creationId xmlns:a16="http://schemas.microsoft.com/office/drawing/2014/main" id="{186FD4BC-AAC0-4930-8F21-6762664905B1}"/>
                </a:ext>
              </a:extLst>
            </p:cNvPr>
            <p:cNvSpPr>
              <a:spLocks noChangeArrowheads="1"/>
            </p:cNvSpPr>
            <p:nvPr/>
          </p:nvSpPr>
          <p:spPr bwMode="auto">
            <a:xfrm>
              <a:off x="5547857" y="4875801"/>
              <a:ext cx="1094945" cy="1094945"/>
            </a:xfrm>
            <a:prstGeom prst="ellipse">
              <a:avLst/>
            </a:prstGeom>
            <a:gradFill flip="none" rotWithShape="1">
              <a:gsLst>
                <a:gs pos="49000">
                  <a:srgbClr val="F7F7F7"/>
                </a:gs>
                <a:gs pos="20000">
                  <a:srgbClr val="FDFDFD"/>
                </a:gs>
                <a:gs pos="80000">
                  <a:srgbClr val="E7E7E7"/>
                </a:gs>
              </a:gsLst>
              <a:lin ang="13500000" scaled="1"/>
              <a:tileRect/>
            </a:gradFill>
            <a:ln w="12700">
              <a:gradFill flip="none" rotWithShape="1">
                <a:gsLst>
                  <a:gs pos="18000">
                    <a:schemeClr val="bg1"/>
                  </a:gs>
                  <a:gs pos="82000">
                    <a:schemeClr val="bg1">
                      <a:lumMod val="85000"/>
                    </a:schemeClr>
                  </a:gs>
                </a:gsLst>
                <a:lin ang="2700000" scaled="1"/>
                <a:tileRect/>
              </a:grad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部门</a:t>
              </a:r>
              <a:endParaRPr lang="en-US" altLang="zh-CN" sz="1400" b="1">
                <a:solidFill>
                  <a:prstClr val="black">
                    <a:lumMod val="75000"/>
                    <a:lumOff val="25000"/>
                  </a:prstClr>
                </a:solidFill>
                <a:latin typeface="微软雅黑" panose="020B0503020204020204" pitchFamily="34" charset="-122"/>
                <a:ea typeface="微软雅黑" panose="020B0503020204020204" pitchFamily="34" charset="-122"/>
              </a:endParaRPr>
            </a:p>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名称</a:t>
              </a:r>
              <a:endPar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4" name="Oval 13">
              <a:extLst>
                <a:ext uri="{FF2B5EF4-FFF2-40B4-BE49-F238E27FC236}">
                  <a16:creationId xmlns:a16="http://schemas.microsoft.com/office/drawing/2014/main" id="{F9D3DD2B-9972-498F-B445-E1B30B8AA441}"/>
                </a:ext>
              </a:extLst>
            </p:cNvPr>
            <p:cNvSpPr>
              <a:spLocks noChangeArrowheads="1"/>
            </p:cNvSpPr>
            <p:nvPr/>
          </p:nvSpPr>
          <p:spPr bwMode="auto">
            <a:xfrm>
              <a:off x="7773642" y="4875801"/>
              <a:ext cx="1094945" cy="1094945"/>
            </a:xfrm>
            <a:prstGeom prst="ellipse">
              <a:avLst/>
            </a:prstGeom>
            <a:gradFill flip="none" rotWithShape="1">
              <a:gsLst>
                <a:gs pos="49000">
                  <a:srgbClr val="F7F7F7"/>
                </a:gs>
                <a:gs pos="20000">
                  <a:srgbClr val="FDFDFD"/>
                </a:gs>
                <a:gs pos="80000">
                  <a:srgbClr val="E7E7E7"/>
                </a:gs>
              </a:gsLst>
              <a:lin ang="13500000" scaled="1"/>
              <a:tileRect/>
            </a:gradFill>
            <a:ln w="12700">
              <a:gradFill flip="none" rotWithShape="1">
                <a:gsLst>
                  <a:gs pos="18000">
                    <a:schemeClr val="bg1"/>
                  </a:gs>
                  <a:gs pos="82000">
                    <a:schemeClr val="bg1">
                      <a:lumMod val="85000"/>
                    </a:schemeClr>
                  </a:gs>
                </a:gsLst>
                <a:lin ang="2700000" scaled="1"/>
                <a:tileRect/>
              </a:grad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部门</a:t>
              </a:r>
              <a:endParaRPr lang="en-US" altLang="zh-CN" sz="1400" b="1">
                <a:solidFill>
                  <a:prstClr val="black">
                    <a:lumMod val="75000"/>
                    <a:lumOff val="25000"/>
                  </a:prstClr>
                </a:solidFill>
                <a:latin typeface="微软雅黑" panose="020B0503020204020204" pitchFamily="34" charset="-122"/>
                <a:ea typeface="微软雅黑" panose="020B0503020204020204" pitchFamily="34" charset="-122"/>
              </a:endParaRPr>
            </a:p>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名称</a:t>
              </a:r>
              <a:endPar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5" name="Oval 14">
              <a:extLst>
                <a:ext uri="{FF2B5EF4-FFF2-40B4-BE49-F238E27FC236}">
                  <a16:creationId xmlns:a16="http://schemas.microsoft.com/office/drawing/2014/main" id="{72545E38-F004-40BB-B811-66B1FB971D2F}"/>
                </a:ext>
              </a:extLst>
            </p:cNvPr>
            <p:cNvSpPr>
              <a:spLocks noChangeArrowheads="1"/>
            </p:cNvSpPr>
            <p:nvPr/>
          </p:nvSpPr>
          <p:spPr bwMode="auto">
            <a:xfrm>
              <a:off x="3323414" y="4875801"/>
              <a:ext cx="1093603" cy="1094945"/>
            </a:xfrm>
            <a:prstGeom prst="ellipse">
              <a:avLst/>
            </a:prstGeom>
            <a:gradFill flip="none" rotWithShape="1">
              <a:gsLst>
                <a:gs pos="49000">
                  <a:srgbClr val="F7F7F7"/>
                </a:gs>
                <a:gs pos="20000">
                  <a:srgbClr val="FDFDFD"/>
                </a:gs>
                <a:gs pos="80000">
                  <a:srgbClr val="E7E7E7"/>
                </a:gs>
              </a:gsLst>
              <a:lin ang="13500000" scaled="1"/>
              <a:tileRect/>
            </a:gradFill>
            <a:ln w="12700">
              <a:gradFill flip="none" rotWithShape="1">
                <a:gsLst>
                  <a:gs pos="18000">
                    <a:schemeClr val="bg1"/>
                  </a:gs>
                  <a:gs pos="82000">
                    <a:schemeClr val="bg1">
                      <a:lumMod val="85000"/>
                    </a:schemeClr>
                  </a:gs>
                </a:gsLst>
                <a:lin ang="2700000" scaled="1"/>
                <a:tileRect/>
              </a:grad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部门</a:t>
              </a:r>
              <a:endParaRPr lang="en-US" altLang="zh-CN" sz="1400" b="1">
                <a:solidFill>
                  <a:prstClr val="black">
                    <a:lumMod val="75000"/>
                    <a:lumOff val="25000"/>
                  </a:prstClr>
                </a:solidFill>
                <a:latin typeface="微软雅黑" panose="020B0503020204020204" pitchFamily="34" charset="-122"/>
                <a:ea typeface="微软雅黑" panose="020B0503020204020204" pitchFamily="34" charset="-122"/>
              </a:endParaRPr>
            </a:p>
            <a:p>
              <a:pPr lvl="0" algn="ctr"/>
              <a:r>
                <a:rPr lang="zh-CN" altLang="en-US" sz="1400" b="1">
                  <a:solidFill>
                    <a:prstClr val="black">
                      <a:lumMod val="75000"/>
                      <a:lumOff val="25000"/>
                    </a:prstClr>
                  </a:solidFill>
                  <a:latin typeface="微软雅黑" panose="020B0503020204020204" pitchFamily="34" charset="-122"/>
                  <a:ea typeface="微软雅黑" panose="020B0503020204020204" pitchFamily="34" charset="-122"/>
                </a:rPr>
                <a:t>名称</a:t>
              </a:r>
              <a:endPar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6" name="Oval 15">
              <a:extLst>
                <a:ext uri="{FF2B5EF4-FFF2-40B4-BE49-F238E27FC236}">
                  <a16:creationId xmlns:a16="http://schemas.microsoft.com/office/drawing/2014/main" id="{EAE4BC12-1196-40D0-980B-FE0E2816BA92}"/>
                </a:ext>
              </a:extLst>
            </p:cNvPr>
            <p:cNvSpPr>
              <a:spLocks noChangeArrowheads="1"/>
            </p:cNvSpPr>
            <p:nvPr/>
          </p:nvSpPr>
          <p:spPr bwMode="auto">
            <a:xfrm>
              <a:off x="9999426" y="4875801"/>
              <a:ext cx="1094945" cy="1094945"/>
            </a:xfrm>
            <a:prstGeom prst="ellipse">
              <a:avLst/>
            </a:prstGeom>
            <a:gradFill flip="none" rotWithShape="1">
              <a:gsLst>
                <a:gs pos="49000">
                  <a:srgbClr val="F7F7F7"/>
                </a:gs>
                <a:gs pos="20000">
                  <a:srgbClr val="FDFDFD"/>
                </a:gs>
                <a:gs pos="80000">
                  <a:srgbClr val="E7E7E7"/>
                </a:gs>
              </a:gsLst>
              <a:lin ang="13500000" scaled="1"/>
              <a:tileRect/>
            </a:gradFill>
            <a:ln w="12700">
              <a:gradFill flip="none" rotWithShape="1">
                <a:gsLst>
                  <a:gs pos="18000">
                    <a:schemeClr val="bg1"/>
                  </a:gs>
                  <a:gs pos="82000">
                    <a:schemeClr val="bg1">
                      <a:lumMod val="85000"/>
                    </a:schemeClr>
                  </a:gs>
                </a:gsLst>
                <a:lin ang="2700000" scaled="1"/>
                <a:tileRect/>
              </a:grad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lvl="0" algn="ctr"/>
              <a:r>
                <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rPr>
                <a:t>部门</a:t>
              </a:r>
              <a:endParaRPr lang="en-US" altLang="zh-CN" sz="1400" b="1" dirty="0">
                <a:solidFill>
                  <a:prstClr val="black">
                    <a:lumMod val="75000"/>
                    <a:lumOff val="25000"/>
                  </a:prstClr>
                </a:solidFill>
                <a:latin typeface="微软雅黑" panose="020B0503020204020204" pitchFamily="34" charset="-122"/>
                <a:ea typeface="微软雅黑" panose="020B0503020204020204" pitchFamily="34" charset="-122"/>
              </a:endParaRPr>
            </a:p>
            <a:p>
              <a:pPr lvl="0" algn="ctr"/>
              <a:r>
                <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rPr>
                <a:t>名称</a:t>
              </a:r>
            </a:p>
          </p:txBody>
        </p:sp>
        <p:sp>
          <p:nvSpPr>
            <p:cNvPr id="37" name="Oval 16">
              <a:extLst>
                <a:ext uri="{FF2B5EF4-FFF2-40B4-BE49-F238E27FC236}">
                  <a16:creationId xmlns:a16="http://schemas.microsoft.com/office/drawing/2014/main" id="{EC75450A-7889-4E80-8FD9-10C112E4F113}"/>
                </a:ext>
              </a:extLst>
            </p:cNvPr>
            <p:cNvSpPr>
              <a:spLocks noChangeArrowheads="1"/>
            </p:cNvSpPr>
            <p:nvPr/>
          </p:nvSpPr>
          <p:spPr bwMode="auto">
            <a:xfrm>
              <a:off x="1097629" y="4875801"/>
              <a:ext cx="1094945" cy="1094945"/>
            </a:xfrm>
            <a:prstGeom prst="ellipse">
              <a:avLst/>
            </a:prstGeom>
            <a:gradFill flip="none" rotWithShape="1">
              <a:gsLst>
                <a:gs pos="49000">
                  <a:srgbClr val="F7F7F7"/>
                </a:gs>
                <a:gs pos="20000">
                  <a:srgbClr val="FDFDFD"/>
                </a:gs>
                <a:gs pos="80000">
                  <a:srgbClr val="E7E7E7"/>
                </a:gs>
              </a:gsLst>
              <a:lin ang="13500000" scaled="1"/>
              <a:tileRect/>
            </a:gradFill>
            <a:ln w="12700">
              <a:gradFill flip="none" rotWithShape="1">
                <a:gsLst>
                  <a:gs pos="18000">
                    <a:schemeClr val="bg1"/>
                  </a:gs>
                  <a:gs pos="82000">
                    <a:schemeClr val="bg1">
                      <a:lumMod val="85000"/>
                    </a:schemeClr>
                  </a:gs>
                </a:gsLst>
                <a:lin ang="2700000" scaled="1"/>
                <a:tileRect/>
              </a:gradFill>
            </a:ln>
            <a:effectLst>
              <a:outerShdw blurRad="152400" dist="177800" dir="2700000" sx="95000" sy="95000" algn="tl" rotWithShape="0">
                <a:prstClr val="black">
                  <a:alpha val="40000"/>
                </a:prstClr>
              </a:outerShdw>
            </a:effectLst>
          </p:spPr>
          <p:txBody>
            <a:bodyPr vert="horz" wrap="square" lIns="0" tIns="0" rIns="0" bIns="0" numCol="1" anchor="ctr" anchorCtr="0" compatLnSpc="1">
              <a:prstTxWarp prst="textNoShape">
                <a:avLst/>
              </a:prstTxWarp>
            </a:bodyPr>
            <a:lstStyle/>
            <a:p>
              <a:pPr lvl="0" algn="ctr"/>
              <a:r>
                <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rPr>
                <a:t>部门</a:t>
              </a:r>
              <a:endParaRPr lang="en-US" altLang="zh-CN" sz="1400" b="1" dirty="0">
                <a:solidFill>
                  <a:prstClr val="black">
                    <a:lumMod val="75000"/>
                    <a:lumOff val="25000"/>
                  </a:prstClr>
                </a:solidFill>
                <a:latin typeface="微软雅黑" panose="020B0503020204020204" pitchFamily="34" charset="-122"/>
                <a:ea typeface="微软雅黑" panose="020B0503020204020204" pitchFamily="34" charset="-122"/>
              </a:endParaRPr>
            </a:p>
            <a:p>
              <a:pPr lvl="0" algn="ctr"/>
              <a:r>
                <a:rPr lang="zh-CN" altLang="en-US" sz="1400" b="1" dirty="0">
                  <a:solidFill>
                    <a:prstClr val="black">
                      <a:lumMod val="75000"/>
                      <a:lumOff val="25000"/>
                    </a:prstClr>
                  </a:solidFill>
                  <a:latin typeface="微软雅黑" panose="020B0503020204020204" pitchFamily="34" charset="-122"/>
                  <a:ea typeface="微软雅黑" panose="020B0503020204020204" pitchFamily="34" charset="-122"/>
                </a:rPr>
                <a:t>名称</a:t>
              </a:r>
            </a:p>
          </p:txBody>
        </p:sp>
      </p:grpSp>
      <p:grpSp>
        <p:nvGrpSpPr>
          <p:cNvPr id="38" name="组合 37">
            <a:extLst>
              <a:ext uri="{FF2B5EF4-FFF2-40B4-BE49-F238E27FC236}">
                <a16:creationId xmlns:a16="http://schemas.microsoft.com/office/drawing/2014/main" id="{3C2BAB9E-26FB-418B-B618-4D9B1BB426D9}"/>
              </a:ext>
            </a:extLst>
          </p:cNvPr>
          <p:cNvGrpSpPr/>
          <p:nvPr/>
        </p:nvGrpSpPr>
        <p:grpSpPr>
          <a:xfrm>
            <a:off x="0" y="159023"/>
            <a:ext cx="3242491" cy="587860"/>
            <a:chOff x="0" y="159023"/>
            <a:chExt cx="3242491" cy="587860"/>
          </a:xfrm>
        </p:grpSpPr>
        <p:sp>
          <p:nvSpPr>
            <p:cNvPr id="39" name="TextBox 76">
              <a:extLst>
                <a:ext uri="{FF2B5EF4-FFF2-40B4-BE49-F238E27FC236}">
                  <a16:creationId xmlns:a16="http://schemas.microsoft.com/office/drawing/2014/main" id="{CAA9DC94-7D52-4515-A3A2-6E4350446C4F}"/>
                </a:ext>
              </a:extLst>
            </p:cNvPr>
            <p:cNvSpPr txBox="1"/>
            <p:nvPr/>
          </p:nvSpPr>
          <p:spPr>
            <a:xfrm>
              <a:off x="1211166" y="285218"/>
              <a:ext cx="2031325" cy="461665"/>
            </a:xfrm>
            <a:prstGeom prst="rect">
              <a:avLst/>
            </a:prstGeom>
            <a:noFill/>
          </p:spPr>
          <p:txBody>
            <a:bodyPr wrap="none" rtlCol="0">
              <a:spAutoFit/>
            </a:bodyPr>
            <a:lstStyle/>
            <a:p>
              <a:pPr algn="dist"/>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项目管理部篇</a:t>
              </a:r>
              <a:endParaRPr lang="zh-CN" altLang="en-US" sz="2400" dirty="0">
                <a:solidFill>
                  <a:schemeClr val="accent5">
                    <a:lumMod val="75000"/>
                  </a:schemeClr>
                </a:solidFill>
              </a:endParaRPr>
            </a:p>
          </p:txBody>
        </p:sp>
        <p:sp>
          <p:nvSpPr>
            <p:cNvPr id="40" name="矩形 39">
              <a:extLst>
                <a:ext uri="{FF2B5EF4-FFF2-40B4-BE49-F238E27FC236}">
                  <a16:creationId xmlns:a16="http://schemas.microsoft.com/office/drawing/2014/main" id="{9D58EAF9-BA4F-42A4-A66E-D7E6BF8CF034}"/>
                </a:ext>
              </a:extLst>
            </p:cNvPr>
            <p:cNvSpPr/>
            <p:nvPr/>
          </p:nvSpPr>
          <p:spPr bwMode="auto">
            <a:xfrm>
              <a:off x="0" y="159023"/>
              <a:ext cx="861926" cy="333328"/>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1" name="矩形 40">
              <a:extLst>
                <a:ext uri="{FF2B5EF4-FFF2-40B4-BE49-F238E27FC236}">
                  <a16:creationId xmlns:a16="http://schemas.microsoft.com/office/drawing/2014/main" id="{89EA2F46-D15D-468B-8E11-C91A283BEA44}"/>
                </a:ext>
              </a:extLst>
            </p:cNvPr>
            <p:cNvSpPr/>
            <p:nvPr/>
          </p:nvSpPr>
          <p:spPr bwMode="auto">
            <a:xfrm>
              <a:off x="572991" y="325687"/>
              <a:ext cx="463555" cy="333328"/>
            </a:xfrm>
            <a:prstGeom prst="rect">
              <a:avLst/>
            </a:prstGeom>
            <a:solidFill>
              <a:schemeClr val="accent5">
                <a:lumMod val="75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grpSp>
    </p:spTree>
    <p:extLst>
      <p:ext uri="{BB962C8B-B14F-4D97-AF65-F5344CB8AC3E}">
        <p14:creationId xmlns:p14="http://schemas.microsoft.com/office/powerpoint/2010/main" val="4005071999"/>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90"/>
                                          </p:val>
                                        </p:tav>
                                        <p:tav tm="100000">
                                          <p:val>
                                            <p:fltVal val="0"/>
                                          </p:val>
                                        </p:tav>
                                      </p:tavLst>
                                    </p:anim>
                                    <p:animEffect transition="in" filter="fade">
                                      <p:cBhvr>
                                        <p:cTn id="10" dur="1000"/>
                                        <p:tgtEl>
                                          <p:spTgt spid="13"/>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randombar(horizontal)">
                                      <p:cBhvr>
                                        <p:cTn id="14" dur="500"/>
                                        <p:tgtEl>
                                          <p:spTgt spid="9"/>
                                        </p:tgtEl>
                                      </p:cBhvr>
                                    </p:animEffect>
                                  </p:childTnLst>
                                </p:cTn>
                              </p:par>
                            </p:childTnLst>
                          </p:cTn>
                        </p:par>
                        <p:par>
                          <p:cTn id="15" fill="hold">
                            <p:stCondLst>
                              <p:cond delay="1500"/>
                            </p:stCondLst>
                            <p:childTnLst>
                              <p:par>
                                <p:cTn id="16" presetID="2" presetClass="entr" presetSubtype="4"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4" name="矩形 23"/>
          <p:cNvSpPr/>
          <p:nvPr/>
        </p:nvSpPr>
        <p:spPr>
          <a:xfrm>
            <a:off x="-73447" y="1796819"/>
            <a:ext cx="12338893" cy="345638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11"/>
          <p:cNvSpPr txBox="1"/>
          <p:nvPr/>
        </p:nvSpPr>
        <p:spPr>
          <a:xfrm>
            <a:off x="5592757" y="2727519"/>
            <a:ext cx="4801314" cy="1200329"/>
          </a:xfrm>
          <a:prstGeom prst="rect">
            <a:avLst/>
          </a:prstGeom>
          <a:noFill/>
        </p:spPr>
        <p:txBody>
          <a:bodyPr wrap="none" rtlCol="0">
            <a:spAutoFit/>
          </a:bodyPr>
          <a:lstStyle/>
          <a:p>
            <a:pPr algn="dist"/>
            <a:r>
              <a:rPr lang="zh-CN" altLang="en-US" sz="7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计划运营篇</a:t>
            </a:r>
          </a:p>
        </p:txBody>
      </p:sp>
      <p:cxnSp>
        <p:nvCxnSpPr>
          <p:cNvPr id="13" name="直接连接符 12"/>
          <p:cNvCxnSpPr/>
          <p:nvPr/>
        </p:nvCxnSpPr>
        <p:spPr>
          <a:xfrm flipV="1">
            <a:off x="4847861" y="2180861"/>
            <a:ext cx="0" cy="2565899"/>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90528" y="4306307"/>
            <a:ext cx="1203795" cy="328231"/>
          </a:xfrm>
          <a:prstGeom prst="rect">
            <a:avLst/>
          </a:prstGeom>
          <a:noFill/>
        </p:spPr>
        <p:txBody>
          <a:bodyPr wrap="square" lIns="0" tIns="0" rIns="0" bIns="0" rtlCol="0">
            <a:spAutoFit/>
          </a:bodyPr>
          <a:lstStyle/>
          <a:p>
            <a:r>
              <a:rPr lang="en-US" altLang="zh-CN" sz="2133" dirty="0">
                <a:solidFill>
                  <a:schemeClr val="bg1"/>
                </a:solidFill>
                <a:latin typeface="微软雅黑" pitchFamily="34" charset="-122"/>
                <a:ea typeface="微软雅黑" pitchFamily="34" charset="-122"/>
              </a:rPr>
              <a:t>PART 02</a:t>
            </a:r>
            <a:endParaRPr lang="zh-CN" altLang="en-US" sz="2133" dirty="0">
              <a:solidFill>
                <a:schemeClr val="bg1"/>
              </a:solidFill>
              <a:latin typeface="微软雅黑" pitchFamily="34" charset="-122"/>
              <a:ea typeface="微软雅黑" pitchFamily="34" charset="-122"/>
            </a:endParaRPr>
          </a:p>
        </p:txBody>
      </p:sp>
      <p:grpSp>
        <p:nvGrpSpPr>
          <p:cNvPr id="15" name="组合 14"/>
          <p:cNvGrpSpPr/>
          <p:nvPr/>
        </p:nvGrpSpPr>
        <p:grpSpPr>
          <a:xfrm>
            <a:off x="2831638" y="2276876"/>
            <a:ext cx="1596233" cy="1596233"/>
            <a:chOff x="1068965" y="491752"/>
            <a:chExt cx="1197175" cy="1197175"/>
          </a:xfrm>
        </p:grpSpPr>
        <p:grpSp>
          <p:nvGrpSpPr>
            <p:cNvPr id="16" name="组合 15"/>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8"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7" name="KSO_Shape"/>
            <p:cNvSpPr>
              <a:spLocks/>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5">
                <a:lumMod val="75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Tree>
    <p:extLst>
      <p:ext uri="{BB962C8B-B14F-4D97-AF65-F5344CB8AC3E}">
        <p14:creationId xmlns:p14="http://schemas.microsoft.com/office/powerpoint/2010/main" val="3883144175"/>
      </p:ext>
    </p:extLst>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14:presetBounceEnd="55000">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14:bounceEnd="55000">
                                          <p:cBhvr additive="base">
                                            <p:cTn id="10" dur="1500" fill="hold"/>
                                            <p:tgtEl>
                                              <p:spTgt spid="15"/>
                                            </p:tgtEl>
                                            <p:attrNameLst>
                                              <p:attrName>ppt_x</p:attrName>
                                            </p:attrNameLst>
                                          </p:cBhvr>
                                          <p:tavLst>
                                            <p:tav tm="0">
                                              <p:val>
                                                <p:strVal val="0-#ppt_w/2"/>
                                              </p:val>
                                            </p:tav>
                                            <p:tav tm="100000">
                                              <p:val>
                                                <p:strVal val="#ppt_x"/>
                                              </p:val>
                                            </p:tav>
                                          </p:tavLst>
                                        </p:anim>
                                        <p:anim calcmode="lin" valueType="num" p14:bounceEnd="55000">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par>
                                    <p:cTn id="8" presetID="2" presetClass="entr" presetSubtype="8" accel="3500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500" fill="hold"/>
                                            <p:tgtEl>
                                              <p:spTgt spid="15"/>
                                            </p:tgtEl>
                                            <p:attrNameLst>
                                              <p:attrName>ppt_x</p:attrName>
                                            </p:attrNameLst>
                                          </p:cBhvr>
                                          <p:tavLst>
                                            <p:tav tm="0">
                                              <p:val>
                                                <p:strVal val="0-#ppt_w/2"/>
                                              </p:val>
                                            </p:tav>
                                            <p:tav tm="100000">
                                              <p:val>
                                                <p:strVal val="#ppt_x"/>
                                              </p:val>
                                            </p:tav>
                                          </p:tavLst>
                                        </p:anim>
                                        <p:anim calcmode="lin" valueType="num">
                                          <p:cBhvr additive="base">
                                            <p:cTn id="11" dur="150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childTnLst>
                              </p:cTn>
                            </p:par>
                            <p:par>
                              <p:cTn id="16" fill="hold">
                                <p:stCondLst>
                                  <p:cond delay="2000"/>
                                </p:stCondLst>
                                <p:childTnLst>
                                  <p:par>
                                    <p:cTn id="17" presetID="1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ppt_x</p:attrName>
                                            </p:attrNameLst>
                                          </p:cBhvr>
                                          <p:tavLst>
                                            <p:tav tm="0">
                                              <p:val>
                                                <p:strVal val="#ppt_x-#ppt_w*1.125000"/>
                                              </p:val>
                                            </p:tav>
                                            <p:tav tm="100000">
                                              <p:val>
                                                <p:strVal val="#ppt_x"/>
                                              </p:val>
                                            </p:tav>
                                          </p:tavLst>
                                        </p:anim>
                                        <p:animEffect transition="in" filter="wipe(right)">
                                          <p:cBhvr>
                                            <p:cTn id="20" dur="500"/>
                                            <p:tgtEl>
                                              <p:spTgt spid="12"/>
                                            </p:tgtEl>
                                          </p:cBhvr>
                                        </p:animEffect>
                                      </p:childTnLst>
                                    </p:cTn>
                                  </p:par>
                                </p:childTnLst>
                              </p:cTn>
                            </p:par>
                            <p:par>
                              <p:cTn id="21" fill="hold">
                                <p:stCondLst>
                                  <p:cond delay="2500"/>
                                </p:stCondLst>
                                <p:childTnLst>
                                  <p:par>
                                    <p:cTn id="22" presetID="47"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2" grpId="0"/>
          <p:bldP spid="14"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557</TotalTime>
  <Words>2128</Words>
  <Application>Microsoft Office PowerPoint</Application>
  <PresentationFormat>宽屏</PresentationFormat>
  <Paragraphs>289</Paragraphs>
  <Slides>25</Slides>
  <Notes>25</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Arial Unicode MS</vt:lpstr>
      <vt:lpstr>Roboto</vt:lpstr>
      <vt:lpstr>华文行楷</vt:lpstr>
      <vt:lpstr>华文黑体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加强团队成员培训，提高团队工作效率。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覃梦梦</dc:creator>
  <cp:lastModifiedBy>Administrator</cp:lastModifiedBy>
  <cp:revision>57</cp:revision>
  <dcterms:created xsi:type="dcterms:W3CDTF">2017-06-11T01:23:00Z</dcterms:created>
  <dcterms:modified xsi:type="dcterms:W3CDTF">2017-11-30T08:32:13Z</dcterms:modified>
</cp:coreProperties>
</file>

<file path=docProps/thumbnail.jpeg>
</file>